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317.xml" ContentType="application/vnd.openxmlformats-officedocument.presentationml.tags+xml"/>
  <Override PartName="/ppt/tags/tag32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279.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tags/tag32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Default Extension="png" ContentType="image/png"/>
  <Override PartName="/ppt/tags/tag170.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32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Default Extension="tiff" ContentType="image/tiff"/>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49.xml" ContentType="application/vnd.openxmlformats-officedocument.presentationml.tags+xml"/>
  <Override PartName="/ppt/tags/tag278.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6" r:id="rId3"/>
    <p:sldId id="262" r:id="rId4"/>
    <p:sldId id="275" r:id="rId5"/>
    <p:sldId id="273" r:id="rId6"/>
    <p:sldId id="257" r:id="rId7"/>
    <p:sldId id="285" r:id="rId8"/>
    <p:sldId id="263" r:id="rId9"/>
    <p:sldId id="258" r:id="rId10"/>
    <p:sldId id="276" r:id="rId11"/>
    <p:sldId id="271" r:id="rId12"/>
    <p:sldId id="272" r:id="rId13"/>
    <p:sldId id="265" r:id="rId14"/>
    <p:sldId id="286" r:id="rId15"/>
    <p:sldId id="266" r:id="rId16"/>
    <p:sldId id="267" r:id="rId17"/>
    <p:sldId id="268" r:id="rId18"/>
    <p:sldId id="269" r:id="rId19"/>
    <p:sldId id="270" r:id="rId20"/>
    <p:sldId id="277" r:id="rId21"/>
    <p:sldId id="278" r:id="rId22"/>
    <p:sldId id="279" r:id="rId23"/>
    <p:sldId id="280" r:id="rId24"/>
    <p:sldId id="281" r:id="rId25"/>
  </p:sldIdLst>
  <p:sldSz cx="10693400" cy="7561263"/>
  <p:notesSz cx="6888163" cy="10020300"/>
  <p:defaultText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10" d="100"/>
          <a:sy n="110" d="100"/>
        </p:scale>
        <p:origin x="-960" y="-96"/>
      </p:cViewPr>
      <p:guideLst>
        <p:guide orient="horz" pos="2382"/>
        <p:guide pos="3368"/>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5A35136-4E36-4CD9-88B2-A2147757E582}" type="datetimeFigureOut">
              <a:rPr lang="fr-FR" smtClean="0"/>
              <a:pPr/>
              <a:t>22/02/2022</a:t>
            </a:fld>
            <a:endParaRPr lang="fr-FR"/>
          </a:p>
        </p:txBody>
      </p:sp>
      <p:sp>
        <p:nvSpPr>
          <p:cNvPr id="4" name="Espace réservé de l'image des diapositives 3"/>
          <p:cNvSpPr>
            <a:spLocks noGrp="1" noRot="1" noChangeAspect="1"/>
          </p:cNvSpPr>
          <p:nvPr>
            <p:ph type="sldImg" idx="2"/>
          </p:nvPr>
        </p:nvSpPr>
        <p:spPr>
          <a:xfrm>
            <a:off x="787400" y="750888"/>
            <a:ext cx="53133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E671E9C5-320C-425B-A9DD-C4F68C23D23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2005" y="2348893"/>
            <a:ext cx="9089390" cy="162077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FC4CD51-B583-4DE2-BB7B-80A95DCC1432}" type="datetime1">
              <a:rPr lang="fr-FR" smtClean="0"/>
              <a:pPr/>
              <a:t>22/02/2022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890B8C-FBA9-4E6F-89D5-DB91AE807F38}" type="datetime1">
              <a:rPr lang="fr-FR" smtClean="0"/>
              <a:pPr/>
              <a:t>22/02/2022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67112" y="334306"/>
            <a:ext cx="2812588" cy="71131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25639" y="334306"/>
            <a:ext cx="8263250" cy="71131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7D1706-8092-4D61-888E-C89B1D8F78CF}" type="datetime1">
              <a:rPr lang="fr-FR" smtClean="0"/>
              <a:pPr/>
              <a:t>22/02/2022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1E6042-8CF1-48E5-B39A-4ECACF2AF3FB}" type="datetime1">
              <a:rPr lang="fr-FR" smtClean="0"/>
              <a:pPr/>
              <a:t>22/02/2022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05" y="4858812"/>
            <a:ext cx="9089390" cy="1501751"/>
          </a:xfrm>
        </p:spPr>
        <p:txBody>
          <a:bodyPr anchor="t"/>
          <a:lstStyle>
            <a:lvl1pPr algn="l">
              <a:defRPr sz="46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168D4F6-56BF-4DE8-A9F1-86AFE1B258B7}" type="datetime1">
              <a:rPr lang="fr-FR" smtClean="0"/>
              <a:pPr/>
              <a:t>22/02/2022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537C74-3499-4437-A3B7-E26A6D22B66D}" type="datetime1">
              <a:rPr lang="fr-FR" smtClean="0"/>
              <a:pPr/>
              <a:t>22/02/2022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670" y="302801"/>
            <a:ext cx="9624060" cy="1260211"/>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490455B-9A36-4006-B023-30EDBC0AA13C}" type="datetime1">
              <a:rPr lang="fr-FR" smtClean="0"/>
              <a:pPr/>
              <a:t>22/02/2022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D4F4BD2-94E9-4761-9B20-94E938874E11}" type="datetime1">
              <a:rPr lang="fr-FR" smtClean="0"/>
              <a:pPr/>
              <a:t>22/02/2022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E83225-E3E3-4046-919C-AC6EF5779B17}" type="datetime1">
              <a:rPr lang="fr-FR" smtClean="0"/>
              <a:pPr/>
              <a:t>22/02/2022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671" y="301050"/>
            <a:ext cx="3518055" cy="1281214"/>
          </a:xfrm>
        </p:spPr>
        <p:txBody>
          <a:bodyPr anchor="b"/>
          <a:lstStyle>
            <a:lvl1pPr algn="l">
              <a:defRPr sz="2300" b="1"/>
            </a:lvl1pPr>
          </a:lstStyle>
          <a:p>
            <a:r>
              <a:rPr lang="fr-FR" smtClean="0"/>
              <a:t>Cliquez pour modifier le style du titre</a:t>
            </a:r>
            <a:endParaRPr lang="fr-FR"/>
          </a:p>
        </p:txBody>
      </p:sp>
      <p:sp>
        <p:nvSpPr>
          <p:cNvPr id="3" name="Espace réservé du contenu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B2E505-BA65-496C-9B34-AC2FDEF5D9E8}" type="datetime1">
              <a:rPr lang="fr-FR" smtClean="0"/>
              <a:pPr/>
              <a:t>22/02/2022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981" y="5292884"/>
            <a:ext cx="6416040" cy="624855"/>
          </a:xfrm>
        </p:spPr>
        <p:txBody>
          <a:bodyPr anchor="b"/>
          <a:lstStyle>
            <a:lvl1pPr algn="l">
              <a:defRPr sz="23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fr-FR"/>
          </a:p>
        </p:txBody>
      </p:sp>
      <p:sp>
        <p:nvSpPr>
          <p:cNvPr id="4" name="Espace réservé du texte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3B407C-DA99-42A3-A43C-B8F48A9B59B8}" type="datetime1">
              <a:rPr lang="fr-FR" smtClean="0"/>
              <a:pPr/>
              <a:t>22/02/2022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CD62DF-E537-4679-8A74-FCDC5A59EB0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2CC384EC-EAF6-431B-95BF-4F87EF8BFD5D}" type="datetime1">
              <a:rPr lang="fr-FR" smtClean="0"/>
              <a:pPr/>
              <a:t>22/02/2022</a:t>
            </a:fld>
            <a:endParaRPr lang="fr-FR"/>
          </a:p>
        </p:txBody>
      </p:sp>
      <p:sp>
        <p:nvSpPr>
          <p:cNvPr id="5" name="Espace réservé du pied de page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51CD62DF-E537-4679-8A74-FCDC5A59EB0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tags" Target="../tags/tag160.xml"/><Relationship Id="rId3" Type="http://schemas.openxmlformats.org/officeDocument/2006/relationships/tags" Target="../tags/tag145.xml"/><Relationship Id="rId21" Type="http://schemas.openxmlformats.org/officeDocument/2006/relationships/slideLayout" Target="../slideLayouts/slideLayout7.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tags" Target="../tags/tag162.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tags" Target="../tags/tag157.xml"/><Relationship Id="rId10" Type="http://schemas.openxmlformats.org/officeDocument/2006/relationships/tags" Target="../tags/tag152.xml"/><Relationship Id="rId19" Type="http://schemas.openxmlformats.org/officeDocument/2006/relationships/tags" Target="../tags/tag161.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image" Target="../media/image56.jpeg"/></Relationships>
</file>

<file path=ppt/slides/_rels/slide11.xml.rels><?xml version="1.0" encoding="UTF-8" standalone="yes"?>
<Relationships xmlns="http://schemas.openxmlformats.org/package/2006/relationships"><Relationship Id="rId8" Type="http://schemas.openxmlformats.org/officeDocument/2006/relationships/tags" Target="../tags/tag170.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image" Target="../media/image57.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slideLayout" Target="../slideLayouts/slideLayout7.xml"/><Relationship Id="rId5" Type="http://schemas.openxmlformats.org/officeDocument/2006/relationships/tags" Target="../tags/tag167.xml"/><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s>
</file>

<file path=ppt/slides/_rels/slide12.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tags" Target="../tags/tag190.xml"/><Relationship Id="rId26" Type="http://schemas.openxmlformats.org/officeDocument/2006/relationships/image" Target="../media/image59.jpeg"/><Relationship Id="rId3" Type="http://schemas.openxmlformats.org/officeDocument/2006/relationships/tags" Target="../tags/tag175.xml"/><Relationship Id="rId21" Type="http://schemas.openxmlformats.org/officeDocument/2006/relationships/tags" Target="../tags/tag193.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image" Target="../media/image58.jpeg"/><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tags" Target="../tags/tag192.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24" Type="http://schemas.openxmlformats.org/officeDocument/2006/relationships/slideLayout" Target="../slideLayouts/slideLayout7.xml"/><Relationship Id="rId5" Type="http://schemas.openxmlformats.org/officeDocument/2006/relationships/tags" Target="../tags/tag177.xml"/><Relationship Id="rId15" Type="http://schemas.openxmlformats.org/officeDocument/2006/relationships/tags" Target="../tags/tag187.xml"/><Relationship Id="rId23" Type="http://schemas.openxmlformats.org/officeDocument/2006/relationships/tags" Target="../tags/tag195.xml"/><Relationship Id="rId10" Type="http://schemas.openxmlformats.org/officeDocument/2006/relationships/tags" Target="../tags/tag182.xml"/><Relationship Id="rId19" Type="http://schemas.openxmlformats.org/officeDocument/2006/relationships/tags" Target="../tags/tag191.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image" Target="../media/image60.jpeg"/></Relationships>
</file>

<file path=ppt/slides/_rels/slide13.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slideLayout" Target="../slideLayouts/slideLayout7.xml"/><Relationship Id="rId4" Type="http://schemas.openxmlformats.org/officeDocument/2006/relationships/tags" Target="../tags/tag199.xml"/></Relationships>
</file>

<file path=ppt/slides/_rels/slide14.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64.jpe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63.jpeg"/><Relationship Id="rId17" Type="http://schemas.openxmlformats.org/officeDocument/2006/relationships/image" Target="../media/image68.jpeg"/><Relationship Id="rId2" Type="http://schemas.openxmlformats.org/officeDocument/2006/relationships/tags" Target="../tags/tag201.xml"/><Relationship Id="rId16" Type="http://schemas.openxmlformats.org/officeDocument/2006/relationships/image" Target="../media/image67.jpeg"/><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62.jpeg"/><Relationship Id="rId5" Type="http://schemas.openxmlformats.org/officeDocument/2006/relationships/tags" Target="../tags/tag204.xml"/><Relationship Id="rId15" Type="http://schemas.openxmlformats.org/officeDocument/2006/relationships/image" Target="../media/image66.jpeg"/><Relationship Id="rId10" Type="http://schemas.openxmlformats.org/officeDocument/2006/relationships/image" Target="../media/image61.jpeg"/><Relationship Id="rId4" Type="http://schemas.openxmlformats.org/officeDocument/2006/relationships/tags" Target="../tags/tag203.xml"/><Relationship Id="rId9" Type="http://schemas.openxmlformats.org/officeDocument/2006/relationships/slideLayout" Target="../slideLayouts/slideLayout7.xml"/><Relationship Id="rId14" Type="http://schemas.openxmlformats.org/officeDocument/2006/relationships/image" Target="../media/image65.jpeg"/></Relationships>
</file>

<file path=ppt/slides/_rels/slide15.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72.jpe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71.jpe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70.jpeg"/><Relationship Id="rId5" Type="http://schemas.openxmlformats.org/officeDocument/2006/relationships/tags" Target="../tags/tag212.xml"/><Relationship Id="rId10" Type="http://schemas.openxmlformats.org/officeDocument/2006/relationships/image" Target="../media/image69.jpeg"/><Relationship Id="rId4" Type="http://schemas.openxmlformats.org/officeDocument/2006/relationships/tags" Target="../tags/tag211.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media/image76.jpeg"/><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75.jpe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74.jpeg"/><Relationship Id="rId5" Type="http://schemas.openxmlformats.org/officeDocument/2006/relationships/tags" Target="../tags/tag220.xml"/><Relationship Id="rId10" Type="http://schemas.openxmlformats.org/officeDocument/2006/relationships/image" Target="../media/image73.jpeg"/><Relationship Id="rId4" Type="http://schemas.openxmlformats.org/officeDocument/2006/relationships/tags" Target="../tags/tag219.xml"/><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image" Target="../media/image80.jpeg"/><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media/image79.jpe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image" Target="../media/image78.jpeg"/><Relationship Id="rId5" Type="http://schemas.openxmlformats.org/officeDocument/2006/relationships/tags" Target="../tags/tag228.xml"/><Relationship Id="rId10" Type="http://schemas.openxmlformats.org/officeDocument/2006/relationships/image" Target="../media/image77.jpeg"/><Relationship Id="rId4" Type="http://schemas.openxmlformats.org/officeDocument/2006/relationships/tags" Target="../tags/tag227.xml"/><Relationship Id="rId9"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image" Target="../media/image84.jpeg"/><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image" Target="../media/image83.jpeg"/><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image" Target="../media/image82.jpeg"/><Relationship Id="rId5" Type="http://schemas.openxmlformats.org/officeDocument/2006/relationships/tags" Target="../tags/tag236.xml"/><Relationship Id="rId10" Type="http://schemas.openxmlformats.org/officeDocument/2006/relationships/image" Target="../media/image81.jpeg"/><Relationship Id="rId4" Type="http://schemas.openxmlformats.org/officeDocument/2006/relationships/tags" Target="../tags/tag235.xml"/><Relationship Id="rId9"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87.jpe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86.jpeg"/><Relationship Id="rId5" Type="http://schemas.openxmlformats.org/officeDocument/2006/relationships/tags" Target="../tags/tag244.xml"/><Relationship Id="rId10" Type="http://schemas.openxmlformats.org/officeDocument/2006/relationships/image" Target="../media/image85.jpeg"/><Relationship Id="rId4" Type="http://schemas.openxmlformats.org/officeDocument/2006/relationships/tags" Target="../tags/tag243.xml"/><Relationship Id="rId9"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image" Target="../media/image4.jpeg"/><Relationship Id="rId3" Type="http://schemas.openxmlformats.org/officeDocument/2006/relationships/tags" Target="../tags/tag9.xml"/><Relationship Id="rId21" Type="http://schemas.openxmlformats.org/officeDocument/2006/relationships/image" Target="../media/image7.jpeg"/><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image" Target="../media/image3.jpeg"/><Relationship Id="rId2" Type="http://schemas.openxmlformats.org/officeDocument/2006/relationships/tags" Target="../tags/tag8.xml"/><Relationship Id="rId16" Type="http://schemas.openxmlformats.org/officeDocument/2006/relationships/image" Target="../media/image2.jpeg"/><Relationship Id="rId20" Type="http://schemas.openxmlformats.org/officeDocument/2006/relationships/image" Target="../media/image6.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slideLayout" Target="../slideLayouts/slideLayout1.xml"/><Relationship Id="rId10" Type="http://schemas.openxmlformats.org/officeDocument/2006/relationships/tags" Target="../tags/tag16.xml"/><Relationship Id="rId19" Type="http://schemas.openxmlformats.org/officeDocument/2006/relationships/image" Target="../media/image5.jpe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slideLayout" Target="../slideLayouts/slideLayout7.xml"/><Relationship Id="rId3" Type="http://schemas.openxmlformats.org/officeDocument/2006/relationships/tags" Target="../tags/tag250.xml"/><Relationship Id="rId21" Type="http://schemas.openxmlformats.org/officeDocument/2006/relationships/tags" Target="../tags/tag268.xml"/><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10" Type="http://schemas.openxmlformats.org/officeDocument/2006/relationships/tags" Target="../tags/tag257.xml"/><Relationship Id="rId19" Type="http://schemas.openxmlformats.org/officeDocument/2006/relationships/tags" Target="../tags/tag266.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s>
</file>

<file path=ppt/slides/_rels/slide21.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tags" Target="../tags/tag275.xml"/><Relationship Id="rId7" Type="http://schemas.openxmlformats.org/officeDocument/2006/relationships/slideLayout" Target="../slideLayouts/slideLayout7.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10" Type="http://schemas.openxmlformats.org/officeDocument/2006/relationships/image" Target="../media/image90.jpeg"/><Relationship Id="rId4" Type="http://schemas.openxmlformats.org/officeDocument/2006/relationships/tags" Target="../tags/tag276.xml"/><Relationship Id="rId9" Type="http://schemas.openxmlformats.org/officeDocument/2006/relationships/image" Target="../media/image89.jpeg"/></Relationships>
</file>

<file path=ppt/slides/_rels/slide22.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slideLayout" Target="../slideLayouts/slideLayout7.xml"/><Relationship Id="rId18" Type="http://schemas.openxmlformats.org/officeDocument/2006/relationships/image" Target="../media/image95.jpeg"/><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image" Target="../media/image94.jpeg"/><Relationship Id="rId2" Type="http://schemas.openxmlformats.org/officeDocument/2006/relationships/tags" Target="../tags/tag280.xml"/><Relationship Id="rId16" Type="http://schemas.openxmlformats.org/officeDocument/2006/relationships/image" Target="../media/image93.jpeg"/><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image" Target="../media/image92.jpeg"/><Relationship Id="rId10" Type="http://schemas.openxmlformats.org/officeDocument/2006/relationships/tags" Target="../tags/tag288.xml"/><Relationship Id="rId19" Type="http://schemas.openxmlformats.org/officeDocument/2006/relationships/image" Target="../media/image96.jpeg"/><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image" Target="../media/image91.jpeg"/></Relationships>
</file>

<file path=ppt/slides/_rels/slide23.xml.rels><?xml version="1.0" encoding="UTF-8" standalone="yes"?>
<Relationships xmlns="http://schemas.openxmlformats.org/package/2006/relationships"><Relationship Id="rId8" Type="http://schemas.openxmlformats.org/officeDocument/2006/relationships/tags" Target="../tags/tag298.xml"/><Relationship Id="rId13" Type="http://schemas.openxmlformats.org/officeDocument/2006/relationships/tags" Target="../tags/tag303.xml"/><Relationship Id="rId18" Type="http://schemas.openxmlformats.org/officeDocument/2006/relationships/tags" Target="../tags/tag308.xml"/><Relationship Id="rId26" Type="http://schemas.openxmlformats.org/officeDocument/2006/relationships/image" Target="../media/image101.jpeg"/><Relationship Id="rId3" Type="http://schemas.openxmlformats.org/officeDocument/2006/relationships/tags" Target="../tags/tag293.xml"/><Relationship Id="rId21" Type="http://schemas.openxmlformats.org/officeDocument/2006/relationships/slideLayout" Target="../slideLayouts/slideLayout7.xml"/><Relationship Id="rId7" Type="http://schemas.openxmlformats.org/officeDocument/2006/relationships/tags" Target="../tags/tag297.xml"/><Relationship Id="rId12" Type="http://schemas.openxmlformats.org/officeDocument/2006/relationships/tags" Target="../tags/tag302.xml"/><Relationship Id="rId17" Type="http://schemas.openxmlformats.org/officeDocument/2006/relationships/tags" Target="../tags/tag307.xml"/><Relationship Id="rId25" Type="http://schemas.openxmlformats.org/officeDocument/2006/relationships/image" Target="../media/image100.jpeg"/><Relationship Id="rId2" Type="http://schemas.openxmlformats.org/officeDocument/2006/relationships/tags" Target="../tags/tag292.xml"/><Relationship Id="rId16" Type="http://schemas.openxmlformats.org/officeDocument/2006/relationships/tags" Target="../tags/tag306.xml"/><Relationship Id="rId20" Type="http://schemas.openxmlformats.org/officeDocument/2006/relationships/tags" Target="../tags/tag310.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tags" Target="../tags/tag301.xml"/><Relationship Id="rId24" Type="http://schemas.openxmlformats.org/officeDocument/2006/relationships/image" Target="../media/image99.jpeg"/><Relationship Id="rId5" Type="http://schemas.openxmlformats.org/officeDocument/2006/relationships/tags" Target="../tags/tag295.xml"/><Relationship Id="rId15" Type="http://schemas.openxmlformats.org/officeDocument/2006/relationships/tags" Target="../tags/tag305.xml"/><Relationship Id="rId23" Type="http://schemas.openxmlformats.org/officeDocument/2006/relationships/image" Target="../media/image98.jpeg"/><Relationship Id="rId10" Type="http://schemas.openxmlformats.org/officeDocument/2006/relationships/tags" Target="../tags/tag300.xml"/><Relationship Id="rId19" Type="http://schemas.openxmlformats.org/officeDocument/2006/relationships/tags" Target="../tags/tag309.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 Id="rId22" Type="http://schemas.openxmlformats.org/officeDocument/2006/relationships/image" Target="../media/image97.jpeg"/><Relationship Id="rId27" Type="http://schemas.openxmlformats.org/officeDocument/2006/relationships/image" Target="../media/image102.jpeg"/></Relationships>
</file>

<file path=ppt/slides/_rels/slide24.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tags" Target="../tags/tag323.xml"/><Relationship Id="rId18" Type="http://schemas.openxmlformats.org/officeDocument/2006/relationships/tags" Target="../tags/tag328.xml"/><Relationship Id="rId3" Type="http://schemas.openxmlformats.org/officeDocument/2006/relationships/tags" Target="../tags/tag313.xml"/><Relationship Id="rId21" Type="http://schemas.openxmlformats.org/officeDocument/2006/relationships/image" Target="../media/image104.jpeg"/><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image" Target="../media/image108.jpeg"/><Relationship Id="rId2" Type="http://schemas.openxmlformats.org/officeDocument/2006/relationships/tags" Target="../tags/tag312.xml"/><Relationship Id="rId16" Type="http://schemas.openxmlformats.org/officeDocument/2006/relationships/tags" Target="../tags/tag326.xml"/><Relationship Id="rId20" Type="http://schemas.openxmlformats.org/officeDocument/2006/relationships/image" Target="../media/image103.jpeg"/><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24" Type="http://schemas.openxmlformats.org/officeDocument/2006/relationships/image" Target="../media/image107.jpeg"/><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image" Target="../media/image106.jpeg"/><Relationship Id="rId10" Type="http://schemas.openxmlformats.org/officeDocument/2006/relationships/tags" Target="../tags/tag320.xml"/><Relationship Id="rId19" Type="http://schemas.openxmlformats.org/officeDocument/2006/relationships/slideLayout" Target="../slideLayouts/slideLayout7.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image" Target="../media/image105.jpeg"/></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image" Target="../media/image10.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image" Target="../media/image9.jpeg"/><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image" Target="../media/image12.jpe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slideLayout" Target="../slideLayouts/slideLayout7.xml"/><Relationship Id="rId30"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image" Target="../media/image22.jpeg"/><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image" Target="../media/image17.jpeg"/><Relationship Id="rId42" Type="http://schemas.openxmlformats.org/officeDocument/2006/relationships/image" Target="../media/image25.jpeg"/><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image" Target="../media/image16.jpeg"/><Relationship Id="rId38" Type="http://schemas.openxmlformats.org/officeDocument/2006/relationships/image" Target="../media/image21.jpeg"/><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slideLayout" Target="../slideLayouts/slideLayout7.xml"/><Relationship Id="rId41" Type="http://schemas.openxmlformats.org/officeDocument/2006/relationships/image" Target="../media/image24.jpe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image" Target="../media/image15.jpeg"/><Relationship Id="rId37" Type="http://schemas.openxmlformats.org/officeDocument/2006/relationships/image" Target="../media/image20.jpeg"/><Relationship Id="rId40" Type="http://schemas.openxmlformats.org/officeDocument/2006/relationships/image" Target="../media/image23.jpe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image" Target="../media/image19.jpe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image" Target="../media/image14.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image" Target="../media/image13.jpeg"/><Relationship Id="rId35" Type="http://schemas.openxmlformats.org/officeDocument/2006/relationships/image" Target="../media/image18.jpeg"/><Relationship Id="rId43"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28.jpe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7.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slideLayout" Target="../slideLayouts/slideLayout7.xml"/><Relationship Id="rId5" Type="http://schemas.openxmlformats.org/officeDocument/2006/relationships/tags" Target="../tags/tag79.xml"/><Relationship Id="rId15" Type="http://schemas.openxmlformats.org/officeDocument/2006/relationships/image" Target="../media/image30.jpeg"/><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slideLayout" Target="../slideLayouts/slideLayout7.xml"/><Relationship Id="rId3" Type="http://schemas.openxmlformats.org/officeDocument/2006/relationships/tags" Target="../tags/tag87.xml"/><Relationship Id="rId21" Type="http://schemas.openxmlformats.org/officeDocument/2006/relationships/image" Target="../media/image33.jpeg"/><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image" Target="../media/image37.jpeg"/><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image" Target="../media/image32.jpe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image" Target="../media/image36.jpeg"/><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image" Target="../media/image35.jpeg"/><Relationship Id="rId10" Type="http://schemas.openxmlformats.org/officeDocument/2006/relationships/tags" Target="../tags/tag94.xml"/><Relationship Id="rId19" Type="http://schemas.openxmlformats.org/officeDocument/2006/relationships/image" Target="../media/image31.jpeg"/><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image" Target="../media/image38.tiff"/><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Layout" Target="../slideLayouts/slideLayout7.xml"/><Relationship Id="rId2" Type="http://schemas.openxmlformats.org/officeDocument/2006/relationships/tags" Target="../tags/tag103.xml"/><Relationship Id="rId16" Type="http://schemas.openxmlformats.org/officeDocument/2006/relationships/image" Target="../media/image41.jpe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5" Type="http://schemas.openxmlformats.org/officeDocument/2006/relationships/image" Target="../media/image40.jpeg"/><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image" Target="../media/image39.tiff"/></Relationships>
</file>

<file path=ppt/slides/_rels/slide8.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image" Target="../media/image44.png"/><Relationship Id="rId3" Type="http://schemas.openxmlformats.org/officeDocument/2006/relationships/tags" Target="../tags/tag115.xml"/><Relationship Id="rId21" Type="http://schemas.openxmlformats.org/officeDocument/2006/relationships/image" Target="../media/image47.jpeg"/><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image" Target="../media/image43.jpeg"/><Relationship Id="rId2" Type="http://schemas.openxmlformats.org/officeDocument/2006/relationships/tags" Target="../tags/tag114.xml"/><Relationship Id="rId16" Type="http://schemas.openxmlformats.org/officeDocument/2006/relationships/image" Target="../media/image42.jpeg"/><Relationship Id="rId20" Type="http://schemas.openxmlformats.org/officeDocument/2006/relationships/image" Target="../media/image46.jpe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7.xml"/><Relationship Id="rId23" Type="http://schemas.openxmlformats.org/officeDocument/2006/relationships/image" Target="../media/image49.jpeg"/><Relationship Id="rId10" Type="http://schemas.openxmlformats.org/officeDocument/2006/relationships/tags" Target="../tags/tag122.xml"/><Relationship Id="rId19" Type="http://schemas.openxmlformats.org/officeDocument/2006/relationships/image" Target="../media/image45.jpeg"/><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image" Target="../media/image48.jpeg"/></Relationships>
</file>

<file path=ppt/slides/_rels/slide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50.jpeg"/><Relationship Id="rId3" Type="http://schemas.openxmlformats.org/officeDocument/2006/relationships/tags" Target="../tags/tag129.xml"/><Relationship Id="rId21" Type="http://schemas.openxmlformats.org/officeDocument/2006/relationships/image" Target="../media/image53.jpeg"/><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slideLayout" Target="../slideLayouts/slideLayout7.xml"/><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image" Target="../media/image52.jpe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image" Target="../media/image55.jpeg"/><Relationship Id="rId10" Type="http://schemas.openxmlformats.org/officeDocument/2006/relationships/tags" Target="../tags/tag136.xml"/><Relationship Id="rId19" Type="http://schemas.openxmlformats.org/officeDocument/2006/relationships/image" Target="../media/image51.jpe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fld id="{51CD62DF-E537-4679-8A74-FCDC5A59EB04}" type="slidenum">
              <a:rPr lang="fr-FR" smtClean="0"/>
              <a:pPr/>
              <a:t>1</a:t>
            </a:fld>
            <a:endParaRPr lang="fr-FR"/>
          </a:p>
        </p:txBody>
      </p:sp>
      <p:cxnSp>
        <p:nvCxnSpPr>
          <p:cNvPr id="3" name="Connecteur droit 2"/>
          <p:cNvCxnSpPr/>
          <p:nvPr>
            <p:custDataLst>
              <p:tags r:id="rId2"/>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 3" descr="DKUN0035.jpg"/>
          <p:cNvPicPr>
            <a:picLocks noChangeAspect="1"/>
          </p:cNvPicPr>
          <p:nvPr>
            <p:custDataLst>
              <p:tags r:id="rId3"/>
            </p:custDataLst>
          </p:nvPr>
        </p:nvPicPr>
        <p:blipFill>
          <a:blip r:embed="rId8" cstate="print"/>
          <a:srcRect r="5674" b="5344"/>
          <a:stretch>
            <a:fillRect/>
          </a:stretch>
        </p:blipFill>
        <p:spPr>
          <a:xfrm rot="16200000">
            <a:off x="-967196" y="1252949"/>
            <a:ext cx="7566843" cy="5060949"/>
          </a:xfrm>
          <a:prstGeom prst="rect">
            <a:avLst/>
          </a:prstGeom>
        </p:spPr>
      </p:pic>
      <p:sp>
        <p:nvSpPr>
          <p:cNvPr id="5" name="ZoneTexte 4"/>
          <p:cNvSpPr txBox="1"/>
          <p:nvPr>
            <p:custDataLst>
              <p:tags r:id="rId4"/>
            </p:custDataLst>
          </p:nvPr>
        </p:nvSpPr>
        <p:spPr>
          <a:xfrm>
            <a:off x="488916" y="280169"/>
            <a:ext cx="4000528" cy="1323439"/>
          </a:xfrm>
          <a:prstGeom prst="rect">
            <a:avLst/>
          </a:prstGeom>
          <a:noFill/>
        </p:spPr>
        <p:txBody>
          <a:bodyPr wrap="square" rtlCol="0">
            <a:spAutoFit/>
          </a:bodyPr>
          <a:lstStyle/>
          <a:p>
            <a:r>
              <a:rPr lang="fr-FR" sz="4000" i="1" dirty="0" smtClean="0">
                <a:solidFill>
                  <a:schemeClr val="bg1"/>
                </a:solidFill>
                <a:latin typeface="Arial Black" pitchFamily="34" charset="0"/>
              </a:rPr>
              <a:t>Mémo</a:t>
            </a:r>
          </a:p>
          <a:p>
            <a:r>
              <a:rPr lang="fr-FR" sz="4000" i="1" dirty="0" smtClean="0">
                <a:solidFill>
                  <a:schemeClr val="bg1"/>
                </a:solidFill>
                <a:latin typeface="Arial Black" pitchFamily="34" charset="0"/>
              </a:rPr>
              <a:t>Lumières</a:t>
            </a:r>
            <a:endParaRPr lang="fr-FR" sz="4000" i="1" dirty="0">
              <a:solidFill>
                <a:schemeClr val="bg1"/>
              </a:solidFill>
              <a:latin typeface="Arial Black" pitchFamily="34" charset="0"/>
            </a:endParaRPr>
          </a:p>
        </p:txBody>
      </p:sp>
      <p:sp>
        <p:nvSpPr>
          <p:cNvPr id="6" name="Rectangle 5"/>
          <p:cNvSpPr/>
          <p:nvPr>
            <p:custDataLst>
              <p:tags r:id="rId5"/>
            </p:custDataLst>
          </p:nvPr>
        </p:nvSpPr>
        <p:spPr>
          <a:xfrm>
            <a:off x="506168" y="6562947"/>
            <a:ext cx="3214710" cy="754053"/>
          </a:xfrm>
          <a:prstGeom prst="rect">
            <a:avLst/>
          </a:prstGeom>
        </p:spPr>
        <p:txBody>
          <a:bodyPr wrap="square">
            <a:spAutoFit/>
          </a:bodyPr>
          <a:lstStyle/>
          <a:p>
            <a:pPr lvl="0" fontAlgn="base">
              <a:spcBef>
                <a:spcPct val="0"/>
              </a:spcBef>
              <a:spcAft>
                <a:spcPct val="0"/>
              </a:spcAft>
            </a:pPr>
            <a:r>
              <a:rPr lang="fr-FR" sz="1400" b="1" i="1" dirty="0" smtClean="0">
                <a:solidFill>
                  <a:schemeClr val="bg1"/>
                </a:solidFill>
                <a:latin typeface="Times New Roman" pitchFamily="18" charset="0"/>
                <a:cs typeface="Arial" pitchFamily="34" charset="0"/>
              </a:rPr>
              <a:t>bernard.maisongrande@laposte.net</a:t>
            </a:r>
            <a:r>
              <a:rPr lang="fr-FR" sz="800" b="1" i="1" dirty="0" smtClean="0">
                <a:solidFill>
                  <a:schemeClr val="bg1"/>
                </a:solidFill>
                <a:latin typeface="Times New Roman" pitchFamily="18" charset="0"/>
                <a:cs typeface="Arial" pitchFamily="34" charset="0"/>
              </a:rPr>
              <a:t>	</a:t>
            </a:r>
          </a:p>
          <a:p>
            <a:pPr lvl="0" fontAlgn="base">
              <a:spcBef>
                <a:spcPct val="0"/>
              </a:spcBef>
              <a:spcAft>
                <a:spcPct val="0"/>
              </a:spcAft>
            </a:pPr>
            <a:r>
              <a:rPr lang="fr-FR" b="1" i="1" dirty="0" smtClean="0">
                <a:solidFill>
                  <a:schemeClr val="bg1"/>
                </a:solidFill>
                <a:latin typeface="Times New Roman" pitchFamily="18" charset="0"/>
                <a:cs typeface="Arial" pitchFamily="34" charset="0"/>
              </a:rPr>
              <a:t>06 84 47 36 22 </a:t>
            </a:r>
          </a:p>
        </p:txBody>
      </p:sp>
      <p:sp>
        <p:nvSpPr>
          <p:cNvPr id="7" name="ZoneTexte 6"/>
          <p:cNvSpPr txBox="1"/>
          <p:nvPr>
            <p:custDataLst>
              <p:tags r:id="rId6"/>
            </p:custDataLst>
          </p:nvPr>
        </p:nvSpPr>
        <p:spPr>
          <a:xfrm>
            <a:off x="5455487" y="322429"/>
            <a:ext cx="4506345" cy="6632585"/>
          </a:xfrm>
          <a:prstGeom prst="rect">
            <a:avLst/>
          </a:prstGeom>
          <a:noFill/>
        </p:spPr>
        <p:txBody>
          <a:bodyPr wrap="square" rtlCol="0">
            <a:spAutoFit/>
          </a:bodyPr>
          <a:lstStyle/>
          <a:p>
            <a:r>
              <a:rPr lang="fr-FR" sz="2000" b="1" dirty="0" smtClean="0">
                <a:solidFill>
                  <a:srgbClr val="FF0000"/>
                </a:solidFill>
                <a:effectLst>
                  <a:outerShdw blurRad="38100" dist="38100" dir="2700000" algn="tl">
                    <a:srgbClr val="000000">
                      <a:alpha val="43137"/>
                    </a:srgbClr>
                  </a:outerShdw>
                </a:effectLst>
              </a:rPr>
              <a:t>MEMO D’INSTALLATION DES LUMIERES</a:t>
            </a:r>
          </a:p>
          <a:p>
            <a:endParaRPr lang="fr-FR" sz="400" b="1" dirty="0">
              <a:solidFill>
                <a:srgbClr val="FF0000"/>
              </a:solidFill>
              <a:effectLst>
                <a:outerShdw blurRad="38100" dist="38100" dir="2700000" algn="tl">
                  <a:srgbClr val="000000">
                    <a:alpha val="43137"/>
                  </a:srgbClr>
                </a:outerShdw>
              </a:effectLst>
            </a:endParaRPr>
          </a:p>
          <a:p>
            <a:r>
              <a:rPr lang="fr-FR" sz="1100" b="1" dirty="0" smtClean="0">
                <a:solidFill>
                  <a:srgbClr val="FF0000"/>
                </a:solidFill>
                <a:effectLst>
                  <a:outerShdw blurRad="38100" dist="38100" dir="2700000" algn="tl">
                    <a:srgbClr val="000000">
                      <a:alpha val="43137"/>
                    </a:srgbClr>
                  </a:outerShdw>
                </a:effectLst>
              </a:rPr>
              <a:t>D’abord penser l’arrière plan (le fond)</a:t>
            </a:r>
          </a:p>
          <a:p>
            <a:r>
              <a:rPr lang="fr-FR" sz="1100" b="1" dirty="0" smtClean="0"/>
              <a:t>Quelle ambiance ? Quelle distance sujet/fond ?</a:t>
            </a:r>
          </a:p>
          <a:p>
            <a:r>
              <a:rPr lang="fr-FR" sz="1100" b="1" i="1" dirty="0" smtClean="0">
                <a:solidFill>
                  <a:srgbClr val="FF0000"/>
                </a:solidFill>
                <a:effectLst>
                  <a:outerShdw blurRad="38100" dist="38100" dir="2700000" algn="tl">
                    <a:srgbClr val="000000">
                      <a:alpha val="43137"/>
                    </a:srgbClr>
                  </a:outerShdw>
                </a:effectLst>
              </a:rPr>
              <a:t>Fond clair </a:t>
            </a:r>
            <a:r>
              <a:rPr lang="fr-FR" sz="1100" b="1" dirty="0" smtClean="0"/>
              <a:t>= Source de grande taille éloignée du sujet. Sujet assez prés du fond.(attention aux ombres portées visibles) </a:t>
            </a:r>
          </a:p>
          <a:p>
            <a:r>
              <a:rPr lang="fr-FR" sz="1100" b="1" i="1" dirty="0" smtClean="0">
                <a:solidFill>
                  <a:srgbClr val="FF0000"/>
                </a:solidFill>
                <a:effectLst>
                  <a:outerShdw blurRad="38100" dist="38100" dir="2700000" algn="tl">
                    <a:srgbClr val="000000">
                      <a:alpha val="43137"/>
                    </a:srgbClr>
                  </a:outerShdw>
                </a:effectLst>
              </a:rPr>
              <a:t>Fond foncé </a:t>
            </a:r>
            <a:r>
              <a:rPr lang="fr-FR" sz="1100" b="1" dirty="0" smtClean="0"/>
              <a:t>= Source de petite taille proche du sujet. Sujet loin du fond.</a:t>
            </a:r>
          </a:p>
          <a:p>
            <a:pPr>
              <a:buFont typeface="Wingdings" pitchFamily="2" charset="2"/>
              <a:buChar char="ü"/>
            </a:pPr>
            <a:r>
              <a:rPr lang="fr-FR" sz="1100" b="1" dirty="0" smtClean="0"/>
              <a:t>Le fond doit-il recevoir l’éclairage de lumière d’effets. (décrochage)</a:t>
            </a:r>
          </a:p>
          <a:p>
            <a:pPr>
              <a:buFont typeface="Wingdings" pitchFamily="2" charset="2"/>
              <a:buChar char="ü"/>
            </a:pPr>
            <a:r>
              <a:rPr lang="fr-FR" sz="1100" b="1" dirty="0" smtClean="0"/>
              <a:t>Le fond doit-il être net ou dans le flou ? </a:t>
            </a:r>
          </a:p>
          <a:p>
            <a:pPr>
              <a:buFont typeface="Wingdings" pitchFamily="2" charset="2"/>
              <a:buChar char="ü"/>
            </a:pPr>
            <a:endParaRPr lang="fr-FR" sz="400" b="1" dirty="0" smtClean="0"/>
          </a:p>
          <a:p>
            <a:r>
              <a:rPr lang="fr-FR" sz="1100" b="1" dirty="0" smtClean="0">
                <a:solidFill>
                  <a:srgbClr val="FF0000"/>
                </a:solidFill>
                <a:effectLst>
                  <a:outerShdw blurRad="38100" dist="38100" dir="2700000" algn="tl">
                    <a:srgbClr val="000000">
                      <a:alpha val="43137"/>
                    </a:srgbClr>
                  </a:outerShdw>
                </a:effectLst>
              </a:rPr>
              <a:t>Ensuite la lumière principale</a:t>
            </a:r>
          </a:p>
          <a:p>
            <a:r>
              <a:rPr lang="fr-FR" sz="1100" b="1" i="1" dirty="0" smtClean="0">
                <a:solidFill>
                  <a:srgbClr val="FF0000"/>
                </a:solidFill>
                <a:effectLst>
                  <a:outerShdw blurRad="38100" dist="38100" dir="2700000" algn="tl">
                    <a:srgbClr val="000000">
                      <a:alpha val="43137"/>
                    </a:srgbClr>
                  </a:outerShdw>
                </a:effectLst>
              </a:rPr>
              <a:t>Lumière dure</a:t>
            </a:r>
          </a:p>
          <a:p>
            <a:r>
              <a:rPr lang="fr-FR" sz="1100" b="1" dirty="0" smtClean="0"/>
              <a:t> Fais ressortir les formes et les textures avec des ombres marquées en particulier pour le noir et blanc. Portrait de baroudeur. Réglage : vers f8. </a:t>
            </a:r>
          </a:p>
          <a:p>
            <a:r>
              <a:rPr lang="fr-FR" sz="1100" b="1" i="1" dirty="0" smtClean="0">
                <a:solidFill>
                  <a:srgbClr val="FF0000"/>
                </a:solidFill>
                <a:effectLst>
                  <a:outerShdw blurRad="38100" dist="38100" dir="2700000" algn="tl">
                    <a:srgbClr val="000000">
                      <a:alpha val="43137"/>
                    </a:srgbClr>
                  </a:outerShdw>
                </a:effectLst>
              </a:rPr>
              <a:t>Lumière douce</a:t>
            </a:r>
          </a:p>
          <a:p>
            <a:r>
              <a:rPr lang="fr-FR" sz="1100" b="1" dirty="0" smtClean="0"/>
              <a:t>Pour une atmosphère naturelle, les portraits féminins et ceux des enfants. Dissimule les imperfections de la peau et gomme les textures. Ombres </a:t>
            </a:r>
            <a:r>
              <a:rPr lang="fr-FR" sz="1100" b="1" dirty="0" err="1" smtClean="0"/>
              <a:t>diffuses.Réglage</a:t>
            </a:r>
            <a:r>
              <a:rPr lang="fr-FR" sz="1100" b="1" dirty="0" smtClean="0"/>
              <a:t> : vers f5.6. f4</a:t>
            </a:r>
          </a:p>
          <a:p>
            <a:pPr>
              <a:buFont typeface="Wingdings" pitchFamily="2" charset="2"/>
              <a:buChar char="ü"/>
            </a:pPr>
            <a:endParaRPr lang="fr-FR" sz="400" b="1" dirty="0" smtClean="0"/>
          </a:p>
          <a:p>
            <a:r>
              <a:rPr lang="fr-FR" sz="1100" b="1" dirty="0" smtClean="0">
                <a:solidFill>
                  <a:srgbClr val="FF0000"/>
                </a:solidFill>
                <a:effectLst>
                  <a:outerShdw blurRad="38100" dist="38100" dir="2700000" algn="tl">
                    <a:srgbClr val="000000">
                      <a:alpha val="43137"/>
                    </a:srgbClr>
                  </a:outerShdw>
                </a:effectLst>
              </a:rPr>
              <a:t>Taille relative : taille réelle / distance.</a:t>
            </a:r>
          </a:p>
          <a:p>
            <a:r>
              <a:rPr lang="fr-FR" sz="1100" b="1" dirty="0" smtClean="0"/>
              <a:t>Pour contrôler les ombres :</a:t>
            </a:r>
          </a:p>
          <a:p>
            <a:pPr>
              <a:buFont typeface="Wingdings" pitchFamily="2" charset="2"/>
              <a:buChar char="ü"/>
            </a:pPr>
            <a:r>
              <a:rPr lang="fr-FR" sz="1100" b="1" dirty="0" smtClean="0"/>
              <a:t>Plus la source est grande plus la lumière est douce. </a:t>
            </a:r>
          </a:p>
          <a:p>
            <a:pPr>
              <a:buFont typeface="Wingdings" pitchFamily="2" charset="2"/>
              <a:buChar char="ü"/>
            </a:pPr>
            <a:r>
              <a:rPr lang="fr-FR" sz="1100" b="1" dirty="0" smtClean="0"/>
              <a:t>Plus la source est proche du sujet, plus le faisceau est étroit et plus la lumière sera douce.</a:t>
            </a:r>
          </a:p>
          <a:p>
            <a:pPr>
              <a:buFont typeface="Wingdings" pitchFamily="2" charset="2"/>
              <a:buChar char="ü"/>
            </a:pPr>
            <a:endParaRPr lang="fr-FR" sz="400" b="1" dirty="0" smtClean="0"/>
          </a:p>
          <a:p>
            <a:r>
              <a:rPr lang="fr-FR" sz="1100" b="1" dirty="0" smtClean="0">
                <a:solidFill>
                  <a:srgbClr val="FF0000"/>
                </a:solidFill>
                <a:effectLst>
                  <a:outerShdw blurRad="38100" dist="38100" dir="2700000" algn="tl">
                    <a:srgbClr val="000000">
                      <a:alpha val="43137"/>
                    </a:srgbClr>
                  </a:outerShdw>
                </a:effectLst>
              </a:rPr>
              <a:t>Juger de la nécessité d’une lumière secondaire </a:t>
            </a:r>
          </a:p>
          <a:p>
            <a:r>
              <a:rPr lang="fr-FR" sz="1100" b="1" dirty="0" smtClean="0"/>
              <a:t>Faire en premier une vue avec la lumière principale et observer :</a:t>
            </a:r>
          </a:p>
          <a:p>
            <a:pPr>
              <a:buFont typeface="Wingdings" pitchFamily="2" charset="2"/>
              <a:buChar char="ü"/>
            </a:pPr>
            <a:r>
              <a:rPr lang="fr-FR" sz="1100" b="1" dirty="0" smtClean="0"/>
              <a:t>Les parties en ombre doivent être éclairées.</a:t>
            </a:r>
          </a:p>
          <a:p>
            <a:pPr>
              <a:buFont typeface="Wingdings" pitchFamily="2" charset="2"/>
              <a:buChar char="ü"/>
            </a:pPr>
            <a:r>
              <a:rPr lang="fr-FR" sz="1100" b="1" dirty="0" smtClean="0"/>
              <a:t>Les ombres sont trop dures et doivent être atténuées.</a:t>
            </a:r>
          </a:p>
          <a:p>
            <a:pPr>
              <a:buFont typeface="Wingdings" pitchFamily="2" charset="2"/>
              <a:buChar char="ü"/>
            </a:pPr>
            <a:r>
              <a:rPr lang="fr-FR" sz="1100" b="1" dirty="0" smtClean="0"/>
              <a:t>La lumière est trop faible dans une zone.</a:t>
            </a:r>
          </a:p>
          <a:p>
            <a:r>
              <a:rPr lang="fr-FR" sz="1100" b="1" dirty="0" smtClean="0"/>
              <a:t>Si on répond OUI à l’un de ces trois critères, il faut envisager un réflecteur actif ou une source secondaire.</a:t>
            </a:r>
          </a:p>
          <a:p>
            <a:pPr>
              <a:buFont typeface="Wingdings" pitchFamily="2" charset="2"/>
              <a:buChar char="ü"/>
            </a:pPr>
            <a:r>
              <a:rPr lang="fr-FR" sz="1100" b="1" dirty="0" smtClean="0"/>
              <a:t>Réglage : 1 IL en dessous de la principale.</a:t>
            </a:r>
          </a:p>
          <a:p>
            <a:endParaRPr lang="fr-FR" sz="400" b="1" dirty="0" smtClean="0"/>
          </a:p>
          <a:p>
            <a:r>
              <a:rPr lang="fr-FR" sz="1100" b="1" dirty="0" smtClean="0">
                <a:solidFill>
                  <a:srgbClr val="FF0000"/>
                </a:solidFill>
                <a:effectLst>
                  <a:outerShdw blurRad="38100" dist="38100" dir="2700000" algn="tl">
                    <a:srgbClr val="000000">
                      <a:alpha val="43137"/>
                    </a:srgbClr>
                  </a:outerShdw>
                </a:effectLst>
              </a:rPr>
              <a:t>Juger de la nécessité d’une lumière d’effet</a:t>
            </a:r>
          </a:p>
          <a:p>
            <a:pPr>
              <a:buFont typeface="Wingdings" pitchFamily="2" charset="2"/>
              <a:buChar char="ü"/>
            </a:pPr>
            <a:r>
              <a:rPr lang="fr-FR" sz="1100" b="1" dirty="0" smtClean="0"/>
              <a:t>Permets de décrocher le sujet du fond, soit en éclairant le fond soit en éclairant le sujet à contre-jour. (Mesure effectuée derrière le sujet, vers le fond) </a:t>
            </a:r>
          </a:p>
          <a:p>
            <a:pPr>
              <a:buFont typeface="Wingdings" pitchFamily="2" charset="2"/>
              <a:buChar char="ü"/>
            </a:pPr>
            <a:r>
              <a:rPr lang="fr-FR" sz="1100" b="1" dirty="0" smtClean="0"/>
              <a:t>Réglage : autour de 1 IL en dessous de la principale suivant effet. </a:t>
            </a:r>
          </a:p>
          <a:p>
            <a:endParaRPr lang="fr-FR" sz="11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custDataLst>
              <p:tags r:id="rId1"/>
            </p:custDataLst>
          </p:nvPr>
        </p:nvSpPr>
        <p:spPr>
          <a:xfrm>
            <a:off x="627956" y="6063327"/>
            <a:ext cx="4609956" cy="1100816"/>
          </a:xfrm>
          <a:prstGeom prst="rect">
            <a:avLst/>
          </a:prstGeom>
          <a:noFill/>
        </p:spPr>
        <p:txBody>
          <a:bodyPr wrap="square" lIns="99569" tIns="49785" rIns="99569" bIns="49785" rtlCol="0">
            <a:spAutoFit/>
          </a:bodyPr>
          <a:lstStyle/>
          <a:p>
            <a:r>
              <a:rPr lang="fr-FR" sz="1300" b="1" dirty="0" smtClean="0">
                <a:solidFill>
                  <a:srgbClr val="FF0000"/>
                </a:solidFill>
                <a:effectLst>
                  <a:outerShdw blurRad="38100" dist="38100" dir="2700000" algn="tl">
                    <a:srgbClr val="000000">
                      <a:alpha val="43137"/>
                    </a:srgbClr>
                  </a:outerShdw>
                </a:effectLst>
              </a:rPr>
              <a:t>Assistance flash : </a:t>
            </a:r>
            <a:r>
              <a:rPr lang="fr-FR" sz="1300" b="1" dirty="0" smtClean="0"/>
              <a:t>pour les prises de vue en lumière disponible (ambiance) ce mode projette uniquement une mire sur laquelle l’auto focus fait la mise au point. En mode flash, si la lumière est faible, cette assistance à la mise au point se déclenche automatiquement. (ce qui peut parfois effrayer le sujet)</a:t>
            </a:r>
            <a:endParaRPr lang="fr-FR" sz="1300" b="1" dirty="0"/>
          </a:p>
        </p:txBody>
      </p:sp>
      <p:grpSp>
        <p:nvGrpSpPr>
          <p:cNvPr id="74" name="Groupe 73"/>
          <p:cNvGrpSpPr/>
          <p:nvPr>
            <p:custDataLst>
              <p:tags r:id="rId2"/>
            </p:custDataLst>
          </p:nvPr>
        </p:nvGrpSpPr>
        <p:grpSpPr>
          <a:xfrm>
            <a:off x="642942" y="778251"/>
            <a:ext cx="4703758" cy="1918479"/>
            <a:chOff x="642942" y="778251"/>
            <a:chExt cx="4703758" cy="1918479"/>
          </a:xfrm>
        </p:grpSpPr>
        <p:sp>
          <p:nvSpPr>
            <p:cNvPr id="4" name="ZoneTexte 3"/>
            <p:cNvSpPr txBox="1"/>
            <p:nvPr>
              <p:custDataLst>
                <p:tags r:id="rId18"/>
              </p:custDataLst>
            </p:nvPr>
          </p:nvSpPr>
          <p:spPr>
            <a:xfrm>
              <a:off x="642942" y="778251"/>
              <a:ext cx="2928958" cy="1901035"/>
            </a:xfrm>
            <a:prstGeom prst="rect">
              <a:avLst/>
            </a:prstGeom>
            <a:noFill/>
          </p:spPr>
          <p:txBody>
            <a:bodyPr wrap="square" lIns="99569" tIns="49785" rIns="99569" bIns="49785" rtlCol="0">
              <a:spAutoFit/>
            </a:bodyPr>
            <a:lstStyle/>
            <a:p>
              <a:r>
                <a:rPr lang="fr-FR" sz="1300" b="1" dirty="0" smtClean="0">
                  <a:solidFill>
                    <a:srgbClr val="FF0000"/>
                  </a:solidFill>
                  <a:effectLst>
                    <a:outerShdw blurRad="38100" dist="38100" dir="2700000" algn="tl">
                      <a:srgbClr val="000000">
                        <a:alpha val="43137"/>
                      </a:srgbClr>
                    </a:outerShdw>
                  </a:effectLst>
                </a:rPr>
                <a:t>TTL :  </a:t>
              </a:r>
              <a:r>
                <a:rPr lang="fr-FR" sz="1300" b="1" dirty="0" smtClean="0"/>
                <a:t>(</a:t>
              </a:r>
              <a:r>
                <a:rPr lang="fr-FR" sz="1300" b="1" dirty="0" err="1" smtClean="0"/>
                <a:t>Through</a:t>
              </a:r>
              <a:r>
                <a:rPr lang="fr-FR" sz="1300" b="1" dirty="0" smtClean="0"/>
                <a:t> The Lens) : c’est le boîtier qui analyse la lumière du sujet (à travers l’objectif) et dose l’éclair. Les filtres placés devant l’objectif sont pris en compte. </a:t>
              </a:r>
            </a:p>
            <a:p>
              <a:r>
                <a:rPr lang="fr-FR" sz="1300" b="1" dirty="0" smtClean="0">
                  <a:solidFill>
                    <a:srgbClr val="FF0000"/>
                  </a:solidFill>
                  <a:effectLst>
                    <a:outerShdw blurRad="38100" dist="38100" dir="2700000" algn="tl">
                      <a:srgbClr val="000000">
                        <a:alpha val="43137"/>
                      </a:srgbClr>
                    </a:outerShdw>
                  </a:effectLst>
                </a:rPr>
                <a:t>P.TTL : </a:t>
              </a:r>
              <a:r>
                <a:rPr lang="fr-FR" sz="1300" b="1" dirty="0" smtClean="0"/>
                <a:t>Le procédé est le même que pour la mesure TTL mais une pré mesure vient affiner le dosage de l’éclair au plus juste.</a:t>
              </a:r>
              <a:endParaRPr lang="fr-FR" sz="500" b="1" dirty="0" smtClean="0"/>
            </a:p>
          </p:txBody>
        </p:sp>
        <p:sp>
          <p:nvSpPr>
            <p:cNvPr id="7" name="ZoneTexte 6"/>
            <p:cNvSpPr txBox="1"/>
            <p:nvPr>
              <p:custDataLst>
                <p:tags r:id="rId19"/>
              </p:custDataLst>
            </p:nvPr>
          </p:nvSpPr>
          <p:spPr>
            <a:xfrm>
              <a:off x="3500462" y="1681067"/>
              <a:ext cx="1846238" cy="1015663"/>
            </a:xfrm>
            <a:prstGeom prst="rect">
              <a:avLst/>
            </a:prstGeom>
            <a:noFill/>
          </p:spPr>
          <p:txBody>
            <a:bodyPr wrap="square" rtlCol="0">
              <a:spAutoFit/>
            </a:bodyPr>
            <a:lstStyle/>
            <a:p>
              <a:pPr>
                <a:buFont typeface="Wingdings" pitchFamily="2" charset="2"/>
                <a:buChar char="§"/>
              </a:pPr>
              <a:r>
                <a:rPr lang="fr-FR" sz="1000" b="1" dirty="0" smtClean="0"/>
                <a:t>Le déclenchement met à feu</a:t>
              </a:r>
            </a:p>
            <a:p>
              <a:pPr>
                <a:buFont typeface="Wingdings" pitchFamily="2" charset="2"/>
                <a:buChar char="§"/>
              </a:pPr>
              <a:r>
                <a:rPr lang="fr-FR" sz="1000" b="1" dirty="0" smtClean="0"/>
                <a:t>Le flash envoi un pré éclair .</a:t>
              </a:r>
            </a:p>
            <a:p>
              <a:pPr>
                <a:buFont typeface="Wingdings" pitchFamily="2" charset="2"/>
                <a:buChar char="§"/>
              </a:pPr>
              <a:r>
                <a:rPr lang="fr-FR" sz="1000" b="1" dirty="0" smtClean="0"/>
                <a:t>Le boitier analyse la lumière réfléchie par le sujet  </a:t>
              </a:r>
            </a:p>
            <a:p>
              <a:pPr>
                <a:buFont typeface="Wingdings" pitchFamily="2" charset="2"/>
                <a:buChar char="§"/>
              </a:pPr>
              <a:r>
                <a:rPr lang="fr-FR" sz="1000" b="1" dirty="0" smtClean="0"/>
                <a:t>Puis dose la quantité de lumière qui éclaire le sujet.</a:t>
              </a:r>
            </a:p>
          </p:txBody>
        </p:sp>
        <p:grpSp>
          <p:nvGrpSpPr>
            <p:cNvPr id="10" name="Groupe 58"/>
            <p:cNvGrpSpPr/>
            <p:nvPr>
              <p:custDataLst>
                <p:tags r:id="rId20"/>
              </p:custDataLst>
            </p:nvPr>
          </p:nvGrpSpPr>
          <p:grpSpPr>
            <a:xfrm>
              <a:off x="3589152" y="986369"/>
              <a:ext cx="1428760" cy="606686"/>
              <a:chOff x="12907978" y="-1220029"/>
              <a:chExt cx="1428760" cy="606686"/>
            </a:xfrm>
          </p:grpSpPr>
          <p:grpSp>
            <p:nvGrpSpPr>
              <p:cNvPr id="11" name="Group 19"/>
              <p:cNvGrpSpPr>
                <a:grpSpLocks/>
              </p:cNvGrpSpPr>
              <p:nvPr/>
            </p:nvGrpSpPr>
            <p:grpSpPr bwMode="auto">
              <a:xfrm flipH="1">
                <a:off x="13836672" y="-1148556"/>
                <a:ext cx="293565" cy="535213"/>
                <a:chOff x="22882012" y="24491043"/>
                <a:chExt cx="345716" cy="701554"/>
              </a:xfrm>
            </p:grpSpPr>
            <p:grpSp>
              <p:nvGrpSpPr>
                <p:cNvPr id="18" name="Group 20"/>
                <p:cNvGrpSpPr>
                  <a:grpSpLocks/>
                </p:cNvGrpSpPr>
                <p:nvPr/>
              </p:nvGrpSpPr>
              <p:grpSpPr bwMode="auto">
                <a:xfrm>
                  <a:off x="22907461" y="24491043"/>
                  <a:ext cx="237679" cy="313865"/>
                  <a:chOff x="22907461" y="24491043"/>
                  <a:chExt cx="237679" cy="313865"/>
                </a:xfrm>
              </p:grpSpPr>
              <p:grpSp>
                <p:nvGrpSpPr>
                  <p:cNvPr id="23" name="Group 21"/>
                  <p:cNvGrpSpPr>
                    <a:grpSpLocks/>
                  </p:cNvGrpSpPr>
                  <p:nvPr/>
                </p:nvGrpSpPr>
                <p:grpSpPr bwMode="auto">
                  <a:xfrm>
                    <a:off x="22907461" y="24601819"/>
                    <a:ext cx="129643" cy="203089"/>
                    <a:chOff x="22907461" y="24601819"/>
                    <a:chExt cx="129643" cy="203089"/>
                  </a:xfrm>
                </p:grpSpPr>
                <p:sp>
                  <p:nvSpPr>
                    <p:cNvPr id="25" name="Rectangle 22"/>
                    <p:cNvSpPr>
                      <a:spLocks noChangeArrowheads="1"/>
                    </p:cNvSpPr>
                    <p:nvPr/>
                  </p:nvSpPr>
                  <p:spPr bwMode="auto">
                    <a:xfrm>
                      <a:off x="22907461" y="24601819"/>
                      <a:ext cx="129643" cy="17601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6" name="Rectangle 23"/>
                    <p:cNvSpPr>
                      <a:spLocks noChangeArrowheads="1"/>
                    </p:cNvSpPr>
                    <p:nvPr/>
                  </p:nvSpPr>
                  <p:spPr bwMode="auto">
                    <a:xfrm>
                      <a:off x="22929068" y="24777829"/>
                      <a:ext cx="86429" cy="27079"/>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4" name="Rectangle 24"/>
                  <p:cNvSpPr>
                    <a:spLocks noChangeArrowheads="1"/>
                  </p:cNvSpPr>
                  <p:nvPr/>
                </p:nvSpPr>
                <p:spPr bwMode="auto">
                  <a:xfrm>
                    <a:off x="22907461" y="24491043"/>
                    <a:ext cx="237679" cy="110775"/>
                  </a:xfrm>
                  <a:prstGeom prst="rect">
                    <a:avLst/>
                  </a:prstGeom>
                  <a:solidFill>
                    <a:srgbClr val="FFFFCC"/>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19" name="Group 25"/>
                <p:cNvGrpSpPr>
                  <a:grpSpLocks/>
                </p:cNvGrpSpPr>
                <p:nvPr/>
              </p:nvGrpSpPr>
              <p:grpSpPr bwMode="auto">
                <a:xfrm>
                  <a:off x="22882012" y="24804882"/>
                  <a:ext cx="345716" cy="387715"/>
                  <a:chOff x="22882012" y="24804882"/>
                  <a:chExt cx="345716" cy="387715"/>
                </a:xfrm>
              </p:grpSpPr>
              <p:sp>
                <p:nvSpPr>
                  <p:cNvPr id="20" name="Rectangle 26"/>
                  <p:cNvSpPr>
                    <a:spLocks noChangeArrowheads="1"/>
                  </p:cNvSpPr>
                  <p:nvPr/>
                </p:nvSpPr>
                <p:spPr bwMode="auto">
                  <a:xfrm>
                    <a:off x="22882012" y="24860270"/>
                    <a:ext cx="172858" cy="332327"/>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1" name="Rectangle 27"/>
                  <p:cNvSpPr>
                    <a:spLocks noChangeArrowheads="1"/>
                  </p:cNvSpPr>
                  <p:nvPr/>
                </p:nvSpPr>
                <p:spPr bwMode="auto">
                  <a:xfrm>
                    <a:off x="23054870" y="24934120"/>
                    <a:ext cx="172858" cy="18462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2" name="Rectangle 28"/>
                  <p:cNvSpPr>
                    <a:spLocks noChangeArrowheads="1"/>
                  </p:cNvSpPr>
                  <p:nvPr/>
                </p:nvSpPr>
                <p:spPr bwMode="auto">
                  <a:xfrm>
                    <a:off x="22903619" y="24804882"/>
                    <a:ext cx="129644" cy="5538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sp>
            <p:nvSpPr>
              <p:cNvPr id="12" name="Ellipse 10"/>
              <p:cNvSpPr/>
              <p:nvPr/>
            </p:nvSpPr>
            <p:spPr>
              <a:xfrm>
                <a:off x="12907978" y="-1220029"/>
                <a:ext cx="285752" cy="5715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rot="10800000" flipV="1">
                <a:off x="13265168" y="-1077153"/>
                <a:ext cx="571504" cy="142876"/>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3265168" y="-791401"/>
                <a:ext cx="500066" cy="71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Explosion 1 14"/>
              <p:cNvSpPr/>
              <p:nvPr/>
            </p:nvSpPr>
            <p:spPr>
              <a:xfrm>
                <a:off x="14122424" y="-1005715"/>
                <a:ext cx="214314" cy="21431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a:stCxn id="24" idx="3"/>
              </p:cNvCxnSpPr>
              <p:nvPr/>
            </p:nvCxnSpPr>
            <p:spPr>
              <a:xfrm rot="10800000" flipV="1">
                <a:off x="13265168" y="-1106337"/>
                <a:ext cx="641634" cy="2434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14193862" y="-934277"/>
                <a:ext cx="71438" cy="7143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59" name="ZoneTexte 58"/>
          <p:cNvSpPr txBox="1"/>
          <p:nvPr>
            <p:custDataLst>
              <p:tags r:id="rId3"/>
            </p:custDataLst>
          </p:nvPr>
        </p:nvSpPr>
        <p:spPr>
          <a:xfrm>
            <a:off x="5969639" y="5437298"/>
            <a:ext cx="4723761" cy="1854869"/>
          </a:xfrm>
          <a:prstGeom prst="rect">
            <a:avLst/>
          </a:prstGeom>
          <a:noFill/>
        </p:spPr>
        <p:txBody>
          <a:bodyPr wrap="square" lIns="99569" tIns="49785" rIns="99569" bIns="49785" rtlCol="0">
            <a:spAutoFit/>
          </a:bodyPr>
          <a:lstStyle/>
          <a:p>
            <a:r>
              <a:rPr lang="fr-FR" sz="1600" b="1" dirty="0" smtClean="0">
                <a:solidFill>
                  <a:srgbClr val="FF0000"/>
                </a:solidFill>
                <a:effectLst>
                  <a:outerShdw blurRad="38100" dist="38100" dir="2700000" algn="tl">
                    <a:srgbClr val="000000">
                      <a:alpha val="43137"/>
                    </a:srgbClr>
                  </a:outerShdw>
                </a:effectLst>
              </a:rPr>
              <a:t>Mode TTL ou Manuel ?</a:t>
            </a:r>
          </a:p>
          <a:p>
            <a:pPr>
              <a:buFont typeface="Wingdings" pitchFamily="2" charset="2"/>
              <a:buChar char="ü"/>
            </a:pPr>
            <a:r>
              <a:rPr lang="fr-FR" sz="1400" b="1" dirty="0" smtClean="0"/>
              <a:t>Si on souhaite monter un éclairage rapidement, la mesure TTL fonctionne assez bien. (y compris en mode sans cordon) Toutefois il faudra prendre les précautions d’usage (18 %)</a:t>
            </a:r>
          </a:p>
          <a:p>
            <a:pPr>
              <a:buFont typeface="Wingdings" pitchFamily="2" charset="2"/>
              <a:buChar char="ü"/>
            </a:pPr>
            <a:r>
              <a:rPr lang="fr-FR" sz="1400" b="1" dirty="0" smtClean="0"/>
              <a:t>Si on souhaite monter un studio fixe avec différent modeleur le mode Manuel avec ou sans mesure au </a:t>
            </a:r>
            <a:r>
              <a:rPr lang="fr-FR" sz="1400" b="1" dirty="0" err="1" smtClean="0"/>
              <a:t>flasmètre</a:t>
            </a:r>
            <a:r>
              <a:rPr lang="fr-FR" sz="1400" b="1" dirty="0" smtClean="0"/>
              <a:t> reste beaucoup plus fiable et aussi facile d’emploi que le mode TTL.</a:t>
            </a:r>
            <a:endParaRPr lang="fr-FR" sz="1400" b="1" dirty="0"/>
          </a:p>
        </p:txBody>
      </p:sp>
      <p:sp>
        <p:nvSpPr>
          <p:cNvPr id="61" name="ZoneTexte 60"/>
          <p:cNvSpPr txBox="1"/>
          <p:nvPr>
            <p:custDataLst>
              <p:tags r:id="rId4"/>
            </p:custDataLst>
          </p:nvPr>
        </p:nvSpPr>
        <p:spPr>
          <a:xfrm>
            <a:off x="655608" y="276042"/>
            <a:ext cx="4425351" cy="461665"/>
          </a:xfrm>
          <a:prstGeom prst="rect">
            <a:avLst/>
          </a:prstGeom>
          <a:noFill/>
        </p:spPr>
        <p:txBody>
          <a:bodyPr wrap="square" rtlCol="0">
            <a:spAutoFit/>
          </a:bodyPr>
          <a:lstStyle/>
          <a:p>
            <a:r>
              <a:rPr lang="fr-FR" sz="2400" b="1" i="1" dirty="0" smtClean="0">
                <a:solidFill>
                  <a:srgbClr val="FF0000"/>
                </a:solidFill>
                <a:effectLst>
                  <a:outerShdw blurRad="38100" dist="38100" dir="2700000" algn="tl">
                    <a:srgbClr val="000000">
                      <a:alpha val="43137"/>
                    </a:srgbClr>
                  </a:outerShdw>
                </a:effectLst>
              </a:rPr>
              <a:t>Les modes flashes</a:t>
            </a:r>
            <a:endParaRPr lang="fr-FR" dirty="0"/>
          </a:p>
        </p:txBody>
      </p:sp>
      <p:sp>
        <p:nvSpPr>
          <p:cNvPr id="62" name="ZoneTexte 61"/>
          <p:cNvSpPr txBox="1"/>
          <p:nvPr>
            <p:custDataLst>
              <p:tags r:id="rId5"/>
            </p:custDataLst>
          </p:nvPr>
        </p:nvSpPr>
        <p:spPr>
          <a:xfrm>
            <a:off x="5965999" y="184307"/>
            <a:ext cx="4611148" cy="1384995"/>
          </a:xfrm>
          <a:prstGeom prst="rect">
            <a:avLst/>
          </a:prstGeom>
          <a:noFill/>
        </p:spPr>
        <p:txBody>
          <a:bodyPr wrap="square" rtlCol="0">
            <a:spAutoFit/>
          </a:bodyPr>
          <a:lstStyle/>
          <a:p>
            <a:r>
              <a:rPr lang="fr-FR" sz="1400" b="1" dirty="0" smtClean="0">
                <a:solidFill>
                  <a:srgbClr val="FF0000"/>
                </a:solidFill>
                <a:effectLst>
                  <a:outerShdw blurRad="38100" dist="38100" dir="2700000" algn="tl">
                    <a:srgbClr val="000000">
                      <a:alpha val="43137"/>
                    </a:srgbClr>
                  </a:outerShdw>
                </a:effectLst>
              </a:rPr>
              <a:t>Synchro premier rideau : </a:t>
            </a:r>
            <a:r>
              <a:rPr lang="fr-FR" sz="1400" b="1" dirty="0" smtClean="0"/>
              <a:t>c’est la synchro standard.</a:t>
            </a:r>
          </a:p>
          <a:p>
            <a:r>
              <a:rPr lang="fr-FR" sz="1400" b="1" dirty="0" smtClean="0">
                <a:solidFill>
                  <a:srgbClr val="FF0000"/>
                </a:solidFill>
                <a:effectLst>
                  <a:outerShdw blurRad="38100" dist="38100" dir="2700000" algn="tl">
                    <a:srgbClr val="000000">
                      <a:alpha val="43137"/>
                    </a:srgbClr>
                  </a:outerShdw>
                </a:effectLst>
              </a:rPr>
              <a:t>Synchro deuxième rideau : </a:t>
            </a:r>
            <a:r>
              <a:rPr lang="fr-FR" sz="1400" b="1" dirty="0" smtClean="0"/>
              <a:t>son emploi est restreint. Donne un rendu plus naturel aux prises de vue nocturnes comportant des lumières mobiles.</a:t>
            </a:r>
          </a:p>
          <a:p>
            <a:r>
              <a:rPr lang="fr-FR" sz="1400" b="1" dirty="0" smtClean="0">
                <a:solidFill>
                  <a:srgbClr val="FF0000"/>
                </a:solidFill>
                <a:effectLst>
                  <a:outerShdw blurRad="38100" dist="38100" dir="2700000" algn="tl">
                    <a:srgbClr val="000000">
                      <a:alpha val="43137"/>
                    </a:srgbClr>
                  </a:outerShdw>
                </a:effectLst>
              </a:rPr>
              <a:t>Synchro haute vitesse HS : </a:t>
            </a:r>
            <a:r>
              <a:rPr lang="fr-FR" sz="1400" b="1" dirty="0" smtClean="0"/>
              <a:t>permet d’outrepasser la vitesse de synchro X maxi. (perte de puissance)</a:t>
            </a:r>
            <a:endParaRPr lang="fr-FR" sz="1400" dirty="0"/>
          </a:p>
        </p:txBody>
      </p:sp>
      <p:grpSp>
        <p:nvGrpSpPr>
          <p:cNvPr id="77" name="Groupe 76"/>
          <p:cNvGrpSpPr/>
          <p:nvPr>
            <p:custDataLst>
              <p:tags r:id="rId6"/>
            </p:custDataLst>
          </p:nvPr>
        </p:nvGrpSpPr>
        <p:grpSpPr>
          <a:xfrm>
            <a:off x="5975608" y="1587850"/>
            <a:ext cx="4557579" cy="3920050"/>
            <a:chOff x="5975608" y="1587850"/>
            <a:chExt cx="4557579" cy="3920050"/>
          </a:xfrm>
        </p:grpSpPr>
        <p:sp>
          <p:nvSpPr>
            <p:cNvPr id="58" name="ZoneTexte 57"/>
            <p:cNvSpPr txBox="1"/>
            <p:nvPr>
              <p:custDataLst>
                <p:tags r:id="rId17"/>
              </p:custDataLst>
            </p:nvPr>
          </p:nvSpPr>
          <p:spPr>
            <a:xfrm>
              <a:off x="5975608" y="1587850"/>
              <a:ext cx="4557579" cy="1169551"/>
            </a:xfrm>
            <a:prstGeom prst="rect">
              <a:avLst/>
            </a:prstGeom>
            <a:noFill/>
          </p:spPr>
          <p:txBody>
            <a:bodyPr wrap="square" rtlCol="0">
              <a:spAutoFit/>
            </a:bodyPr>
            <a:lstStyle/>
            <a:p>
              <a:pPr fontAlgn="base">
                <a:spcBef>
                  <a:spcPct val="0"/>
                </a:spcBef>
                <a:spcAft>
                  <a:spcPct val="0"/>
                </a:spcAft>
              </a:pPr>
              <a:r>
                <a:rPr lang="fr-FR" sz="1400" b="1" dirty="0" smtClean="0">
                  <a:solidFill>
                    <a:srgbClr val="FF0000"/>
                  </a:solidFill>
                  <a:effectLst>
                    <a:outerShdw blurRad="38100" dist="38100" dir="2700000" algn="tl">
                      <a:srgbClr val="000000">
                        <a:alpha val="43137"/>
                      </a:srgbClr>
                    </a:outerShdw>
                  </a:effectLst>
                </a:rPr>
                <a:t>Faut-il lier AF et AE en mesure multizone au flash TTL. </a:t>
              </a:r>
            </a:p>
            <a:p>
              <a:pPr fontAlgn="base">
                <a:spcBef>
                  <a:spcPct val="0"/>
                </a:spcBef>
                <a:spcAft>
                  <a:spcPct val="0"/>
                </a:spcAft>
              </a:pPr>
              <a:r>
                <a:rPr lang="fr-FR" sz="1400" b="1" dirty="0" smtClean="0">
                  <a:solidFill>
                    <a:srgbClr val="000000"/>
                  </a:solidFill>
                  <a:cs typeface="Arial" pitchFamily="34" charset="0"/>
                </a:rPr>
                <a:t>En mesure multizone si la commande « Lier AF et AE » est utilisée, la mesure de l’exposition au flash TTL est surpondérée par la position du collimateur AF actif au moment du déclenchement.</a:t>
              </a:r>
              <a:endParaRPr lang="fr-FR" sz="1400" dirty="0">
                <a:solidFill>
                  <a:srgbClr val="000000"/>
                </a:solidFill>
                <a:latin typeface="Times New Roman" pitchFamily="18" charset="0"/>
                <a:cs typeface="Arial" pitchFamily="34" charset="0"/>
              </a:endParaRPr>
            </a:p>
          </p:txBody>
        </p:sp>
        <p:pic>
          <p:nvPicPr>
            <p:cNvPr id="57" name="Image 56" descr="Sans titre-1.jpg"/>
            <p:cNvPicPr>
              <a:picLocks noChangeAspect="1"/>
            </p:cNvPicPr>
            <p:nvPr/>
          </p:nvPicPr>
          <p:blipFill>
            <a:blip r:embed="rId22"/>
            <a:srcRect r="49708" b="51201"/>
            <a:stretch>
              <a:fillRect/>
            </a:stretch>
          </p:blipFill>
          <p:spPr>
            <a:xfrm>
              <a:off x="6108603" y="2702313"/>
              <a:ext cx="1560281" cy="1072961"/>
            </a:xfrm>
            <a:prstGeom prst="rect">
              <a:avLst/>
            </a:prstGeom>
          </p:spPr>
        </p:pic>
        <p:pic>
          <p:nvPicPr>
            <p:cNvPr id="63" name="Image 62" descr="Sans titre-1.jpg"/>
            <p:cNvPicPr>
              <a:picLocks noChangeAspect="1"/>
            </p:cNvPicPr>
            <p:nvPr/>
          </p:nvPicPr>
          <p:blipFill>
            <a:blip r:embed="rId22"/>
            <a:srcRect l="49721" b="51040"/>
            <a:stretch>
              <a:fillRect/>
            </a:stretch>
          </p:blipFill>
          <p:spPr>
            <a:xfrm>
              <a:off x="8195095" y="2691791"/>
              <a:ext cx="1570007" cy="1083483"/>
            </a:xfrm>
            <a:prstGeom prst="rect">
              <a:avLst/>
            </a:prstGeom>
          </p:spPr>
        </p:pic>
        <p:pic>
          <p:nvPicPr>
            <p:cNvPr id="64" name="Image 63" descr="Sans titre-1.jpg"/>
            <p:cNvPicPr>
              <a:picLocks noChangeAspect="1"/>
            </p:cNvPicPr>
            <p:nvPr/>
          </p:nvPicPr>
          <p:blipFill>
            <a:blip r:embed="rId22"/>
            <a:srcRect t="49605" r="50165"/>
            <a:stretch>
              <a:fillRect/>
            </a:stretch>
          </p:blipFill>
          <p:spPr>
            <a:xfrm>
              <a:off x="6137358" y="3998252"/>
              <a:ext cx="1505646" cy="1079047"/>
            </a:xfrm>
            <a:prstGeom prst="rect">
              <a:avLst/>
            </a:prstGeom>
          </p:spPr>
        </p:pic>
        <p:pic>
          <p:nvPicPr>
            <p:cNvPr id="65" name="Image 64" descr="Sans titre-1.jpg"/>
            <p:cNvPicPr>
              <a:picLocks noChangeAspect="1"/>
            </p:cNvPicPr>
            <p:nvPr/>
          </p:nvPicPr>
          <p:blipFill>
            <a:blip r:embed="rId22"/>
            <a:srcRect l="49949" t="48799"/>
            <a:stretch>
              <a:fillRect/>
            </a:stretch>
          </p:blipFill>
          <p:spPr>
            <a:xfrm>
              <a:off x="8220973" y="3996506"/>
              <a:ext cx="1509624" cy="1075686"/>
            </a:xfrm>
            <a:prstGeom prst="rect">
              <a:avLst/>
            </a:prstGeom>
          </p:spPr>
        </p:pic>
        <p:sp>
          <p:nvSpPr>
            <p:cNvPr id="66" name="ZoneTexte 65"/>
            <p:cNvSpPr txBox="1"/>
            <p:nvPr/>
          </p:nvSpPr>
          <p:spPr>
            <a:xfrm>
              <a:off x="6073005" y="3723518"/>
              <a:ext cx="1837426" cy="276999"/>
            </a:xfrm>
            <a:prstGeom prst="rect">
              <a:avLst/>
            </a:prstGeom>
            <a:noFill/>
          </p:spPr>
          <p:txBody>
            <a:bodyPr wrap="square" rtlCol="0">
              <a:spAutoFit/>
            </a:bodyPr>
            <a:lstStyle/>
            <a:p>
              <a:r>
                <a:rPr lang="fr-FR" sz="1200" b="1" dirty="0" smtClean="0">
                  <a:solidFill>
                    <a:srgbClr val="000000"/>
                  </a:solidFill>
                  <a:cs typeface="Arial" pitchFamily="34" charset="0"/>
                </a:rPr>
                <a:t>A sera sous-exposée.</a:t>
              </a:r>
              <a:endParaRPr lang="fr-FR" sz="1200" dirty="0"/>
            </a:p>
          </p:txBody>
        </p:sp>
        <p:sp>
          <p:nvSpPr>
            <p:cNvPr id="67" name="ZoneTexte 66"/>
            <p:cNvSpPr txBox="1"/>
            <p:nvPr/>
          </p:nvSpPr>
          <p:spPr>
            <a:xfrm>
              <a:off x="8174973" y="3732144"/>
              <a:ext cx="1837426" cy="276999"/>
            </a:xfrm>
            <a:prstGeom prst="rect">
              <a:avLst/>
            </a:prstGeom>
            <a:noFill/>
          </p:spPr>
          <p:txBody>
            <a:bodyPr wrap="square" rtlCol="0">
              <a:spAutoFit/>
            </a:bodyPr>
            <a:lstStyle/>
            <a:p>
              <a:r>
                <a:rPr lang="fr-FR" sz="1200" b="1" dirty="0" smtClean="0">
                  <a:solidFill>
                    <a:srgbClr val="000000"/>
                  </a:solidFill>
                  <a:cs typeface="Arial" pitchFamily="34" charset="0"/>
                </a:rPr>
                <a:t>B sera surexposée.</a:t>
              </a:r>
              <a:endParaRPr lang="fr-FR" sz="1200" dirty="0"/>
            </a:p>
          </p:txBody>
        </p:sp>
        <p:sp>
          <p:nvSpPr>
            <p:cNvPr id="68" name="ZoneTexte 67"/>
            <p:cNvSpPr txBox="1"/>
            <p:nvPr/>
          </p:nvSpPr>
          <p:spPr>
            <a:xfrm>
              <a:off x="6078760" y="5040484"/>
              <a:ext cx="1837426" cy="276999"/>
            </a:xfrm>
            <a:prstGeom prst="rect">
              <a:avLst/>
            </a:prstGeom>
            <a:noFill/>
          </p:spPr>
          <p:txBody>
            <a:bodyPr wrap="square" rtlCol="0">
              <a:spAutoFit/>
            </a:bodyPr>
            <a:lstStyle/>
            <a:p>
              <a:r>
                <a:rPr lang="fr-FR" sz="1200" b="1" dirty="0" smtClean="0">
                  <a:solidFill>
                    <a:srgbClr val="000000"/>
                  </a:solidFill>
                  <a:cs typeface="Arial" pitchFamily="34" charset="0"/>
                </a:rPr>
                <a:t>C sera correctement</a:t>
              </a:r>
              <a:endParaRPr lang="fr-FR" sz="1200" dirty="0"/>
            </a:p>
          </p:txBody>
        </p:sp>
        <p:sp>
          <p:nvSpPr>
            <p:cNvPr id="69" name="ZoneTexte 68"/>
            <p:cNvSpPr txBox="1"/>
            <p:nvPr/>
          </p:nvSpPr>
          <p:spPr>
            <a:xfrm>
              <a:off x="7939181" y="5046235"/>
              <a:ext cx="2421138" cy="461665"/>
            </a:xfrm>
            <a:prstGeom prst="rect">
              <a:avLst/>
            </a:prstGeom>
            <a:noFill/>
          </p:spPr>
          <p:txBody>
            <a:bodyPr wrap="square" rtlCol="0">
              <a:spAutoFit/>
            </a:bodyPr>
            <a:lstStyle/>
            <a:p>
              <a:r>
                <a:rPr lang="fr-FR" sz="1200" b="1" dirty="0" smtClean="0">
                  <a:solidFill>
                    <a:srgbClr val="000000"/>
                  </a:solidFill>
                  <a:cs typeface="Arial" pitchFamily="34" charset="0"/>
                </a:rPr>
                <a:t>D sera surexposée (d’autant plus que l’arrière plan sera lointain)</a:t>
              </a:r>
              <a:endParaRPr lang="fr-FR" sz="1200" dirty="0"/>
            </a:p>
          </p:txBody>
        </p:sp>
      </p:grpSp>
      <p:cxnSp>
        <p:nvCxnSpPr>
          <p:cNvPr id="71" name="Connecteur droit 70"/>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e 74"/>
          <p:cNvGrpSpPr/>
          <p:nvPr>
            <p:custDataLst>
              <p:tags r:id="rId8"/>
            </p:custDataLst>
          </p:nvPr>
        </p:nvGrpSpPr>
        <p:grpSpPr>
          <a:xfrm>
            <a:off x="665946" y="2664563"/>
            <a:ext cx="4680754" cy="1728848"/>
            <a:chOff x="665946" y="2664563"/>
            <a:chExt cx="4680754" cy="1728848"/>
          </a:xfrm>
        </p:grpSpPr>
        <p:grpSp>
          <p:nvGrpSpPr>
            <p:cNvPr id="5" name="Groupe 59"/>
            <p:cNvGrpSpPr/>
            <p:nvPr>
              <p:custDataLst>
                <p:tags r:id="rId14"/>
              </p:custDataLst>
            </p:nvPr>
          </p:nvGrpSpPr>
          <p:grpSpPr>
            <a:xfrm>
              <a:off x="3571900" y="2908999"/>
              <a:ext cx="1428760" cy="606686"/>
              <a:chOff x="12979416" y="208731"/>
              <a:chExt cx="1428760" cy="606686"/>
            </a:xfrm>
          </p:grpSpPr>
          <p:grpSp>
            <p:nvGrpSpPr>
              <p:cNvPr id="40" name="Group 19"/>
              <p:cNvGrpSpPr>
                <a:grpSpLocks/>
              </p:cNvGrpSpPr>
              <p:nvPr/>
            </p:nvGrpSpPr>
            <p:grpSpPr bwMode="auto">
              <a:xfrm flipH="1">
                <a:off x="13908110" y="280204"/>
                <a:ext cx="293565" cy="535213"/>
                <a:chOff x="22882012" y="24491043"/>
                <a:chExt cx="345716" cy="701554"/>
              </a:xfrm>
            </p:grpSpPr>
            <p:grpSp>
              <p:nvGrpSpPr>
                <p:cNvPr id="45" name="Group 20"/>
                <p:cNvGrpSpPr>
                  <a:grpSpLocks/>
                </p:cNvGrpSpPr>
                <p:nvPr/>
              </p:nvGrpSpPr>
              <p:grpSpPr bwMode="auto">
                <a:xfrm>
                  <a:off x="22907461" y="24491043"/>
                  <a:ext cx="237679" cy="313865"/>
                  <a:chOff x="22907461" y="24491043"/>
                  <a:chExt cx="237679" cy="313865"/>
                </a:xfrm>
              </p:grpSpPr>
              <p:grpSp>
                <p:nvGrpSpPr>
                  <p:cNvPr id="50" name="Group 21"/>
                  <p:cNvGrpSpPr>
                    <a:grpSpLocks/>
                  </p:cNvGrpSpPr>
                  <p:nvPr/>
                </p:nvGrpSpPr>
                <p:grpSpPr bwMode="auto">
                  <a:xfrm>
                    <a:off x="22907461" y="24601819"/>
                    <a:ext cx="129643" cy="203089"/>
                    <a:chOff x="22907461" y="24601819"/>
                    <a:chExt cx="129643" cy="203089"/>
                  </a:xfrm>
                </p:grpSpPr>
                <p:sp>
                  <p:nvSpPr>
                    <p:cNvPr id="52" name="Rectangle 22"/>
                    <p:cNvSpPr>
                      <a:spLocks noChangeArrowheads="1"/>
                    </p:cNvSpPr>
                    <p:nvPr/>
                  </p:nvSpPr>
                  <p:spPr bwMode="auto">
                    <a:xfrm>
                      <a:off x="22907461" y="24601819"/>
                      <a:ext cx="129643" cy="17601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53" name="Rectangle 23"/>
                    <p:cNvSpPr>
                      <a:spLocks noChangeArrowheads="1"/>
                    </p:cNvSpPr>
                    <p:nvPr/>
                  </p:nvSpPr>
                  <p:spPr bwMode="auto">
                    <a:xfrm>
                      <a:off x="22929068" y="24777829"/>
                      <a:ext cx="86429" cy="27079"/>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51" name="Rectangle 24"/>
                  <p:cNvSpPr>
                    <a:spLocks noChangeArrowheads="1"/>
                  </p:cNvSpPr>
                  <p:nvPr/>
                </p:nvSpPr>
                <p:spPr bwMode="auto">
                  <a:xfrm>
                    <a:off x="22907461" y="24491043"/>
                    <a:ext cx="237679" cy="110775"/>
                  </a:xfrm>
                  <a:prstGeom prst="rect">
                    <a:avLst/>
                  </a:prstGeom>
                  <a:solidFill>
                    <a:srgbClr val="FFFFCC"/>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46" name="Group 25"/>
                <p:cNvGrpSpPr>
                  <a:grpSpLocks/>
                </p:cNvGrpSpPr>
                <p:nvPr/>
              </p:nvGrpSpPr>
              <p:grpSpPr bwMode="auto">
                <a:xfrm>
                  <a:off x="22882012" y="24804882"/>
                  <a:ext cx="345716" cy="387715"/>
                  <a:chOff x="22882012" y="24804882"/>
                  <a:chExt cx="345716" cy="387715"/>
                </a:xfrm>
              </p:grpSpPr>
              <p:sp>
                <p:nvSpPr>
                  <p:cNvPr id="47" name="Rectangle 26"/>
                  <p:cNvSpPr>
                    <a:spLocks noChangeArrowheads="1"/>
                  </p:cNvSpPr>
                  <p:nvPr/>
                </p:nvSpPr>
                <p:spPr bwMode="auto">
                  <a:xfrm>
                    <a:off x="22882012" y="24860270"/>
                    <a:ext cx="172858" cy="332327"/>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48" name="Rectangle 27"/>
                  <p:cNvSpPr>
                    <a:spLocks noChangeArrowheads="1"/>
                  </p:cNvSpPr>
                  <p:nvPr/>
                </p:nvSpPr>
                <p:spPr bwMode="auto">
                  <a:xfrm>
                    <a:off x="23054870" y="24934120"/>
                    <a:ext cx="172858" cy="18462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49" name="Rectangle 28"/>
                  <p:cNvSpPr>
                    <a:spLocks noChangeArrowheads="1"/>
                  </p:cNvSpPr>
                  <p:nvPr/>
                </p:nvSpPr>
                <p:spPr bwMode="auto">
                  <a:xfrm>
                    <a:off x="22903619" y="24804882"/>
                    <a:ext cx="129644" cy="5538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sp>
            <p:nvSpPr>
              <p:cNvPr id="41" name="Ellipse 40"/>
              <p:cNvSpPr/>
              <p:nvPr/>
            </p:nvSpPr>
            <p:spPr>
              <a:xfrm>
                <a:off x="12979416" y="208731"/>
                <a:ext cx="285752" cy="5715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avec flèche 41"/>
              <p:cNvCxnSpPr/>
              <p:nvPr/>
            </p:nvCxnSpPr>
            <p:spPr>
              <a:xfrm rot="10800000" flipV="1">
                <a:off x="13336606" y="351607"/>
                <a:ext cx="571504" cy="7143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17"/>
              <p:cNvCxnSpPr/>
              <p:nvPr/>
            </p:nvCxnSpPr>
            <p:spPr>
              <a:xfrm flipV="1">
                <a:off x="13336606" y="423045"/>
                <a:ext cx="714380" cy="714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Explosion 1 18"/>
              <p:cNvSpPr/>
              <p:nvPr/>
            </p:nvSpPr>
            <p:spPr>
              <a:xfrm>
                <a:off x="14193862" y="423045"/>
                <a:ext cx="214314" cy="21431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p:cNvSpPr txBox="1"/>
            <p:nvPr>
              <p:custDataLst>
                <p:tags r:id="rId15"/>
              </p:custDataLst>
            </p:nvPr>
          </p:nvSpPr>
          <p:spPr>
            <a:xfrm>
              <a:off x="3500462" y="3531637"/>
              <a:ext cx="1846238" cy="861774"/>
            </a:xfrm>
            <a:prstGeom prst="rect">
              <a:avLst/>
            </a:prstGeom>
            <a:noFill/>
          </p:spPr>
          <p:txBody>
            <a:bodyPr wrap="square" rtlCol="0">
              <a:spAutoFit/>
            </a:bodyPr>
            <a:lstStyle/>
            <a:p>
              <a:pPr>
                <a:buFont typeface="Wingdings" pitchFamily="2" charset="2"/>
                <a:buChar char="§"/>
              </a:pPr>
              <a:r>
                <a:rPr lang="fr-FR" sz="1000" b="1" dirty="0" smtClean="0"/>
                <a:t>Le déclenchement met à feu</a:t>
              </a:r>
            </a:p>
            <a:p>
              <a:pPr>
                <a:buFont typeface="Wingdings" pitchFamily="2" charset="2"/>
                <a:buChar char="§"/>
              </a:pPr>
              <a:r>
                <a:rPr lang="fr-FR" sz="1000" b="1" dirty="0" smtClean="0"/>
                <a:t>Le flash analyse la lumière réfléchie par le sujet  </a:t>
              </a:r>
            </a:p>
            <a:p>
              <a:pPr>
                <a:buFont typeface="Wingdings" pitchFamily="2" charset="2"/>
                <a:buChar char="§"/>
              </a:pPr>
              <a:r>
                <a:rPr lang="fr-FR" sz="1000" b="1" dirty="0" smtClean="0"/>
                <a:t>Puis dose la quantité de lumière qui éclaire le sujet.</a:t>
              </a:r>
            </a:p>
          </p:txBody>
        </p:sp>
        <p:sp>
          <p:nvSpPr>
            <p:cNvPr id="72" name="ZoneTexte 71"/>
            <p:cNvSpPr txBox="1"/>
            <p:nvPr>
              <p:custDataLst>
                <p:tags r:id="rId16"/>
              </p:custDataLst>
            </p:nvPr>
          </p:nvSpPr>
          <p:spPr>
            <a:xfrm>
              <a:off x="665946" y="2664563"/>
              <a:ext cx="2928958" cy="1700980"/>
            </a:xfrm>
            <a:prstGeom prst="rect">
              <a:avLst/>
            </a:prstGeom>
            <a:noFill/>
          </p:spPr>
          <p:txBody>
            <a:bodyPr wrap="square" lIns="99569" tIns="49785" rIns="99569" bIns="49785" rtlCol="0">
              <a:spAutoFit/>
            </a:bodyPr>
            <a:lstStyle/>
            <a:p>
              <a:r>
                <a:rPr lang="fr-FR" sz="1300" b="1" dirty="0" smtClean="0">
                  <a:solidFill>
                    <a:srgbClr val="FF0000"/>
                  </a:solidFill>
                  <a:effectLst>
                    <a:outerShdw blurRad="38100" dist="38100" dir="2700000" algn="tl">
                      <a:srgbClr val="000000">
                        <a:alpha val="43137"/>
                      </a:srgbClr>
                    </a:outerShdw>
                  </a:effectLst>
                </a:rPr>
                <a:t>A : </a:t>
              </a:r>
              <a:r>
                <a:rPr lang="fr-FR" sz="1300" b="1" dirty="0" smtClean="0"/>
                <a:t>pour Automatique (on dit également computer) C’est la cellule devant le flash, et non le boîtier, qui analyse la lumière. Les filtres placés devant l’objectif ne sont pas pris en compte. Délicat à employer, ce mode permet pourtant des réglages très précis.</a:t>
              </a:r>
              <a:r>
                <a:rPr lang="fr-FR" sz="500" b="1" dirty="0" smtClean="0"/>
                <a:t> </a:t>
              </a:r>
            </a:p>
          </p:txBody>
        </p:sp>
      </p:grpSp>
      <p:grpSp>
        <p:nvGrpSpPr>
          <p:cNvPr id="76" name="Groupe 75"/>
          <p:cNvGrpSpPr/>
          <p:nvPr>
            <p:custDataLst>
              <p:tags r:id="rId9"/>
            </p:custDataLst>
          </p:nvPr>
        </p:nvGrpSpPr>
        <p:grpSpPr>
          <a:xfrm>
            <a:off x="671699" y="4362556"/>
            <a:ext cx="4675001" cy="1700980"/>
            <a:chOff x="671699" y="4362556"/>
            <a:chExt cx="4675001" cy="1700980"/>
          </a:xfrm>
        </p:grpSpPr>
        <p:grpSp>
          <p:nvGrpSpPr>
            <p:cNvPr id="6" name="Groupe 60"/>
            <p:cNvGrpSpPr/>
            <p:nvPr>
              <p:custDataLst>
                <p:tags r:id="rId11"/>
              </p:custDataLst>
            </p:nvPr>
          </p:nvGrpSpPr>
          <p:grpSpPr>
            <a:xfrm>
              <a:off x="3571900" y="4697379"/>
              <a:ext cx="1428760" cy="606686"/>
              <a:chOff x="12979416" y="1423177"/>
              <a:chExt cx="1428760" cy="606686"/>
            </a:xfrm>
          </p:grpSpPr>
          <p:grpSp>
            <p:nvGrpSpPr>
              <p:cNvPr id="27" name="Group 19"/>
              <p:cNvGrpSpPr>
                <a:grpSpLocks/>
              </p:cNvGrpSpPr>
              <p:nvPr/>
            </p:nvGrpSpPr>
            <p:grpSpPr bwMode="auto">
              <a:xfrm flipH="1">
                <a:off x="13908110" y="1494650"/>
                <a:ext cx="293565" cy="535213"/>
                <a:chOff x="22882012" y="24491043"/>
                <a:chExt cx="345716" cy="701554"/>
              </a:xfrm>
            </p:grpSpPr>
            <p:grpSp>
              <p:nvGrpSpPr>
                <p:cNvPr id="31" name="Group 20"/>
                <p:cNvGrpSpPr>
                  <a:grpSpLocks/>
                </p:cNvGrpSpPr>
                <p:nvPr/>
              </p:nvGrpSpPr>
              <p:grpSpPr bwMode="auto">
                <a:xfrm>
                  <a:off x="22907461" y="24491043"/>
                  <a:ext cx="237679" cy="313865"/>
                  <a:chOff x="22907461" y="24491043"/>
                  <a:chExt cx="237679" cy="313865"/>
                </a:xfrm>
              </p:grpSpPr>
              <p:grpSp>
                <p:nvGrpSpPr>
                  <p:cNvPr id="36" name="Group 21"/>
                  <p:cNvGrpSpPr>
                    <a:grpSpLocks/>
                  </p:cNvGrpSpPr>
                  <p:nvPr/>
                </p:nvGrpSpPr>
                <p:grpSpPr bwMode="auto">
                  <a:xfrm>
                    <a:off x="22907461" y="24601819"/>
                    <a:ext cx="129643" cy="203089"/>
                    <a:chOff x="22907461" y="24601819"/>
                    <a:chExt cx="129643" cy="203089"/>
                  </a:xfrm>
                </p:grpSpPr>
                <p:sp>
                  <p:nvSpPr>
                    <p:cNvPr id="38" name="Rectangle 22"/>
                    <p:cNvSpPr>
                      <a:spLocks noChangeArrowheads="1"/>
                    </p:cNvSpPr>
                    <p:nvPr/>
                  </p:nvSpPr>
                  <p:spPr bwMode="auto">
                    <a:xfrm>
                      <a:off x="22907461" y="24601819"/>
                      <a:ext cx="129643" cy="17601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39" name="Rectangle 23"/>
                    <p:cNvSpPr>
                      <a:spLocks noChangeArrowheads="1"/>
                    </p:cNvSpPr>
                    <p:nvPr/>
                  </p:nvSpPr>
                  <p:spPr bwMode="auto">
                    <a:xfrm>
                      <a:off x="22929068" y="24777829"/>
                      <a:ext cx="86429" cy="27079"/>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37" name="Rectangle 24"/>
                  <p:cNvSpPr>
                    <a:spLocks noChangeArrowheads="1"/>
                  </p:cNvSpPr>
                  <p:nvPr/>
                </p:nvSpPr>
                <p:spPr bwMode="auto">
                  <a:xfrm>
                    <a:off x="22907461" y="24491043"/>
                    <a:ext cx="237679" cy="110775"/>
                  </a:xfrm>
                  <a:prstGeom prst="rect">
                    <a:avLst/>
                  </a:prstGeom>
                  <a:solidFill>
                    <a:srgbClr val="FFFFCC"/>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32" name="Group 25"/>
                <p:cNvGrpSpPr>
                  <a:grpSpLocks/>
                </p:cNvGrpSpPr>
                <p:nvPr/>
              </p:nvGrpSpPr>
              <p:grpSpPr bwMode="auto">
                <a:xfrm>
                  <a:off x="22882012" y="24804882"/>
                  <a:ext cx="345716" cy="387715"/>
                  <a:chOff x="22882012" y="24804882"/>
                  <a:chExt cx="345716" cy="387715"/>
                </a:xfrm>
              </p:grpSpPr>
              <p:sp>
                <p:nvSpPr>
                  <p:cNvPr id="33" name="Rectangle 26"/>
                  <p:cNvSpPr>
                    <a:spLocks noChangeArrowheads="1"/>
                  </p:cNvSpPr>
                  <p:nvPr/>
                </p:nvSpPr>
                <p:spPr bwMode="auto">
                  <a:xfrm>
                    <a:off x="22882012" y="24860270"/>
                    <a:ext cx="172858" cy="332327"/>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34" name="Rectangle 27"/>
                  <p:cNvSpPr>
                    <a:spLocks noChangeArrowheads="1"/>
                  </p:cNvSpPr>
                  <p:nvPr/>
                </p:nvSpPr>
                <p:spPr bwMode="auto">
                  <a:xfrm>
                    <a:off x="23054870" y="24934120"/>
                    <a:ext cx="172858" cy="18462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35" name="Rectangle 28"/>
                  <p:cNvSpPr>
                    <a:spLocks noChangeArrowheads="1"/>
                  </p:cNvSpPr>
                  <p:nvPr/>
                </p:nvSpPr>
                <p:spPr bwMode="auto">
                  <a:xfrm>
                    <a:off x="22903619" y="24804882"/>
                    <a:ext cx="129644" cy="5538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sp>
            <p:nvSpPr>
              <p:cNvPr id="28" name="Ellipse 27"/>
              <p:cNvSpPr/>
              <p:nvPr/>
            </p:nvSpPr>
            <p:spPr>
              <a:xfrm>
                <a:off x="12979416" y="1423177"/>
                <a:ext cx="285752" cy="5715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avec flèche 28"/>
              <p:cNvCxnSpPr/>
              <p:nvPr/>
            </p:nvCxnSpPr>
            <p:spPr>
              <a:xfrm rot="10800000" flipV="1">
                <a:off x="13336606" y="1566052"/>
                <a:ext cx="571504" cy="7064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Explosion 1 22"/>
              <p:cNvSpPr/>
              <p:nvPr/>
            </p:nvSpPr>
            <p:spPr>
              <a:xfrm>
                <a:off x="14193862" y="1637491"/>
                <a:ext cx="214314" cy="214314"/>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ZoneTexte 8"/>
            <p:cNvSpPr txBox="1"/>
            <p:nvPr>
              <p:custDataLst>
                <p:tags r:id="rId12"/>
              </p:custDataLst>
            </p:nvPr>
          </p:nvSpPr>
          <p:spPr>
            <a:xfrm>
              <a:off x="3500462" y="5357827"/>
              <a:ext cx="1846238" cy="553998"/>
            </a:xfrm>
            <a:prstGeom prst="rect">
              <a:avLst/>
            </a:prstGeom>
            <a:noFill/>
          </p:spPr>
          <p:txBody>
            <a:bodyPr wrap="square" rtlCol="0">
              <a:spAutoFit/>
            </a:bodyPr>
            <a:lstStyle/>
            <a:p>
              <a:pPr>
                <a:buFont typeface="Wingdings" pitchFamily="2" charset="2"/>
                <a:buChar char="§"/>
              </a:pPr>
              <a:r>
                <a:rPr lang="fr-FR" sz="1000" b="1" dirty="0" smtClean="0"/>
                <a:t>Le déclenchement met à feu</a:t>
              </a:r>
            </a:p>
            <a:p>
              <a:pPr>
                <a:buFont typeface="Wingdings" pitchFamily="2" charset="2"/>
                <a:buChar char="§"/>
              </a:pPr>
              <a:r>
                <a:rPr lang="fr-FR" sz="1000" b="1" dirty="0" smtClean="0"/>
                <a:t>Le flash éclaire le sujet sans analyse préalable.</a:t>
              </a:r>
              <a:endParaRPr lang="fr-FR" sz="1000" b="1" dirty="0"/>
            </a:p>
          </p:txBody>
        </p:sp>
        <p:sp>
          <p:nvSpPr>
            <p:cNvPr id="73" name="ZoneTexte 72"/>
            <p:cNvSpPr txBox="1"/>
            <p:nvPr>
              <p:custDataLst>
                <p:tags r:id="rId13"/>
              </p:custDataLst>
            </p:nvPr>
          </p:nvSpPr>
          <p:spPr>
            <a:xfrm>
              <a:off x="671699" y="4362556"/>
              <a:ext cx="2928958" cy="1700980"/>
            </a:xfrm>
            <a:prstGeom prst="rect">
              <a:avLst/>
            </a:prstGeom>
            <a:noFill/>
          </p:spPr>
          <p:txBody>
            <a:bodyPr wrap="square" lIns="99569" tIns="49785" rIns="99569" bIns="49785" rtlCol="0">
              <a:spAutoFit/>
            </a:bodyPr>
            <a:lstStyle/>
            <a:p>
              <a:r>
                <a:rPr lang="fr-FR" sz="1300" b="1" dirty="0" smtClean="0">
                  <a:solidFill>
                    <a:srgbClr val="FF0000"/>
                  </a:solidFill>
                  <a:effectLst>
                    <a:outerShdw blurRad="38100" dist="38100" dir="2700000" algn="tl">
                      <a:srgbClr val="000000">
                        <a:alpha val="43137"/>
                      </a:srgbClr>
                    </a:outerShdw>
                  </a:effectLst>
                </a:rPr>
                <a:t>Manuel : </a:t>
              </a:r>
              <a:r>
                <a:rPr lang="fr-FR" sz="1300" b="1" dirty="0" smtClean="0"/>
                <a:t>Les réglages se font avec la formule du nombre guide et la calculatrice ou avec un flashmètre. </a:t>
              </a:r>
            </a:p>
            <a:p>
              <a:r>
                <a:rPr lang="fr-FR" sz="1300" b="1" dirty="0" smtClean="0"/>
                <a:t>Avec un flashmètre et le réglage des puissances partielles on arrive à un équilibre parfait de plusieurs flashes. Les filtres placés devant l’objectif ne sont pas pris en compte. </a:t>
              </a:r>
              <a:endParaRPr lang="fr-FR" sz="1300" b="1" dirty="0"/>
            </a:p>
          </p:txBody>
        </p:sp>
      </p:grpSp>
      <p:sp>
        <p:nvSpPr>
          <p:cNvPr id="78" name="Espace réservé du numéro de diapositive 77"/>
          <p:cNvSpPr>
            <a:spLocks noGrp="1"/>
          </p:cNvSpPr>
          <p:nvPr>
            <p:ph type="sldNum" sz="quarter" idx="12"/>
            <p:custDataLst>
              <p:tags r:id="rId10"/>
            </p:custDataLst>
          </p:nvPr>
        </p:nvSpPr>
        <p:spPr/>
        <p:txBody>
          <a:bodyPr/>
          <a:lstStyle/>
          <a:p>
            <a:fld id="{51CD62DF-E537-4679-8A74-FCDC5A59EB04}" type="slidenum">
              <a:rPr lang="fr-FR" smtClean="0"/>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623166" y="706254"/>
            <a:ext cx="4723534" cy="3970318"/>
          </a:xfrm>
          <a:prstGeom prst="rect">
            <a:avLst/>
          </a:prstGeom>
          <a:noFill/>
        </p:spPr>
        <p:txBody>
          <a:bodyPr wrap="square" rtlCol="0">
            <a:spAutoFit/>
          </a:bodyPr>
          <a:lstStyle/>
          <a:p>
            <a:r>
              <a:rPr lang="fr-FR" sz="1400" b="1" dirty="0" smtClean="0"/>
              <a:t>Le flash en mode manuel indique la distance optimale entre flash et sujet. Cette distance est valable que pour un éclairage direct vers le sujet, si on interpose un façonneur elle sera réduite de même si on éclaire en rebond. (au plafond ou contre un mur)</a:t>
            </a:r>
          </a:p>
          <a:p>
            <a:r>
              <a:rPr lang="fr-FR" sz="1400" b="1" dirty="0" smtClean="0"/>
              <a:t>La puissance du </a:t>
            </a:r>
            <a:r>
              <a:rPr lang="fr-FR" sz="1400" b="1" smtClean="0"/>
              <a:t>flash varie </a:t>
            </a:r>
            <a:r>
              <a:rPr lang="fr-FR" sz="1400" b="1" dirty="0" smtClean="0"/>
              <a:t>avec :</a:t>
            </a:r>
          </a:p>
          <a:p>
            <a:pPr>
              <a:buFont typeface="Wingdings" pitchFamily="2" charset="2"/>
              <a:buChar char="ü"/>
            </a:pPr>
            <a:r>
              <a:rPr lang="fr-FR" sz="1400" b="1" dirty="0" smtClean="0">
                <a:solidFill>
                  <a:srgbClr val="FF0000"/>
                </a:solidFill>
                <a:effectLst>
                  <a:outerShdw blurRad="38100" dist="38100" dir="2700000" algn="tl">
                    <a:srgbClr val="000000">
                      <a:alpha val="43137"/>
                    </a:srgbClr>
                  </a:outerShdw>
                </a:effectLst>
              </a:rPr>
              <a:t>La distance </a:t>
            </a:r>
            <a:r>
              <a:rPr lang="fr-FR" sz="1400" b="1" dirty="0" smtClean="0"/>
              <a:t>flash / sujet</a:t>
            </a:r>
          </a:p>
          <a:p>
            <a:pPr>
              <a:buFont typeface="Wingdings" pitchFamily="2" charset="2"/>
              <a:buChar char="ü"/>
            </a:pPr>
            <a:r>
              <a:rPr lang="fr-FR" sz="1400" b="1" dirty="0" smtClean="0"/>
              <a:t>La valeur </a:t>
            </a:r>
            <a:r>
              <a:rPr lang="fr-FR" sz="1400" b="1" dirty="0" smtClean="0">
                <a:solidFill>
                  <a:srgbClr val="FF0000"/>
                </a:solidFill>
                <a:effectLst>
                  <a:outerShdw blurRad="38100" dist="38100" dir="2700000" algn="tl">
                    <a:srgbClr val="000000">
                      <a:alpha val="43137"/>
                    </a:srgbClr>
                  </a:outerShdw>
                </a:effectLst>
              </a:rPr>
              <a:t>ISO</a:t>
            </a:r>
            <a:r>
              <a:rPr lang="fr-FR" sz="1400" b="1" dirty="0" smtClean="0"/>
              <a:t> du flash. L’</a:t>
            </a:r>
            <a:r>
              <a:rPr lang="fr-FR" sz="1400" b="1" dirty="0" smtClean="0">
                <a:solidFill>
                  <a:srgbClr val="FF0000"/>
                </a:solidFill>
                <a:effectLst>
                  <a:outerShdw blurRad="38100" dist="38100" dir="2700000" algn="tl">
                    <a:srgbClr val="000000">
                      <a:alpha val="43137"/>
                    </a:srgbClr>
                  </a:outerShdw>
                </a:effectLst>
              </a:rPr>
              <a:t>ouverture</a:t>
            </a:r>
            <a:r>
              <a:rPr lang="fr-FR" sz="1400" b="1" dirty="0" smtClean="0">
                <a:effectLst>
                  <a:outerShdw blurRad="38100" dist="38100" dir="2700000" algn="tl">
                    <a:srgbClr val="000000">
                      <a:alpha val="43137"/>
                    </a:srgbClr>
                  </a:outerShdw>
                </a:effectLst>
              </a:rPr>
              <a:t>  </a:t>
            </a:r>
            <a:r>
              <a:rPr lang="fr-FR" sz="1400" b="1" dirty="0" smtClean="0"/>
              <a:t>sur le flash. (qui peuvent être différentes sur le boitier)</a:t>
            </a:r>
          </a:p>
          <a:p>
            <a:pPr>
              <a:buFont typeface="Wingdings" pitchFamily="2" charset="2"/>
              <a:buChar char="ü"/>
            </a:pPr>
            <a:r>
              <a:rPr lang="fr-FR" sz="1400" b="1" dirty="0" smtClean="0"/>
              <a:t>Les valeurs du </a:t>
            </a:r>
            <a:r>
              <a:rPr lang="fr-FR" sz="1400" b="1" dirty="0" smtClean="0">
                <a:solidFill>
                  <a:srgbClr val="FF0000"/>
                </a:solidFill>
                <a:effectLst>
                  <a:outerShdw blurRad="38100" dist="38100" dir="2700000" algn="tl">
                    <a:srgbClr val="000000">
                      <a:alpha val="43137"/>
                    </a:srgbClr>
                  </a:outerShdw>
                </a:effectLst>
              </a:rPr>
              <a:t>zoom</a:t>
            </a:r>
            <a:r>
              <a:rPr lang="fr-FR" sz="1400" b="1" dirty="0" smtClean="0"/>
              <a:t> flash.</a:t>
            </a:r>
          </a:p>
          <a:p>
            <a:pPr>
              <a:buFont typeface="Wingdings" pitchFamily="2" charset="2"/>
              <a:buChar char="ü"/>
            </a:pPr>
            <a:r>
              <a:rPr lang="fr-FR" sz="1400" b="1" dirty="0" smtClean="0"/>
              <a:t>Les </a:t>
            </a:r>
            <a:r>
              <a:rPr lang="fr-FR" sz="1400" b="1" dirty="0" smtClean="0">
                <a:solidFill>
                  <a:srgbClr val="FF0000"/>
                </a:solidFill>
                <a:effectLst>
                  <a:outerShdw blurRad="38100" dist="38100" dir="2700000" algn="tl">
                    <a:srgbClr val="000000">
                      <a:alpha val="43137"/>
                    </a:srgbClr>
                  </a:outerShdw>
                </a:effectLst>
              </a:rPr>
              <a:t>puissances</a:t>
            </a:r>
            <a:r>
              <a:rPr lang="fr-FR" sz="1400" b="1" dirty="0" smtClean="0"/>
              <a:t> partielles du flash. </a:t>
            </a:r>
            <a:r>
              <a:rPr lang="fr-FR" sz="1400" b="1" dirty="0" smtClean="0">
                <a:solidFill>
                  <a:srgbClr val="000000"/>
                </a:solidFill>
                <a:cs typeface="Arial" pitchFamily="34" charset="0"/>
              </a:rPr>
              <a:t>Démarrer vers 1/8.</a:t>
            </a:r>
          </a:p>
          <a:p>
            <a:pPr>
              <a:buFont typeface="Wingdings" pitchFamily="2" charset="2"/>
              <a:buChar char="ü"/>
            </a:pPr>
            <a:r>
              <a:rPr lang="fr-FR" sz="1400" b="1" dirty="0" smtClean="0"/>
              <a:t>L’emploi de </a:t>
            </a:r>
            <a:r>
              <a:rPr lang="fr-FR" sz="1400" b="1" dirty="0" smtClean="0">
                <a:solidFill>
                  <a:srgbClr val="FF0000"/>
                </a:solidFill>
                <a:effectLst>
                  <a:outerShdw blurRad="38100" dist="38100" dir="2700000" algn="tl">
                    <a:srgbClr val="000000">
                      <a:alpha val="43137"/>
                    </a:srgbClr>
                  </a:outerShdw>
                </a:effectLst>
              </a:rPr>
              <a:t>modeleurs</a:t>
            </a:r>
            <a:endParaRPr lang="fr-FR" sz="1400" b="1" dirty="0" smtClean="0"/>
          </a:p>
          <a:p>
            <a:r>
              <a:rPr lang="fr-FR" sz="1400" b="1" dirty="0" smtClean="0"/>
              <a:t>Avec ces six paramètres il est possible de régler très finement la lumière au flash manuel. On va procéder par tâtonnement, (du temps de l’argentique on tâtonnait au Polaroïd) avec le numérique on regarde simplement l’écran arrière, ne pas oublier la possibilité de grossissement à l’écran pour apprécier une zone particulière.</a:t>
            </a:r>
            <a:endParaRPr lang="fr-FR" sz="500" dirty="0" smtClean="0"/>
          </a:p>
        </p:txBody>
      </p:sp>
      <p:sp>
        <p:nvSpPr>
          <p:cNvPr id="3" name="WordArt 8"/>
          <p:cNvSpPr>
            <a:spLocks noChangeArrowheads="1" noChangeShapeType="1" noTextEdit="1"/>
          </p:cNvSpPr>
          <p:nvPr>
            <p:custDataLst>
              <p:tags r:id="rId2"/>
            </p:custDataLst>
          </p:nvPr>
        </p:nvSpPr>
        <p:spPr bwMode="auto">
          <a:xfrm>
            <a:off x="703230" y="332099"/>
            <a:ext cx="4214842" cy="349734"/>
          </a:xfrm>
          <a:prstGeom prst="rect">
            <a:avLst/>
          </a:prstGeom>
        </p:spPr>
        <p:txBody>
          <a:bodyPr wrap="none" fromWordArt="1">
            <a:prstTxWarp prst="textPlain">
              <a:avLst>
                <a:gd name="adj" fmla="val 50000"/>
              </a:avLst>
            </a:prstTxWarp>
          </a:bodyPr>
          <a:lstStyle/>
          <a:p>
            <a:pPr algn="ctr"/>
            <a:r>
              <a:rPr lang="fr-FR" sz="2400" b="1" i="1" dirty="0" smtClean="0">
                <a:solidFill>
                  <a:srgbClr val="FF0000"/>
                </a:solidFill>
                <a:effectLst>
                  <a:outerShdw blurRad="38100" dist="38100" dir="2700000" algn="tl">
                    <a:srgbClr val="000000">
                      <a:alpha val="43137"/>
                    </a:srgbClr>
                  </a:outerShdw>
                </a:effectLst>
              </a:rPr>
              <a:t>Paramètres de réglage d’un flash manuel</a:t>
            </a:r>
            <a:endParaRPr lang="fr-FR" sz="2400" b="1" i="1" dirty="0">
              <a:solidFill>
                <a:srgbClr val="FF0000"/>
              </a:solidFill>
              <a:effectLst>
                <a:outerShdw blurRad="38100" dist="38100" dir="2700000" algn="tl">
                  <a:srgbClr val="000000">
                    <a:alpha val="43137"/>
                  </a:srgbClr>
                </a:outerShdw>
              </a:effectLst>
            </a:endParaRPr>
          </a:p>
        </p:txBody>
      </p:sp>
      <p:sp>
        <p:nvSpPr>
          <p:cNvPr id="6" name="Text Box 2"/>
          <p:cNvSpPr txBox="1">
            <a:spLocks noChangeArrowheads="1"/>
          </p:cNvSpPr>
          <p:nvPr>
            <p:custDataLst>
              <p:tags r:id="rId3"/>
            </p:custDataLst>
          </p:nvPr>
        </p:nvSpPr>
        <p:spPr bwMode="auto">
          <a:xfrm>
            <a:off x="6033701" y="527651"/>
            <a:ext cx="4533657" cy="434627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buFont typeface="Wingdings" pitchFamily="2" charset="2"/>
              <a:buChar char="v"/>
            </a:pPr>
            <a:r>
              <a:rPr lang="fr-FR" sz="1400" b="1" dirty="0" smtClean="0"/>
              <a:t>Flash éteint, boitier en mode M, évaluer la lumière ambiante et régler l’exposition suivant l’effet désiré. Faire le choix de f en fonction de l’exposition « ambiance » et de la </a:t>
            </a:r>
            <a:r>
              <a:rPr lang="fr-FR" sz="1400" b="1" dirty="0" err="1" smtClean="0"/>
              <a:t>PdC</a:t>
            </a:r>
            <a:r>
              <a:rPr lang="fr-FR" sz="1400" b="1" dirty="0" smtClean="0"/>
              <a:t> souhaitée sur le sujet. (faire éventuellement une prise de vue de contrôle)</a:t>
            </a:r>
          </a:p>
          <a:p>
            <a:pPr>
              <a:buFont typeface="Wingdings" pitchFamily="2" charset="2"/>
              <a:buChar char="v"/>
            </a:pPr>
            <a:r>
              <a:rPr lang="fr-FR" sz="1400" b="1" dirty="0" smtClean="0"/>
              <a:t>Allumer le flash Principal (soleil) régler la puissance vers 1/8. (à adapter suivant flash et modeleur)</a:t>
            </a:r>
          </a:p>
          <a:p>
            <a:pPr fontAlgn="base">
              <a:spcBef>
                <a:spcPct val="0"/>
              </a:spcBef>
              <a:spcAft>
                <a:spcPct val="0"/>
              </a:spcAft>
              <a:buFont typeface="Wingdings" pitchFamily="2" charset="2"/>
              <a:buChar char="v"/>
            </a:pPr>
            <a:r>
              <a:rPr lang="fr-FR" sz="1400" b="1" dirty="0" smtClean="0">
                <a:solidFill>
                  <a:srgbClr val="000000"/>
                </a:solidFill>
                <a:cs typeface="Arial" pitchFamily="34" charset="0"/>
              </a:rPr>
              <a:t>Placer une charte grise à la distance de travail. (sur le sujet à éclairer « juste »)</a:t>
            </a:r>
          </a:p>
          <a:p>
            <a:pPr fontAlgn="base">
              <a:spcBef>
                <a:spcPct val="0"/>
              </a:spcBef>
              <a:spcAft>
                <a:spcPct val="0"/>
              </a:spcAft>
              <a:buFont typeface="Wingdings" pitchFamily="2" charset="2"/>
              <a:buChar char="v"/>
            </a:pPr>
            <a:r>
              <a:rPr lang="fr-FR" sz="1400" b="1" dirty="0" smtClean="0">
                <a:solidFill>
                  <a:srgbClr val="000000"/>
                </a:solidFill>
                <a:cs typeface="Arial" pitchFamily="34" charset="0"/>
              </a:rPr>
              <a:t>S’approcher pour ne cadrer que la carte grise (sans faire d’ombre sur celle-ci. Il est possible d’employer un zoom s’il possède une ouverture constante.</a:t>
            </a:r>
          </a:p>
          <a:p>
            <a:pPr fontAlgn="base">
              <a:spcBef>
                <a:spcPct val="0"/>
              </a:spcBef>
              <a:spcAft>
                <a:spcPct val="0"/>
              </a:spcAft>
              <a:buFont typeface="Wingdings" pitchFamily="2" charset="2"/>
              <a:buChar char="v"/>
            </a:pPr>
            <a:r>
              <a:rPr lang="fr-FR" sz="1400" b="1" dirty="0" smtClean="0">
                <a:solidFill>
                  <a:srgbClr val="000000"/>
                </a:solidFill>
                <a:cs typeface="Arial" pitchFamily="34" charset="0"/>
              </a:rPr>
              <a:t> Faire une prise de vue, si elle est bien exposée le gris moyen fait un pic unique au milieu de l’histogramme (128) ou très légèrement à gauche (118)</a:t>
            </a:r>
          </a:p>
          <a:p>
            <a:pPr fontAlgn="base">
              <a:spcBef>
                <a:spcPct val="0"/>
              </a:spcBef>
              <a:spcAft>
                <a:spcPct val="0"/>
              </a:spcAft>
              <a:buFont typeface="Wingdings" pitchFamily="2" charset="2"/>
              <a:buChar char="v"/>
            </a:pPr>
            <a:r>
              <a:rPr lang="fr-FR" sz="1400" b="1" dirty="0" smtClean="0">
                <a:solidFill>
                  <a:srgbClr val="000000"/>
                </a:solidFill>
                <a:cs typeface="Arial" pitchFamily="34" charset="0"/>
              </a:rPr>
              <a:t>Si l’image est sous-exposée le pic va vers la gauche et surexposée vers la droite.</a:t>
            </a:r>
          </a:p>
          <a:p>
            <a:pPr fontAlgn="base">
              <a:spcBef>
                <a:spcPct val="0"/>
              </a:spcBef>
              <a:spcAft>
                <a:spcPct val="0"/>
              </a:spcAft>
              <a:buFont typeface="Wingdings" pitchFamily="2" charset="2"/>
              <a:buChar char="ü"/>
            </a:pPr>
            <a:r>
              <a:rPr lang="fr-FR" sz="1400" b="1" dirty="0" smtClean="0">
                <a:solidFill>
                  <a:srgbClr val="000000"/>
                </a:solidFill>
                <a:cs typeface="Arial" pitchFamily="34" charset="0"/>
              </a:rPr>
              <a:t>Faire varier le puissance du flash</a:t>
            </a:r>
          </a:p>
          <a:p>
            <a:pPr fontAlgn="base">
              <a:spcBef>
                <a:spcPct val="0"/>
              </a:spcBef>
              <a:spcAft>
                <a:spcPct val="0"/>
              </a:spcAft>
              <a:buFont typeface="Wingdings" pitchFamily="2" charset="2"/>
              <a:buChar char="ü"/>
            </a:pPr>
            <a:r>
              <a:rPr lang="fr-FR" sz="1400" b="1" dirty="0" smtClean="0">
                <a:solidFill>
                  <a:srgbClr val="000000"/>
                </a:solidFill>
                <a:cs typeface="Arial" pitchFamily="34" charset="0"/>
              </a:rPr>
              <a:t>Faire varier la distance flash sujet.</a:t>
            </a:r>
          </a:p>
          <a:p>
            <a:pPr fontAlgn="base">
              <a:spcBef>
                <a:spcPct val="0"/>
              </a:spcBef>
              <a:spcAft>
                <a:spcPct val="0"/>
              </a:spcAft>
              <a:buFont typeface="Wingdings" pitchFamily="2" charset="2"/>
              <a:buChar char="ü"/>
            </a:pPr>
            <a:r>
              <a:rPr lang="fr-FR" sz="1400" b="1" dirty="0" smtClean="0">
                <a:solidFill>
                  <a:srgbClr val="000000"/>
                </a:solidFill>
                <a:cs typeface="Arial" pitchFamily="34" charset="0"/>
              </a:rPr>
              <a:t>Attention au réglage constant du zoom flash. (Noter)</a:t>
            </a:r>
          </a:p>
          <a:p>
            <a:pPr fontAlgn="base">
              <a:spcBef>
                <a:spcPct val="0"/>
              </a:spcBef>
              <a:spcAft>
                <a:spcPct val="0"/>
              </a:spcAft>
            </a:pPr>
            <a:endParaRPr lang="fr-FR" sz="1400" b="1" dirty="0" smtClean="0">
              <a:solidFill>
                <a:srgbClr val="000000"/>
              </a:solidFill>
              <a:latin typeface="Times New Roman" pitchFamily="18" charset="0"/>
              <a:cs typeface="Arial" pitchFamily="34" charset="0"/>
            </a:endParaRPr>
          </a:p>
        </p:txBody>
      </p:sp>
      <p:grpSp>
        <p:nvGrpSpPr>
          <p:cNvPr id="7" name="Group 3"/>
          <p:cNvGrpSpPr>
            <a:grpSpLocks/>
          </p:cNvGrpSpPr>
          <p:nvPr>
            <p:custDataLst>
              <p:tags r:id="rId4"/>
            </p:custDataLst>
          </p:nvPr>
        </p:nvGrpSpPr>
        <p:grpSpPr bwMode="auto">
          <a:xfrm>
            <a:off x="6148454" y="4924341"/>
            <a:ext cx="3249092" cy="2380401"/>
            <a:chOff x="110253351" y="111903673"/>
            <a:chExt cx="2957436" cy="2520002"/>
          </a:xfrm>
        </p:grpSpPr>
        <p:sp>
          <p:nvSpPr>
            <p:cNvPr id="9" name="Text Box 4"/>
            <p:cNvSpPr txBox="1">
              <a:spLocks noChangeArrowheads="1"/>
            </p:cNvSpPr>
            <p:nvPr/>
          </p:nvSpPr>
          <p:spPr bwMode="auto">
            <a:xfrm>
              <a:off x="112668200" y="112054002"/>
              <a:ext cx="526884" cy="21302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100" b="1" dirty="0" smtClean="0">
                  <a:solidFill>
                    <a:srgbClr val="000000"/>
                  </a:solidFill>
                  <a:latin typeface="Times New Roman" pitchFamily="18" charset="0"/>
                  <a:cs typeface="Arial" pitchFamily="34" charset="0"/>
                </a:rPr>
                <a:t>SOUS</a:t>
              </a:r>
              <a:endParaRPr lang="fr-FR" b="1" dirty="0" smtClean="0">
                <a:latin typeface="Arial" pitchFamily="34" charset="0"/>
                <a:cs typeface="Arial" pitchFamily="34" charset="0"/>
              </a:endParaRPr>
            </a:p>
          </p:txBody>
        </p:sp>
        <p:sp>
          <p:nvSpPr>
            <p:cNvPr id="10" name="Text Box 5"/>
            <p:cNvSpPr txBox="1">
              <a:spLocks noChangeArrowheads="1"/>
            </p:cNvSpPr>
            <p:nvPr/>
          </p:nvSpPr>
          <p:spPr bwMode="auto">
            <a:xfrm>
              <a:off x="112683903" y="113816815"/>
              <a:ext cx="526884" cy="21302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100" b="1" dirty="0" smtClean="0">
                  <a:solidFill>
                    <a:srgbClr val="FF3300"/>
                  </a:solidFill>
                  <a:effectLst>
                    <a:outerShdw blurRad="38100" dist="38100" dir="2700000" algn="tl">
                      <a:srgbClr val="000000">
                        <a:alpha val="43137"/>
                      </a:srgbClr>
                    </a:outerShdw>
                  </a:effectLst>
                  <a:latin typeface="Times New Roman" pitchFamily="18" charset="0"/>
                  <a:cs typeface="Arial" pitchFamily="34" charset="0"/>
                </a:rPr>
                <a:t>JUSTE</a:t>
              </a:r>
              <a:endParaRPr lang="fr-FR"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1" name="Text Box 6"/>
            <p:cNvSpPr txBox="1">
              <a:spLocks noChangeArrowheads="1"/>
            </p:cNvSpPr>
            <p:nvPr/>
          </p:nvSpPr>
          <p:spPr bwMode="auto">
            <a:xfrm>
              <a:off x="112676052" y="112913276"/>
              <a:ext cx="526884" cy="21302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100" b="1" dirty="0" smtClean="0">
                  <a:solidFill>
                    <a:srgbClr val="000000"/>
                  </a:solidFill>
                  <a:latin typeface="Times New Roman" pitchFamily="18" charset="0"/>
                  <a:cs typeface="Arial" pitchFamily="34" charset="0"/>
                </a:rPr>
                <a:t>SUR</a:t>
              </a:r>
              <a:endParaRPr lang="fr-FR" b="1" dirty="0" smtClean="0">
                <a:latin typeface="Arial" pitchFamily="34" charset="0"/>
                <a:cs typeface="Arial" pitchFamily="34" charset="0"/>
              </a:endParaRPr>
            </a:p>
          </p:txBody>
        </p:sp>
        <p:pic>
          <p:nvPicPr>
            <p:cNvPr id="12" name="Picture 7" descr="2015-08-14 16-02-11_0013"/>
            <p:cNvPicPr>
              <a:picLocks noChangeAspect="1" noChangeArrowheads="1"/>
            </p:cNvPicPr>
            <p:nvPr/>
          </p:nvPicPr>
          <p:blipFill>
            <a:blip r:embed="rId12" cstate="screen"/>
            <a:srcRect/>
            <a:stretch>
              <a:fillRect/>
            </a:stretch>
          </p:blipFill>
          <p:spPr bwMode="auto">
            <a:xfrm>
              <a:off x="110253351" y="111903673"/>
              <a:ext cx="2386693" cy="2520002"/>
            </a:xfrm>
            <a:prstGeom prst="rect">
              <a:avLst/>
            </a:prstGeom>
            <a:noFill/>
            <a:ln w="9525" algn="in">
              <a:noFill/>
              <a:miter lim="800000"/>
              <a:headEnd/>
              <a:tailEnd/>
            </a:ln>
            <a:effectLst/>
          </p:spPr>
        </p:pic>
      </p:grpSp>
      <p:sp>
        <p:nvSpPr>
          <p:cNvPr id="8" name="WordArt 8"/>
          <p:cNvSpPr>
            <a:spLocks noChangeArrowheads="1" noChangeShapeType="1" noTextEdit="1"/>
          </p:cNvSpPr>
          <p:nvPr>
            <p:custDataLst>
              <p:tags r:id="rId5"/>
            </p:custDataLst>
          </p:nvPr>
        </p:nvSpPr>
        <p:spPr bwMode="auto">
          <a:xfrm>
            <a:off x="6033700" y="230843"/>
            <a:ext cx="4177495" cy="278296"/>
          </a:xfrm>
          <a:prstGeom prst="rect">
            <a:avLst/>
          </a:prstGeom>
        </p:spPr>
        <p:txBody>
          <a:bodyPr wrap="none" fromWordArt="1">
            <a:prstTxWarp prst="textPlain">
              <a:avLst>
                <a:gd name="adj" fmla="val 50000"/>
              </a:avLst>
            </a:prstTxWarp>
          </a:bodyPr>
          <a:lstStyle/>
          <a:p>
            <a:pPr algn="ctr"/>
            <a:r>
              <a:rPr lang="fr-FR" sz="2400" b="1" i="1" dirty="0" smtClean="0">
                <a:solidFill>
                  <a:srgbClr val="FF0000"/>
                </a:solidFill>
                <a:effectLst>
                  <a:outerShdw blurRad="38100" dist="38100" dir="2700000" algn="tl">
                    <a:srgbClr val="000000">
                      <a:alpha val="43137"/>
                    </a:srgbClr>
                  </a:outerShdw>
                </a:effectLst>
              </a:rPr>
              <a:t>Etalonner un flash Manuel sans flashmètre</a:t>
            </a:r>
            <a:endParaRPr lang="fr-FR" sz="2400" b="1" i="1" dirty="0">
              <a:solidFill>
                <a:srgbClr val="FF0000"/>
              </a:solidFill>
              <a:effectLst>
                <a:outerShdw blurRad="38100" dist="38100" dir="2700000" algn="tl">
                  <a:srgbClr val="000000">
                    <a:alpha val="43137"/>
                  </a:srgbClr>
                </a:outerShdw>
              </a:effectLst>
            </a:endParaRPr>
          </a:p>
        </p:txBody>
      </p:sp>
      <p:cxnSp>
        <p:nvCxnSpPr>
          <p:cNvPr id="13" name="Connecteur droit 12"/>
          <p:cNvCxnSpPr/>
          <p:nvPr>
            <p:custDataLst>
              <p:tags r:id="rId6"/>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e 14"/>
          <p:cNvGrpSpPr/>
          <p:nvPr>
            <p:custDataLst>
              <p:tags r:id="rId7"/>
            </p:custDataLst>
          </p:nvPr>
        </p:nvGrpSpPr>
        <p:grpSpPr>
          <a:xfrm>
            <a:off x="649542" y="4920093"/>
            <a:ext cx="4723534" cy="2365177"/>
            <a:chOff x="649542" y="4920093"/>
            <a:chExt cx="4723534" cy="2365177"/>
          </a:xfrm>
        </p:grpSpPr>
        <p:sp>
          <p:nvSpPr>
            <p:cNvPr id="4" name="WordArt 8"/>
            <p:cNvSpPr>
              <a:spLocks noChangeArrowheads="1" noChangeShapeType="1" noTextEdit="1"/>
            </p:cNvSpPr>
            <p:nvPr>
              <p:custDataLst>
                <p:tags r:id="rId9"/>
              </p:custDataLst>
            </p:nvPr>
          </p:nvSpPr>
          <p:spPr bwMode="auto">
            <a:xfrm>
              <a:off x="703231" y="4920093"/>
              <a:ext cx="1428760" cy="278296"/>
            </a:xfrm>
            <a:prstGeom prst="rect">
              <a:avLst/>
            </a:prstGeom>
          </p:spPr>
          <p:txBody>
            <a:bodyPr wrap="none" fromWordArt="1">
              <a:prstTxWarp prst="textPlain">
                <a:avLst>
                  <a:gd name="adj" fmla="val 50000"/>
                </a:avLst>
              </a:prstTxWarp>
            </a:bodyPr>
            <a:lstStyle/>
            <a:p>
              <a:pPr algn="ctr"/>
              <a:r>
                <a:rPr lang="fr-FR" sz="2400" b="1" i="1" dirty="0" smtClean="0">
                  <a:solidFill>
                    <a:srgbClr val="FF0000"/>
                  </a:solidFill>
                  <a:effectLst>
                    <a:outerShdw blurRad="38100" dist="38100" dir="2700000" algn="tl">
                      <a:srgbClr val="000000">
                        <a:alpha val="43137"/>
                      </a:srgbClr>
                    </a:outerShdw>
                  </a:effectLst>
                </a:rPr>
                <a:t>Réglages précis</a:t>
              </a:r>
              <a:endParaRPr lang="fr-FR" sz="2400" b="1" i="1" dirty="0">
                <a:solidFill>
                  <a:srgbClr val="FF0000"/>
                </a:solidFill>
                <a:effectLst>
                  <a:outerShdw blurRad="38100" dist="38100" dir="2700000" algn="tl">
                    <a:srgbClr val="000000">
                      <a:alpha val="43137"/>
                    </a:srgbClr>
                  </a:outerShdw>
                </a:effectLst>
              </a:endParaRPr>
            </a:p>
          </p:txBody>
        </p:sp>
        <p:sp>
          <p:nvSpPr>
            <p:cNvPr id="14" name="ZoneTexte 13"/>
            <p:cNvSpPr txBox="1"/>
            <p:nvPr>
              <p:custDataLst>
                <p:tags r:id="rId10"/>
              </p:custDataLst>
            </p:nvPr>
          </p:nvSpPr>
          <p:spPr>
            <a:xfrm>
              <a:off x="649542" y="5177001"/>
              <a:ext cx="4723534" cy="2108269"/>
            </a:xfrm>
            <a:prstGeom prst="rect">
              <a:avLst/>
            </a:prstGeom>
            <a:noFill/>
          </p:spPr>
          <p:txBody>
            <a:bodyPr wrap="square" rtlCol="0">
              <a:spAutoFit/>
            </a:bodyPr>
            <a:lstStyle/>
            <a:p>
              <a:r>
                <a:rPr lang="fr-FR" sz="1400" b="1" dirty="0" smtClean="0"/>
                <a:t>1) La voie royale c’est bien sur l’emploi d’un posemètre </a:t>
              </a:r>
              <a:r>
                <a:rPr lang="fr-FR" sz="1400" b="1" dirty="0" smtClean="0">
                  <a:solidFill>
                    <a:srgbClr val="FF0000"/>
                  </a:solidFill>
                  <a:effectLst>
                    <a:outerShdw blurRad="38100" dist="38100" dir="2700000" algn="tl">
                      <a:srgbClr val="000000">
                        <a:alpha val="43137"/>
                      </a:srgbClr>
                    </a:outerShdw>
                  </a:effectLst>
                </a:rPr>
                <a:t>flashmètre</a:t>
              </a:r>
              <a:r>
                <a:rPr lang="fr-FR" sz="1400" b="1" dirty="0" smtClean="0">
                  <a:effectLst>
                    <a:outerShdw blurRad="38100" dist="38100" dir="2700000" algn="tl">
                      <a:srgbClr val="000000">
                        <a:alpha val="43137"/>
                      </a:srgbClr>
                    </a:outerShdw>
                  </a:effectLst>
                </a:rPr>
                <a:t> </a:t>
              </a:r>
              <a:r>
                <a:rPr lang="fr-FR" sz="1400" b="1" dirty="0" smtClean="0"/>
                <a:t>qui va permettre de déterminer l’ouverture à porter sur le boitier, la vitesse étant souvent autour du 1/125. </a:t>
              </a:r>
            </a:p>
            <a:p>
              <a:r>
                <a:rPr lang="fr-FR" sz="1400" b="1" dirty="0" smtClean="0"/>
                <a:t>Il est ainsi possible en ayant fixée l’ouverture pour la lumière principale de déterminer l’écart entre celle-ci et la secondaire ou une lumière d’effet.</a:t>
              </a:r>
            </a:p>
            <a:p>
              <a:r>
                <a:rPr lang="fr-FR" sz="1400" b="1" dirty="0" smtClean="0"/>
                <a:t>2) Il est également possible d’étalonner un flash manuel sans flashmètre en employant une </a:t>
              </a:r>
              <a:r>
                <a:rPr lang="fr-FR" sz="1400" b="1" dirty="0" smtClean="0">
                  <a:solidFill>
                    <a:srgbClr val="FF0000"/>
                  </a:solidFill>
                  <a:effectLst>
                    <a:outerShdw blurRad="38100" dist="38100" dir="2700000" algn="tl">
                      <a:srgbClr val="000000">
                        <a:alpha val="43137"/>
                      </a:srgbClr>
                    </a:outerShdw>
                  </a:effectLst>
                </a:rPr>
                <a:t>carte grise </a:t>
              </a:r>
              <a:r>
                <a:rPr lang="fr-FR" sz="1400" b="1" dirty="0" smtClean="0"/>
                <a:t>de référence.</a:t>
              </a:r>
            </a:p>
          </p:txBody>
        </p:sp>
      </p:grpSp>
      <p:sp>
        <p:nvSpPr>
          <p:cNvPr id="16" name="Espace réservé du numéro de diapositive 15"/>
          <p:cNvSpPr>
            <a:spLocks noGrp="1"/>
          </p:cNvSpPr>
          <p:nvPr>
            <p:ph type="sldNum" sz="quarter" idx="12"/>
            <p:custDataLst>
              <p:tags r:id="rId8"/>
            </p:custDataLst>
          </p:nvPr>
        </p:nvSpPr>
        <p:spPr/>
        <p:txBody>
          <a:bodyPr/>
          <a:lstStyle/>
          <a:p>
            <a:fld id="{51CD62DF-E537-4679-8A74-FCDC5A59EB04}"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7663603" y="7008172"/>
            <a:ext cx="2495127" cy="402567"/>
          </a:xfrm>
        </p:spPr>
        <p:txBody>
          <a:bodyPr/>
          <a:lstStyle/>
          <a:p>
            <a:fld id="{255B95AE-E37F-430C-9ABC-3DD45F478E63}" type="slidenum">
              <a:rPr lang="fr-FR" smtClean="0"/>
              <a:pPr/>
              <a:t>12</a:t>
            </a:fld>
            <a:endParaRPr lang="fr-FR"/>
          </a:p>
        </p:txBody>
      </p:sp>
      <p:sp>
        <p:nvSpPr>
          <p:cNvPr id="3" name="Text Box 3"/>
          <p:cNvSpPr txBox="1">
            <a:spLocks noChangeArrowheads="1"/>
          </p:cNvSpPr>
          <p:nvPr>
            <p:custDataLst>
              <p:tags r:id="rId2"/>
            </p:custDataLst>
          </p:nvPr>
        </p:nvSpPr>
        <p:spPr bwMode="auto">
          <a:xfrm>
            <a:off x="647077" y="1050417"/>
            <a:ext cx="4572032" cy="1787988"/>
          </a:xfrm>
          <a:prstGeom prst="rect">
            <a:avLst/>
          </a:prstGeom>
          <a:noFill/>
          <a:ln w="9525" algn="in">
            <a:noFill/>
            <a:miter lim="800000"/>
            <a:headEnd/>
            <a:tailEnd/>
          </a:ln>
          <a:effectLst/>
        </p:spPr>
        <p:txBody>
          <a:bodyPr vert="horz" wrap="square" lIns="38721" tIns="38721" rIns="38721" bIns="38721"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95690" fontAlgn="base">
              <a:spcBef>
                <a:spcPct val="0"/>
              </a:spcBef>
              <a:spcAft>
                <a:spcPct val="0"/>
              </a:spcAft>
            </a:pPr>
            <a:r>
              <a:rPr lang="fr-FR" sz="2000" b="1" dirty="0" smtClean="0">
                <a:solidFill>
                  <a:srgbClr val="FF0000"/>
                </a:solidFill>
                <a:effectLst>
                  <a:outerShdw blurRad="38100" dist="38100" dir="2700000" algn="tl">
                    <a:srgbClr val="000000">
                      <a:alpha val="43137"/>
                    </a:srgbClr>
                  </a:outerShdw>
                </a:effectLst>
                <a:cs typeface="Arial" pitchFamily="34" charset="0"/>
              </a:rPr>
              <a:t>Mode flashmètre : </a:t>
            </a:r>
            <a:r>
              <a:rPr lang="fr-FR" sz="1600" b="1" dirty="0" smtClean="0">
                <a:solidFill>
                  <a:srgbClr val="FF0000"/>
                </a:solidFill>
                <a:effectLst>
                  <a:outerShdw blurRad="38100" dist="38100" dir="2700000" algn="tl">
                    <a:srgbClr val="000000">
                      <a:alpha val="43137"/>
                    </a:srgbClr>
                  </a:outerShdw>
                </a:effectLst>
                <a:cs typeface="Arial" pitchFamily="34" charset="0"/>
              </a:rPr>
              <a:t>Mesure incidente.</a:t>
            </a:r>
            <a:r>
              <a:rPr lang="fr-FR" sz="2000" b="1" dirty="0" smtClean="0">
                <a:solidFill>
                  <a:srgbClr val="FF0000"/>
                </a:solidFill>
                <a:effectLst>
                  <a:outerShdw blurRad="38100" dist="38100" dir="2700000" algn="tl">
                    <a:srgbClr val="000000">
                      <a:alpha val="43137"/>
                    </a:srgbClr>
                  </a:outerShdw>
                </a:effectLst>
                <a:cs typeface="Arial" pitchFamily="34" charset="0"/>
              </a:rPr>
              <a:t> </a:t>
            </a:r>
          </a:p>
          <a:p>
            <a:pPr fontAlgn="base">
              <a:spcBef>
                <a:spcPct val="0"/>
              </a:spcBef>
              <a:spcAft>
                <a:spcPct val="0"/>
              </a:spcAft>
            </a:pPr>
            <a:r>
              <a:rPr lang="fr-FR" sz="1200" b="1" dirty="0" smtClean="0">
                <a:solidFill>
                  <a:srgbClr val="FF0000"/>
                </a:solidFill>
                <a:effectLst>
                  <a:outerShdw blurRad="38100" dist="38100" dir="2700000" algn="tl">
                    <a:srgbClr val="000000">
                      <a:alpha val="43137"/>
                    </a:srgbClr>
                  </a:outerShdw>
                </a:effectLst>
                <a:cs typeface="Arial" pitchFamily="34" charset="0"/>
              </a:rPr>
              <a:t>Boitier</a:t>
            </a:r>
          </a:p>
          <a:p>
            <a:pPr fontAlgn="base">
              <a:spcBef>
                <a:spcPct val="0"/>
              </a:spcBef>
              <a:spcAft>
                <a:spcPct val="0"/>
              </a:spcAft>
              <a:buFont typeface="Wingdings" pitchFamily="2" charset="2"/>
              <a:buChar char="ü"/>
            </a:pPr>
            <a:r>
              <a:rPr lang="fr-FR" sz="1200" b="1" dirty="0" smtClean="0">
                <a:cs typeface="Arial" pitchFamily="34" charset="0"/>
              </a:rPr>
              <a:t>Boitier en mode </a:t>
            </a:r>
            <a:r>
              <a:rPr lang="fr-FR" sz="1200" b="1" dirty="0" err="1" smtClean="0">
                <a:cs typeface="Arial" pitchFamily="34" charset="0"/>
              </a:rPr>
              <a:t>HyM</a:t>
            </a:r>
            <a:r>
              <a:rPr lang="fr-FR" sz="1200" b="1" dirty="0" smtClean="0">
                <a:cs typeface="Arial" pitchFamily="34" charset="0"/>
              </a:rPr>
              <a:t>. </a:t>
            </a:r>
          </a:p>
          <a:p>
            <a:pPr fontAlgn="base">
              <a:spcBef>
                <a:spcPct val="0"/>
              </a:spcBef>
              <a:spcAft>
                <a:spcPct val="0"/>
              </a:spcAft>
              <a:buFont typeface="Wingdings" pitchFamily="2" charset="2"/>
              <a:buChar char="ü"/>
            </a:pPr>
            <a:r>
              <a:rPr lang="fr-FR" sz="1200" b="1" dirty="0" smtClean="0">
                <a:cs typeface="Arial" pitchFamily="34" charset="0"/>
              </a:rPr>
              <a:t>Choisir la valeur ISO (100 en base). </a:t>
            </a:r>
          </a:p>
          <a:p>
            <a:pPr fontAlgn="base">
              <a:spcBef>
                <a:spcPct val="0"/>
              </a:spcBef>
              <a:spcAft>
                <a:spcPct val="0"/>
              </a:spcAft>
              <a:buFont typeface="Wingdings" pitchFamily="2" charset="2"/>
              <a:buChar char="ü"/>
            </a:pPr>
            <a:r>
              <a:rPr lang="fr-FR" sz="1200" b="1" dirty="0" smtClean="0">
                <a:cs typeface="Arial" pitchFamily="34" charset="0"/>
              </a:rPr>
              <a:t>Choisir  la vitesse synchro X (1/125 par exemple)</a:t>
            </a:r>
          </a:p>
          <a:p>
            <a:pPr fontAlgn="base">
              <a:spcBef>
                <a:spcPct val="0"/>
              </a:spcBef>
              <a:spcAft>
                <a:spcPct val="0"/>
              </a:spcAft>
              <a:buFont typeface="Wingdings" pitchFamily="2" charset="2"/>
              <a:buChar char="ü"/>
            </a:pPr>
            <a:endParaRPr lang="fr-FR" sz="500" b="1" dirty="0" smtClean="0">
              <a:cs typeface="Arial" pitchFamily="34" charset="0"/>
            </a:endParaRPr>
          </a:p>
          <a:p>
            <a:pPr fontAlgn="base">
              <a:spcBef>
                <a:spcPct val="0"/>
              </a:spcBef>
              <a:spcAft>
                <a:spcPct val="0"/>
              </a:spcAft>
            </a:pPr>
            <a:r>
              <a:rPr lang="fr-FR" sz="1200" b="1" dirty="0" smtClean="0">
                <a:solidFill>
                  <a:srgbClr val="FF0000"/>
                </a:solidFill>
                <a:effectLst>
                  <a:outerShdw blurRad="38100" dist="38100" dir="2700000" algn="tl">
                    <a:srgbClr val="000000">
                      <a:alpha val="43137"/>
                    </a:srgbClr>
                  </a:outerShdw>
                </a:effectLst>
                <a:cs typeface="Arial" pitchFamily="34" charset="0"/>
              </a:rPr>
              <a:t>Flash (flashes)</a:t>
            </a:r>
          </a:p>
          <a:p>
            <a:pPr fontAlgn="base">
              <a:spcBef>
                <a:spcPct val="0"/>
              </a:spcBef>
              <a:spcAft>
                <a:spcPct val="0"/>
              </a:spcAft>
            </a:pPr>
            <a:r>
              <a:rPr lang="fr-FR" sz="1200" b="1" dirty="0" smtClean="0">
                <a:cs typeface="Arial" pitchFamily="34" charset="0"/>
              </a:rPr>
              <a:t>Flash en mode Manuel. Choisir une puissance intermédiaire permettant les réglages en plus ou en moins (1/8 par exemple)</a:t>
            </a:r>
            <a:endParaRPr lang="fr-FR" sz="500" b="1" dirty="0" smtClean="0">
              <a:cs typeface="Arial" pitchFamily="34" charset="0"/>
            </a:endParaRPr>
          </a:p>
          <a:p>
            <a:pPr fontAlgn="base">
              <a:spcBef>
                <a:spcPct val="0"/>
              </a:spcBef>
              <a:spcAft>
                <a:spcPct val="0"/>
              </a:spcAft>
            </a:pPr>
            <a:endParaRPr lang="fr-FR" sz="1200" b="1" dirty="0" smtClean="0">
              <a:cs typeface="Arial" pitchFamily="34" charset="0"/>
            </a:endParaRPr>
          </a:p>
        </p:txBody>
      </p:sp>
      <p:pic>
        <p:nvPicPr>
          <p:cNvPr id="4" name="Image 3" descr="pretflash.jpg"/>
          <p:cNvPicPr>
            <a:picLocks noChangeAspect="1"/>
          </p:cNvPicPr>
          <p:nvPr>
            <p:custDataLst>
              <p:tags r:id="rId3"/>
            </p:custDataLst>
          </p:nvPr>
        </p:nvPicPr>
        <p:blipFill>
          <a:blip r:embed="rId25" cstate="print"/>
          <a:stretch>
            <a:fillRect/>
          </a:stretch>
        </p:blipFill>
        <p:spPr>
          <a:xfrm>
            <a:off x="3840475" y="3128195"/>
            <a:ext cx="1268730" cy="676656"/>
          </a:xfrm>
          <a:prstGeom prst="rect">
            <a:avLst/>
          </a:prstGeom>
        </p:spPr>
      </p:pic>
      <p:sp>
        <p:nvSpPr>
          <p:cNvPr id="5" name="Text Box 3"/>
          <p:cNvSpPr txBox="1">
            <a:spLocks noChangeArrowheads="1"/>
          </p:cNvSpPr>
          <p:nvPr>
            <p:custDataLst>
              <p:tags r:id="rId4"/>
            </p:custDataLst>
          </p:nvPr>
        </p:nvSpPr>
        <p:spPr bwMode="auto">
          <a:xfrm>
            <a:off x="661247" y="2818962"/>
            <a:ext cx="3102671" cy="1412308"/>
          </a:xfrm>
          <a:prstGeom prst="rect">
            <a:avLst/>
          </a:prstGeom>
          <a:noFill/>
          <a:ln w="9525" algn="in">
            <a:noFill/>
            <a:miter lim="800000"/>
            <a:headEnd/>
            <a:tailEnd/>
          </a:ln>
          <a:effectLst/>
        </p:spPr>
        <p:txBody>
          <a:bodyPr vert="horz" wrap="square" lIns="38721" tIns="38721" rIns="38721" bIns="38721"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200" b="1" dirty="0" smtClean="0">
                <a:solidFill>
                  <a:srgbClr val="FF0000"/>
                </a:solidFill>
                <a:effectLst>
                  <a:outerShdw blurRad="38100" dist="38100" dir="2700000" algn="tl">
                    <a:srgbClr val="000000">
                      <a:alpha val="43137"/>
                    </a:srgbClr>
                  </a:outerShdw>
                </a:effectLst>
                <a:cs typeface="Arial" pitchFamily="34" charset="0"/>
              </a:rPr>
              <a:t>Posemètre</a:t>
            </a:r>
            <a:r>
              <a:rPr lang="fr-FR" sz="1200" b="1" dirty="0" smtClean="0">
                <a:solidFill>
                  <a:srgbClr val="000000"/>
                </a:solidFill>
                <a:cs typeface="Arial" pitchFamily="34" charset="0"/>
              </a:rPr>
              <a:t> :  Mode = flashmètre (Eclair).</a:t>
            </a:r>
          </a:p>
          <a:p>
            <a:pPr fontAlgn="base">
              <a:spcBef>
                <a:spcPct val="0"/>
              </a:spcBef>
              <a:spcAft>
                <a:spcPct val="0"/>
              </a:spcAft>
              <a:buFont typeface="Wingdings" pitchFamily="2" charset="2"/>
              <a:buChar char="ü"/>
            </a:pPr>
            <a:r>
              <a:rPr lang="fr-FR" sz="1200" b="1" dirty="0" smtClean="0">
                <a:solidFill>
                  <a:srgbClr val="000000"/>
                </a:solidFill>
                <a:cs typeface="Arial" pitchFamily="34" charset="0"/>
              </a:rPr>
              <a:t>Reporter </a:t>
            </a:r>
            <a:r>
              <a:rPr lang="fr-FR" sz="1200" b="1" dirty="0" smtClean="0">
                <a:cs typeface="Arial" pitchFamily="34" charset="0"/>
              </a:rPr>
              <a:t>la vitesse synchro X du boitier.</a:t>
            </a:r>
          </a:p>
          <a:p>
            <a:pPr fontAlgn="base">
              <a:spcBef>
                <a:spcPct val="0"/>
              </a:spcBef>
              <a:spcAft>
                <a:spcPct val="0"/>
              </a:spcAft>
              <a:buFont typeface="Wingdings" pitchFamily="2" charset="2"/>
              <a:buChar char="ü"/>
            </a:pPr>
            <a:r>
              <a:rPr lang="fr-FR" sz="1200" b="1" dirty="0" smtClean="0">
                <a:cs typeface="Arial" pitchFamily="34" charset="0"/>
              </a:rPr>
              <a:t>Reporter la valeur ISO du boitier.</a:t>
            </a:r>
          </a:p>
          <a:p>
            <a:pPr fontAlgn="base">
              <a:spcBef>
                <a:spcPct val="0"/>
              </a:spcBef>
              <a:spcAft>
                <a:spcPct val="0"/>
              </a:spcAft>
              <a:buFont typeface="Wingdings" pitchFamily="2" charset="2"/>
              <a:buChar char="ü"/>
            </a:pPr>
            <a:r>
              <a:rPr lang="fr-FR" sz="1200" b="1" dirty="0" smtClean="0">
                <a:cs typeface="Arial" pitchFamily="34" charset="0"/>
              </a:rPr>
              <a:t>Action sur M  : F s'affiche pendant 45 s ce qui permet de déclencher le flash à la main avec le bouton test. (il est possible de raccorder un câble liant le flashmètre et un flash)</a:t>
            </a: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pPr>
            <a:endParaRPr lang="fr-FR" sz="1200" b="1" dirty="0" smtClean="0">
              <a:cs typeface="Arial" pitchFamily="34" charset="0"/>
            </a:endParaRPr>
          </a:p>
        </p:txBody>
      </p:sp>
      <p:sp>
        <p:nvSpPr>
          <p:cNvPr id="6" name="Text Box 3"/>
          <p:cNvSpPr txBox="1">
            <a:spLocks noChangeArrowheads="1"/>
          </p:cNvSpPr>
          <p:nvPr>
            <p:custDataLst>
              <p:tags r:id="rId5"/>
            </p:custDataLst>
          </p:nvPr>
        </p:nvSpPr>
        <p:spPr bwMode="auto">
          <a:xfrm>
            <a:off x="675425" y="5133230"/>
            <a:ext cx="4481365" cy="299524"/>
          </a:xfrm>
          <a:prstGeom prst="rect">
            <a:avLst/>
          </a:prstGeom>
          <a:noFill/>
          <a:ln w="9525" algn="in">
            <a:noFill/>
            <a:miter lim="800000"/>
            <a:headEnd/>
            <a:tailEnd/>
          </a:ln>
          <a:effectLst/>
        </p:spPr>
        <p:txBody>
          <a:bodyPr vert="horz" wrap="square" lIns="38721" tIns="38721" rIns="38721" bIns="38721"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200" b="1" dirty="0" smtClean="0">
                <a:solidFill>
                  <a:srgbClr val="FF0000"/>
                </a:solidFill>
                <a:effectLst>
                  <a:outerShdw blurRad="38100" dist="38100" dir="2700000" algn="tl">
                    <a:srgbClr val="000000">
                      <a:alpha val="43137"/>
                    </a:srgbClr>
                  </a:outerShdw>
                </a:effectLst>
                <a:cs typeface="Arial" pitchFamily="34" charset="0"/>
              </a:rPr>
              <a:t>Boitier :  </a:t>
            </a:r>
            <a:r>
              <a:rPr lang="fr-FR" sz="1200" b="1" i="1" dirty="0" smtClean="0">
                <a:cs typeface="Arial" pitchFamily="34" charset="0"/>
              </a:rPr>
              <a:t>Contrôler la valeur ISO et la vitesse synchro puis reporter f.</a:t>
            </a:r>
            <a:endParaRPr lang="fr-FR" sz="400" b="1" dirty="0" smtClean="0">
              <a:solidFill>
                <a:srgbClr val="000000"/>
              </a:solidFill>
              <a:cs typeface="Arial" pitchFamily="34" charset="0"/>
            </a:endParaRPr>
          </a:p>
        </p:txBody>
      </p:sp>
      <p:grpSp>
        <p:nvGrpSpPr>
          <p:cNvPr id="7" name="Groupe 155"/>
          <p:cNvGrpSpPr/>
          <p:nvPr>
            <p:custDataLst>
              <p:tags r:id="rId6"/>
            </p:custDataLst>
          </p:nvPr>
        </p:nvGrpSpPr>
        <p:grpSpPr>
          <a:xfrm>
            <a:off x="3839321" y="4324308"/>
            <a:ext cx="1271016" cy="718577"/>
            <a:chOff x="3839321" y="3644310"/>
            <a:chExt cx="1271016" cy="718577"/>
          </a:xfrm>
        </p:grpSpPr>
        <p:pic>
          <p:nvPicPr>
            <p:cNvPr id="8" name="Image 7" descr="FLASH2.jpg"/>
            <p:cNvPicPr>
              <a:picLocks noChangeAspect="1"/>
            </p:cNvPicPr>
            <p:nvPr/>
          </p:nvPicPr>
          <p:blipFill>
            <a:blip r:embed="rId26" cstate="print"/>
            <a:stretch>
              <a:fillRect/>
            </a:stretch>
          </p:blipFill>
          <p:spPr>
            <a:xfrm>
              <a:off x="3839321" y="3644310"/>
              <a:ext cx="1271016" cy="685800"/>
            </a:xfrm>
            <a:prstGeom prst="rect">
              <a:avLst/>
            </a:prstGeom>
          </p:spPr>
        </p:pic>
        <p:sp>
          <p:nvSpPr>
            <p:cNvPr id="9" name="Ellipse 8"/>
            <p:cNvSpPr/>
            <p:nvPr/>
          </p:nvSpPr>
          <p:spPr>
            <a:xfrm>
              <a:off x="4593265" y="4295554"/>
              <a:ext cx="45719" cy="637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4416042" y="4299092"/>
              <a:ext cx="45719" cy="63795"/>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58"/>
          <p:cNvGrpSpPr/>
          <p:nvPr>
            <p:custDataLst>
              <p:tags r:id="rId7"/>
            </p:custDataLst>
          </p:nvPr>
        </p:nvGrpSpPr>
        <p:grpSpPr>
          <a:xfrm>
            <a:off x="618726" y="4247176"/>
            <a:ext cx="3081404" cy="792169"/>
            <a:chOff x="618726" y="3620343"/>
            <a:chExt cx="3081404" cy="792169"/>
          </a:xfrm>
        </p:grpSpPr>
        <p:sp>
          <p:nvSpPr>
            <p:cNvPr id="12" name="Text Box 3"/>
            <p:cNvSpPr txBox="1">
              <a:spLocks noChangeArrowheads="1"/>
            </p:cNvSpPr>
            <p:nvPr>
              <p:custDataLst>
                <p:tags r:id="rId23"/>
              </p:custDataLst>
            </p:nvPr>
          </p:nvSpPr>
          <p:spPr bwMode="auto">
            <a:xfrm>
              <a:off x="618726" y="3620343"/>
              <a:ext cx="3081404" cy="792169"/>
            </a:xfrm>
            <a:prstGeom prst="rect">
              <a:avLst/>
            </a:prstGeom>
            <a:noFill/>
            <a:ln w="9525" algn="in">
              <a:noFill/>
              <a:miter lim="800000"/>
              <a:headEnd/>
              <a:tailEnd/>
            </a:ln>
            <a:effectLst/>
          </p:spPr>
          <p:txBody>
            <a:bodyPr vert="horz" wrap="square" lIns="38721" tIns="38721" rIns="38721" bIns="38721"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Wingdings" pitchFamily="2" charset="2"/>
                <a:buChar char="ü"/>
              </a:pPr>
              <a:r>
                <a:rPr lang="fr-FR" sz="1200" b="1" dirty="0" smtClean="0">
                  <a:cs typeface="Arial" pitchFamily="34" charset="0"/>
                </a:rPr>
                <a:t>f  à reporter sur le boitier s'affiche à gauche et clignote sur l'échelle. </a:t>
              </a:r>
            </a:p>
            <a:p>
              <a:pPr fontAlgn="base">
                <a:spcBef>
                  <a:spcPct val="0"/>
                </a:spcBef>
                <a:spcAft>
                  <a:spcPct val="0"/>
                </a:spcAft>
                <a:buFont typeface="Wingdings" pitchFamily="2" charset="2"/>
                <a:buChar char="ü"/>
              </a:pPr>
              <a:r>
                <a:rPr lang="fr-FR" sz="1200" b="1" dirty="0" smtClean="0">
                  <a:cs typeface="Arial" pitchFamily="34" charset="0"/>
                </a:rPr>
                <a:t> L'échelle indique également la valeur de f correspondant à la lumière ambiante.</a:t>
              </a:r>
            </a:p>
            <a:p>
              <a:pPr fontAlgn="base">
                <a:spcBef>
                  <a:spcPct val="0"/>
                </a:spcBef>
                <a:spcAft>
                  <a:spcPct val="0"/>
                </a:spcAft>
                <a:buFont typeface="Wingdings" pitchFamily="2" charset="2"/>
                <a:buChar char="ü"/>
              </a:pPr>
              <a:endParaRPr lang="fr-FR" sz="500" b="1" dirty="0" smtClean="0">
                <a:cs typeface="Arial" pitchFamily="34" charset="0"/>
              </a:endParaRPr>
            </a:p>
          </p:txBody>
        </p:sp>
        <p:sp>
          <p:nvSpPr>
            <p:cNvPr id="13" name="Ellipse 12"/>
            <p:cNvSpPr/>
            <p:nvPr/>
          </p:nvSpPr>
          <p:spPr>
            <a:xfrm>
              <a:off x="3101088" y="4270731"/>
              <a:ext cx="45719" cy="63795"/>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183112" y="3905671"/>
              <a:ext cx="45719" cy="6379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Text Box 3"/>
          <p:cNvSpPr txBox="1">
            <a:spLocks noChangeArrowheads="1"/>
          </p:cNvSpPr>
          <p:nvPr>
            <p:custDataLst>
              <p:tags r:id="rId8"/>
            </p:custDataLst>
          </p:nvPr>
        </p:nvSpPr>
        <p:spPr bwMode="auto">
          <a:xfrm>
            <a:off x="622261" y="5868785"/>
            <a:ext cx="3279888" cy="1412308"/>
          </a:xfrm>
          <a:prstGeom prst="rect">
            <a:avLst/>
          </a:prstGeom>
          <a:noFill/>
          <a:ln w="9525" algn="in">
            <a:noFill/>
            <a:miter lim="800000"/>
            <a:headEnd/>
            <a:tailEnd/>
          </a:ln>
          <a:effectLst/>
        </p:spPr>
        <p:txBody>
          <a:bodyPr vert="horz" wrap="square" lIns="38721" tIns="38721" rIns="38721" bIns="38721"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FR" sz="1400" b="1" dirty="0" smtClean="0">
                <a:solidFill>
                  <a:srgbClr val="FF0000"/>
                </a:solidFill>
                <a:effectLst>
                  <a:outerShdw blurRad="38100" dist="38100" dir="2700000" algn="tl">
                    <a:srgbClr val="000000">
                      <a:alpha val="43137"/>
                    </a:srgbClr>
                  </a:outerShdw>
                </a:effectLst>
                <a:cs typeface="Arial" pitchFamily="34" charset="0"/>
              </a:rPr>
              <a:t>Cumul d’éclairs :  </a:t>
            </a:r>
            <a:r>
              <a:rPr lang="fr-FR" sz="1200" b="1" dirty="0" smtClean="0">
                <a:solidFill>
                  <a:srgbClr val="000000"/>
                </a:solidFill>
                <a:cs typeface="Arial" pitchFamily="34" charset="0"/>
              </a:rPr>
              <a:t>Si la mesure révèle qu’un seul éclair est insuffisant, la touche flèche du haut permet de régler l’ouverture de travail désirée (</a:t>
            </a:r>
            <a:r>
              <a:rPr lang="fr-FR" sz="1200" b="1" dirty="0" err="1" smtClean="0">
                <a:solidFill>
                  <a:srgbClr val="000000"/>
                </a:solidFill>
                <a:cs typeface="Arial" pitchFamily="34" charset="0"/>
              </a:rPr>
              <a:t>PdC</a:t>
            </a:r>
            <a:r>
              <a:rPr lang="fr-FR" sz="1200" b="1" dirty="0" smtClean="0">
                <a:solidFill>
                  <a:srgbClr val="000000"/>
                </a:solidFill>
                <a:cs typeface="Arial" pitchFamily="34" charset="0"/>
              </a:rPr>
              <a:t>). L’affichage de la vitesse disparait alors au profit de l’affichage du nombre d’éclairs nécessaire pour l’ouverture choisie. (F4 = 4 éclairs)</a:t>
            </a: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buFont typeface="Wingdings" pitchFamily="2" charset="2"/>
              <a:buChar char="ü"/>
            </a:pPr>
            <a:endParaRPr lang="fr-FR" sz="1200" b="1" dirty="0" smtClean="0">
              <a:cs typeface="Arial" pitchFamily="34" charset="0"/>
            </a:endParaRPr>
          </a:p>
          <a:p>
            <a:pPr fontAlgn="base">
              <a:spcBef>
                <a:spcPct val="0"/>
              </a:spcBef>
              <a:spcAft>
                <a:spcPct val="0"/>
              </a:spcAft>
            </a:pPr>
            <a:endParaRPr lang="fr-FR" sz="1200" b="1" dirty="0" smtClean="0">
              <a:cs typeface="Arial" pitchFamily="34" charset="0"/>
            </a:endParaRPr>
          </a:p>
        </p:txBody>
      </p:sp>
      <p:pic>
        <p:nvPicPr>
          <p:cNvPr id="16" name="Image 15" descr="cumul éclair.jpg"/>
          <p:cNvPicPr>
            <a:picLocks noChangeAspect="1"/>
          </p:cNvPicPr>
          <p:nvPr>
            <p:custDataLst>
              <p:tags r:id="rId9"/>
            </p:custDataLst>
          </p:nvPr>
        </p:nvPicPr>
        <p:blipFill>
          <a:blip r:embed="rId27" cstate="print"/>
          <a:stretch>
            <a:fillRect/>
          </a:stretch>
        </p:blipFill>
        <p:spPr>
          <a:xfrm>
            <a:off x="3894614" y="6123873"/>
            <a:ext cx="1298448" cy="692658"/>
          </a:xfrm>
          <a:prstGeom prst="rect">
            <a:avLst/>
          </a:prstGeom>
        </p:spPr>
      </p:pic>
      <p:grpSp>
        <p:nvGrpSpPr>
          <p:cNvPr id="17" name="Groupe 16"/>
          <p:cNvGrpSpPr/>
          <p:nvPr>
            <p:custDataLst>
              <p:tags r:id="rId10"/>
            </p:custDataLst>
          </p:nvPr>
        </p:nvGrpSpPr>
        <p:grpSpPr>
          <a:xfrm>
            <a:off x="5989642" y="3780631"/>
            <a:ext cx="4703758" cy="3514783"/>
            <a:chOff x="5989642" y="746649"/>
            <a:chExt cx="4703758" cy="3514783"/>
          </a:xfrm>
        </p:grpSpPr>
        <p:sp>
          <p:nvSpPr>
            <p:cNvPr id="18" name="ZoneTexte 17"/>
            <p:cNvSpPr txBox="1"/>
            <p:nvPr>
              <p:custDataLst>
                <p:tags r:id="rId17"/>
              </p:custDataLst>
            </p:nvPr>
          </p:nvSpPr>
          <p:spPr>
            <a:xfrm>
              <a:off x="5989642" y="746649"/>
              <a:ext cx="4703758" cy="338554"/>
            </a:xfrm>
            <a:prstGeom prst="rect">
              <a:avLst/>
            </a:prstGeom>
            <a:noFill/>
          </p:spPr>
          <p:txBody>
            <a:bodyPr wrap="square" rtlCol="0">
              <a:spAutoFit/>
            </a:bodyPr>
            <a:lstStyle/>
            <a:p>
              <a:pPr defTabSz="995690" fontAlgn="base">
                <a:spcBef>
                  <a:spcPct val="0"/>
                </a:spcBef>
                <a:spcAft>
                  <a:spcPct val="0"/>
                </a:spcAft>
              </a:pPr>
              <a:r>
                <a:rPr lang="fr-FR" sz="1600" b="1" dirty="0" smtClean="0">
                  <a:solidFill>
                    <a:srgbClr val="FF0000"/>
                  </a:solidFill>
                  <a:effectLst>
                    <a:outerShdw blurRad="38100" dist="38100" dir="2700000" algn="tl">
                      <a:srgbClr val="000000">
                        <a:alpha val="43137"/>
                      </a:srgbClr>
                    </a:outerShdw>
                  </a:effectLst>
                  <a:cs typeface="Arial" pitchFamily="34" charset="0"/>
                </a:rPr>
                <a:t>Mesure réfléchie sur carte grise. </a:t>
              </a:r>
            </a:p>
          </p:txBody>
        </p:sp>
        <p:sp>
          <p:nvSpPr>
            <p:cNvPr id="19" name="Text Box 62"/>
            <p:cNvSpPr txBox="1">
              <a:spLocks noChangeArrowheads="1"/>
            </p:cNvSpPr>
            <p:nvPr>
              <p:custDataLst>
                <p:tags r:id="rId18"/>
              </p:custDataLst>
            </p:nvPr>
          </p:nvSpPr>
          <p:spPr bwMode="auto">
            <a:xfrm>
              <a:off x="7591242" y="1196520"/>
              <a:ext cx="3043118" cy="960067"/>
            </a:xfrm>
            <a:prstGeom prst="rect">
              <a:avLst/>
            </a:prstGeom>
            <a:noFill/>
            <a:ln w="0" algn="in">
              <a:noFill/>
              <a:miter lim="800000"/>
              <a:headEnd/>
              <a:tailEnd/>
            </a:ln>
            <a:effectLst/>
          </p:spPr>
          <p:txBody>
            <a:bodyPr vert="horz" wrap="square" lIns="0" tIns="0" rIns="0" bIns="0" numCol="1" anchor="t" anchorCtr="0" compatLnSpc="1">
              <a:prstTxWarp prst="textNoShape">
                <a:avLst/>
              </a:prstTxWarp>
            </a:bodyPr>
            <a:lstStyle/>
            <a:p>
              <a:pPr fontAlgn="base">
                <a:spcBef>
                  <a:spcPct val="0"/>
                </a:spcBef>
                <a:spcAft>
                  <a:spcPct val="0"/>
                </a:spcAft>
              </a:pPr>
              <a:r>
                <a:rPr lang="fr-FR" sz="1200" b="1" dirty="0" smtClean="0">
                  <a:solidFill>
                    <a:srgbClr val="FF0000"/>
                  </a:solidFill>
                  <a:effectLst>
                    <a:outerShdw blurRad="38100" dist="38100" dir="2700000" algn="tl">
                      <a:srgbClr val="000000">
                        <a:alpha val="43137"/>
                      </a:srgbClr>
                    </a:outerShdw>
                  </a:effectLst>
                  <a:cs typeface="Arial" pitchFamily="34" charset="0"/>
                </a:rPr>
                <a:t>1) Secondaire éteinte, mesurer la principale.</a:t>
              </a:r>
            </a:p>
            <a:p>
              <a:pPr fontAlgn="base">
                <a:spcBef>
                  <a:spcPct val="0"/>
                </a:spcBef>
                <a:spcAft>
                  <a:spcPct val="0"/>
                </a:spcAft>
                <a:buFont typeface="Wingdings" pitchFamily="2" charset="2"/>
                <a:buChar char="ü"/>
              </a:pPr>
              <a:r>
                <a:rPr lang="fr-FR" sz="1200" b="1" dirty="0" smtClean="0">
                  <a:solidFill>
                    <a:srgbClr val="000000"/>
                  </a:solidFill>
                  <a:cs typeface="Arial" pitchFamily="34" charset="0"/>
                </a:rPr>
                <a:t>La carte doit être tenue perpendiculaire à un axe moyen entre source et boîtier.</a:t>
              </a:r>
            </a:p>
            <a:p>
              <a:pPr fontAlgn="base">
                <a:spcBef>
                  <a:spcPct val="0"/>
                </a:spcBef>
                <a:spcAft>
                  <a:spcPct val="0"/>
                </a:spcAft>
                <a:buFont typeface="Wingdings" pitchFamily="2" charset="2"/>
                <a:buChar char="ü"/>
              </a:pPr>
              <a:r>
                <a:rPr lang="fr-FR" sz="1200" b="1" dirty="0" smtClean="0">
                  <a:solidFill>
                    <a:srgbClr val="000000"/>
                  </a:solidFill>
                  <a:cs typeface="Arial" pitchFamily="34" charset="0"/>
                </a:rPr>
                <a:t>30 cm maxi entre carte (A4) et cellule.</a:t>
              </a:r>
            </a:p>
            <a:p>
              <a:pPr fontAlgn="base">
                <a:spcBef>
                  <a:spcPct val="0"/>
                </a:spcBef>
                <a:spcAft>
                  <a:spcPct val="0"/>
                </a:spcAft>
              </a:pPr>
              <a:r>
                <a:rPr lang="fr-FR" sz="1200" b="1" dirty="0" smtClean="0">
                  <a:solidFill>
                    <a:srgbClr val="000000"/>
                  </a:solidFill>
                  <a:cs typeface="Arial" pitchFamily="34" charset="0"/>
                </a:rPr>
                <a:t>Attention aux ombres portées par la main</a:t>
              </a:r>
              <a:endParaRPr lang="fr-FR" sz="1200" b="1" dirty="0" smtClean="0">
                <a:cs typeface="Arial" pitchFamily="34" charset="0"/>
              </a:endParaRPr>
            </a:p>
            <a:p>
              <a:pPr fontAlgn="base">
                <a:spcBef>
                  <a:spcPct val="0"/>
                </a:spcBef>
                <a:spcAft>
                  <a:spcPct val="0"/>
                </a:spcAft>
              </a:pPr>
              <a:endParaRPr lang="fr-FR" sz="1300" dirty="0" smtClean="0">
                <a:latin typeface="Arial" pitchFamily="34" charset="0"/>
                <a:cs typeface="Arial" pitchFamily="34" charset="0"/>
              </a:endParaRPr>
            </a:p>
          </p:txBody>
        </p:sp>
        <p:grpSp>
          <p:nvGrpSpPr>
            <p:cNvPr id="20" name="Groupe 76"/>
            <p:cNvGrpSpPr/>
            <p:nvPr>
              <p:custDataLst>
                <p:tags r:id="rId19"/>
              </p:custDataLst>
            </p:nvPr>
          </p:nvGrpSpPr>
          <p:grpSpPr>
            <a:xfrm>
              <a:off x="6110542" y="1144348"/>
              <a:ext cx="1316803" cy="986356"/>
              <a:chOff x="6331999" y="903358"/>
              <a:chExt cx="3464765" cy="2227006"/>
            </a:xfrm>
          </p:grpSpPr>
          <p:sp>
            <p:nvSpPr>
              <p:cNvPr id="63" name="Oval 9"/>
              <p:cNvSpPr>
                <a:spLocks noChangeArrowheads="1"/>
              </p:cNvSpPr>
              <p:nvPr/>
            </p:nvSpPr>
            <p:spPr bwMode="auto">
              <a:xfrm>
                <a:off x="7851546" y="903358"/>
                <a:ext cx="669934" cy="338746"/>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64" name="Group 10"/>
              <p:cNvGrpSpPr>
                <a:grpSpLocks/>
              </p:cNvGrpSpPr>
              <p:nvPr/>
            </p:nvGrpSpPr>
            <p:grpSpPr bwMode="auto">
              <a:xfrm rot="16200000">
                <a:off x="8025568" y="2661064"/>
                <a:ext cx="338689" cy="395428"/>
                <a:chOff x="20690076" y="24978687"/>
                <a:chExt cx="307225" cy="366335"/>
              </a:xfrm>
            </p:grpSpPr>
            <p:sp>
              <p:nvSpPr>
                <p:cNvPr id="80" name="Rectangle 11"/>
                <p:cNvSpPr>
                  <a:spLocks noChangeArrowheads="1"/>
                </p:cNvSpPr>
                <p:nvPr/>
              </p:nvSpPr>
              <p:spPr bwMode="auto">
                <a:xfrm>
                  <a:off x="20690076" y="24978687"/>
                  <a:ext cx="172830" cy="36633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1" name="Rectangle 12"/>
                <p:cNvSpPr>
                  <a:spLocks noChangeArrowheads="1"/>
                </p:cNvSpPr>
                <p:nvPr/>
              </p:nvSpPr>
              <p:spPr bwMode="auto">
                <a:xfrm>
                  <a:off x="20862877" y="25080416"/>
                  <a:ext cx="134424" cy="16281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65" name="Group 13"/>
              <p:cNvGrpSpPr>
                <a:grpSpLocks/>
              </p:cNvGrpSpPr>
              <p:nvPr/>
            </p:nvGrpSpPr>
            <p:grpSpPr bwMode="auto">
              <a:xfrm rot="16200000">
                <a:off x="8004502" y="2128876"/>
                <a:ext cx="396908" cy="194440"/>
                <a:chOff x="20657330" y="24303214"/>
                <a:chExt cx="360036" cy="180135"/>
              </a:xfrm>
            </p:grpSpPr>
            <p:sp>
              <p:nvSpPr>
                <p:cNvPr id="78" name="Rectangle 14"/>
                <p:cNvSpPr>
                  <a:spLocks noChangeArrowheads="1"/>
                </p:cNvSpPr>
                <p:nvPr/>
              </p:nvSpPr>
              <p:spPr bwMode="auto">
                <a:xfrm>
                  <a:off x="20657330" y="24303214"/>
                  <a:ext cx="330889" cy="180135"/>
                </a:xfrm>
                <a:prstGeom prst="rect">
                  <a:avLst/>
                </a:prstGeom>
                <a:solidFill>
                  <a:srgbClr val="99FF33"/>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9" name="AutoShape 15"/>
                <p:cNvSpPr>
                  <a:spLocks noChangeArrowheads="1"/>
                </p:cNvSpPr>
                <p:nvPr/>
              </p:nvSpPr>
              <p:spPr bwMode="auto">
                <a:xfrm rot="5400000">
                  <a:off x="20955656" y="24305838"/>
                  <a:ext cx="64334" cy="59087"/>
                </a:xfrm>
                <a:custGeom>
                  <a:avLst/>
                  <a:gdLst>
                    <a:gd name="G0" fmla="+- 9021 0 0"/>
                    <a:gd name="G1" fmla="+- -12154345 0 0"/>
                    <a:gd name="G2" fmla="+- 0 0 -12154345"/>
                    <a:gd name="T0" fmla="*/ 0 256 1"/>
                    <a:gd name="T1" fmla="*/ 180 256 1"/>
                    <a:gd name="G3" fmla="+- -12154345 T0 T1"/>
                    <a:gd name="T2" fmla="*/ 0 256 1"/>
                    <a:gd name="T3" fmla="*/ 90 256 1"/>
                    <a:gd name="G4" fmla="+- -12154345 T2 T3"/>
                    <a:gd name="G5" fmla="*/ G4 2 1"/>
                    <a:gd name="T4" fmla="*/ 90 256 1"/>
                    <a:gd name="T5" fmla="*/ 0 256 1"/>
                    <a:gd name="G6" fmla="+- -12154345 T4 T5"/>
                    <a:gd name="G7" fmla="*/ G6 2 1"/>
                    <a:gd name="G8" fmla="abs -121543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21"/>
                    <a:gd name="G18" fmla="*/ 9021 1 2"/>
                    <a:gd name="G19" fmla="+- G18 5400 0"/>
                    <a:gd name="G20" fmla="cos G19 -12154345"/>
                    <a:gd name="G21" fmla="sin G19 -12154345"/>
                    <a:gd name="G22" fmla="+- G20 10800 0"/>
                    <a:gd name="G23" fmla="+- G21 10800 0"/>
                    <a:gd name="G24" fmla="+- 10800 0 G20"/>
                    <a:gd name="G25" fmla="+- 9021 10800 0"/>
                    <a:gd name="G26" fmla="?: G9 G17 G25"/>
                    <a:gd name="G27" fmla="?: G9 0 21600"/>
                    <a:gd name="G28" fmla="cos 10800 -12154345"/>
                    <a:gd name="G29" fmla="sin 10800 -12154345"/>
                    <a:gd name="G30" fmla="sin 9021 -12154345"/>
                    <a:gd name="G31" fmla="+- G28 10800 0"/>
                    <a:gd name="G32" fmla="+- G29 10800 0"/>
                    <a:gd name="G33" fmla="+- G30 10800 0"/>
                    <a:gd name="G34" fmla="?: G4 0 G31"/>
                    <a:gd name="G35" fmla="?: -12154345 G34 0"/>
                    <a:gd name="G36" fmla="?: G6 G35 G31"/>
                    <a:gd name="G37" fmla="+- 21600 0 G36"/>
                    <a:gd name="G38" fmla="?: G4 0 G33"/>
                    <a:gd name="G39" fmla="?: -12154345 G38 G32"/>
                    <a:gd name="G40" fmla="?: G6 G39 0"/>
                    <a:gd name="G41" fmla="?: G4 G32 21600"/>
                    <a:gd name="G42" fmla="?: G6 G41 G33"/>
                    <a:gd name="T12" fmla="*/ 10800 w 21600"/>
                    <a:gd name="T13" fmla="*/ 0 h 21600"/>
                    <a:gd name="T14" fmla="*/ 933 w 21600"/>
                    <a:gd name="T15" fmla="*/ 11743 h 21600"/>
                    <a:gd name="T16" fmla="*/ 10800 w 21600"/>
                    <a:gd name="T17" fmla="*/ 1779 h 21600"/>
                    <a:gd name="T18" fmla="*/ 20667 w 21600"/>
                    <a:gd name="T19" fmla="*/ 117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19" y="11658"/>
                      </a:moveTo>
                      <a:cubicBezTo>
                        <a:pt x="1792" y="11373"/>
                        <a:pt x="1778" y="11086"/>
                        <a:pt x="1779" y="10799"/>
                      </a:cubicBezTo>
                      <a:cubicBezTo>
                        <a:pt x="1779" y="5817"/>
                        <a:pt x="5817" y="1779"/>
                        <a:pt x="10800" y="1779"/>
                      </a:cubicBezTo>
                      <a:cubicBezTo>
                        <a:pt x="15782" y="1779"/>
                        <a:pt x="19821" y="5817"/>
                        <a:pt x="19821" y="10800"/>
                      </a:cubicBezTo>
                      <a:cubicBezTo>
                        <a:pt x="19821" y="11086"/>
                        <a:pt x="19807" y="11373"/>
                        <a:pt x="19780" y="11658"/>
                      </a:cubicBezTo>
                      <a:lnTo>
                        <a:pt x="21550" y="11827"/>
                      </a:lnTo>
                      <a:cubicBezTo>
                        <a:pt x="21583" y="11486"/>
                        <a:pt x="21600" y="11143"/>
                        <a:pt x="21600" y="10799"/>
                      </a:cubicBezTo>
                      <a:cubicBezTo>
                        <a:pt x="21600" y="4835"/>
                        <a:pt x="16764" y="0"/>
                        <a:pt x="10800" y="0"/>
                      </a:cubicBezTo>
                      <a:cubicBezTo>
                        <a:pt x="4835" y="0"/>
                        <a:pt x="0" y="4835"/>
                        <a:pt x="0" y="10800"/>
                      </a:cubicBezTo>
                      <a:cubicBezTo>
                        <a:pt x="0" y="11143"/>
                        <a:pt x="16" y="11486"/>
                        <a:pt x="49" y="11827"/>
                      </a:cubicBezTo>
                      <a:close/>
                    </a:path>
                  </a:pathLst>
                </a:custGeom>
                <a:solidFill>
                  <a:srgbClr val="99FF33"/>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66" name="Rectangle 16"/>
              <p:cNvSpPr>
                <a:spLocks noChangeArrowheads="1"/>
              </p:cNvSpPr>
              <p:nvPr/>
            </p:nvSpPr>
            <p:spPr bwMode="auto">
              <a:xfrm rot="18113634">
                <a:off x="8160877" y="1100778"/>
                <a:ext cx="61024" cy="717519"/>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7" name="Line 17"/>
              <p:cNvSpPr>
                <a:spLocks noChangeShapeType="1"/>
              </p:cNvSpPr>
              <p:nvPr/>
            </p:nvSpPr>
            <p:spPr bwMode="auto">
              <a:xfrm>
                <a:off x="8201076" y="1057334"/>
                <a:ext cx="0" cy="2063273"/>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68" name="Group 18"/>
              <p:cNvGrpSpPr>
                <a:grpSpLocks/>
              </p:cNvGrpSpPr>
              <p:nvPr/>
            </p:nvGrpSpPr>
            <p:grpSpPr bwMode="auto">
              <a:xfrm rot="19405991">
                <a:off x="6331999" y="2095770"/>
                <a:ext cx="452120" cy="209557"/>
                <a:chOff x="19789280" y="25067208"/>
                <a:chExt cx="418879" cy="190079"/>
              </a:xfrm>
            </p:grpSpPr>
            <p:sp>
              <p:nvSpPr>
                <p:cNvPr id="76" name="Rectangle 19"/>
                <p:cNvSpPr>
                  <a:spLocks noChangeArrowheads="1"/>
                </p:cNvSpPr>
                <p:nvPr/>
              </p:nvSpPr>
              <p:spPr bwMode="auto">
                <a:xfrm rot="17999">
                  <a:off x="19789280" y="25067208"/>
                  <a:ext cx="307278" cy="188892"/>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7" name="Rectangle 20"/>
                <p:cNvSpPr>
                  <a:spLocks noChangeArrowheads="1"/>
                </p:cNvSpPr>
                <p:nvPr/>
              </p:nvSpPr>
              <p:spPr bwMode="auto">
                <a:xfrm rot="17999">
                  <a:off x="20096421" y="25068395"/>
                  <a:ext cx="111738" cy="188892"/>
                </a:xfrm>
                <a:prstGeom prst="rect">
                  <a:avLst/>
                </a:prstGeom>
                <a:solidFill>
                  <a:srgbClr val="969696"/>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69" name="Line 21"/>
              <p:cNvSpPr>
                <a:spLocks noChangeShapeType="1"/>
              </p:cNvSpPr>
              <p:nvPr/>
            </p:nvSpPr>
            <p:spPr bwMode="auto">
              <a:xfrm flipH="1">
                <a:off x="6738092" y="1242105"/>
                <a:ext cx="1462985" cy="864330"/>
              </a:xfrm>
              <a:prstGeom prst="line">
                <a:avLst/>
              </a:prstGeom>
              <a:noFill/>
              <a:ln w="19050">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70" name="Group 22"/>
              <p:cNvGrpSpPr>
                <a:grpSpLocks/>
              </p:cNvGrpSpPr>
              <p:nvPr/>
            </p:nvGrpSpPr>
            <p:grpSpPr bwMode="auto">
              <a:xfrm rot="12833860">
                <a:off x="9456255" y="1952234"/>
                <a:ext cx="340509" cy="175689"/>
                <a:chOff x="21606426" y="24862563"/>
                <a:chExt cx="315477" cy="159359"/>
              </a:xfrm>
            </p:grpSpPr>
            <p:sp>
              <p:nvSpPr>
                <p:cNvPr id="74" name="Rectangle 23"/>
                <p:cNvSpPr>
                  <a:spLocks noChangeArrowheads="1"/>
                </p:cNvSpPr>
                <p:nvPr/>
              </p:nvSpPr>
              <p:spPr bwMode="auto">
                <a:xfrm rot="17999">
                  <a:off x="21606426" y="24862563"/>
                  <a:ext cx="231449" cy="158581"/>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5" name="Rectangle 24"/>
                <p:cNvSpPr>
                  <a:spLocks noChangeArrowheads="1"/>
                </p:cNvSpPr>
                <p:nvPr/>
              </p:nvSpPr>
              <p:spPr bwMode="auto">
                <a:xfrm rot="17999">
                  <a:off x="21837739" y="24863341"/>
                  <a:ext cx="84164" cy="158581"/>
                </a:xfrm>
                <a:prstGeom prst="rect">
                  <a:avLst/>
                </a:prstGeom>
                <a:solidFill>
                  <a:srgbClr val="969696"/>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71" name="WordArt 26"/>
              <p:cNvSpPr>
                <a:spLocks noChangeArrowheads="1" noChangeShapeType="1" noTextEdit="1"/>
              </p:cNvSpPr>
              <p:nvPr/>
            </p:nvSpPr>
            <p:spPr bwMode="auto">
              <a:xfrm>
                <a:off x="6660976" y="2263962"/>
                <a:ext cx="174792" cy="328120"/>
              </a:xfrm>
              <a:prstGeom prst="rect">
                <a:avLst/>
              </a:prstGeom>
            </p:spPr>
            <p:txBody>
              <a:bodyPr wrap="none"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72" name="WordArt 27"/>
              <p:cNvSpPr>
                <a:spLocks noChangeArrowheads="1" noChangeShapeType="1" noTextEdit="1"/>
              </p:cNvSpPr>
              <p:nvPr/>
            </p:nvSpPr>
            <p:spPr bwMode="auto">
              <a:xfrm>
                <a:off x="9437167" y="2185199"/>
                <a:ext cx="174781" cy="328129"/>
              </a:xfrm>
              <a:prstGeom prst="rect">
                <a:avLst/>
              </a:prstGeom>
            </p:spPr>
            <p:txBody>
              <a:bodyPr wrap="none"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S</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73" name="Line 25"/>
              <p:cNvSpPr>
                <a:spLocks noChangeShapeType="1"/>
              </p:cNvSpPr>
              <p:nvPr/>
            </p:nvSpPr>
            <p:spPr bwMode="auto">
              <a:xfrm flipH="1">
                <a:off x="7046557" y="1240035"/>
                <a:ext cx="1156746" cy="1890329"/>
              </a:xfrm>
              <a:prstGeom prst="line">
                <a:avLst/>
              </a:prstGeom>
              <a:noFill/>
              <a:ln w="19050">
                <a:solidFill>
                  <a:srgbClr val="0000FF"/>
                </a:solidFill>
                <a:prstDash val="lgDashDot"/>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1" name="Text Box 63"/>
            <p:cNvSpPr txBox="1">
              <a:spLocks noChangeArrowheads="1"/>
            </p:cNvSpPr>
            <p:nvPr>
              <p:custDataLst>
                <p:tags r:id="rId20"/>
              </p:custDataLst>
            </p:nvPr>
          </p:nvSpPr>
          <p:spPr bwMode="auto">
            <a:xfrm>
              <a:off x="7595534" y="2362298"/>
              <a:ext cx="3049458" cy="794953"/>
            </a:xfrm>
            <a:prstGeom prst="rect">
              <a:avLst/>
            </a:prstGeom>
            <a:noFill/>
            <a:ln w="0" algn="in">
              <a:noFill/>
              <a:miter lim="800000"/>
              <a:headEnd/>
              <a:tailEnd/>
            </a:ln>
            <a:effectLst/>
          </p:spPr>
          <p:txBody>
            <a:bodyPr vert="horz" wrap="square" lIns="0" tIns="0" rIns="0" bIns="0" numCol="1" anchor="t" anchorCtr="0" compatLnSpc="1">
              <a:prstTxWarp prst="textNoShape">
                <a:avLst/>
              </a:prstTxWarp>
            </a:bodyPr>
            <a:lstStyle/>
            <a:p>
              <a:pPr fontAlgn="base">
                <a:spcBef>
                  <a:spcPct val="0"/>
                </a:spcBef>
                <a:spcAft>
                  <a:spcPct val="0"/>
                </a:spcAft>
              </a:pPr>
              <a:r>
                <a:rPr lang="fr-FR" sz="1200" b="1" dirty="0" smtClean="0">
                  <a:solidFill>
                    <a:srgbClr val="FF0000"/>
                  </a:solidFill>
                  <a:effectLst>
                    <a:outerShdw blurRad="38100" dist="38100" dir="2700000" algn="tl">
                      <a:srgbClr val="000000">
                        <a:alpha val="43137"/>
                      </a:srgbClr>
                    </a:outerShdw>
                  </a:effectLst>
                  <a:cs typeface="Arial" pitchFamily="34" charset="0"/>
                </a:rPr>
                <a:t>2) Principale éteinte, mesurer la secondaire.</a:t>
              </a:r>
            </a:p>
            <a:p>
              <a:pPr fontAlgn="base">
                <a:spcBef>
                  <a:spcPct val="0"/>
                </a:spcBef>
                <a:spcAft>
                  <a:spcPct val="0"/>
                </a:spcAft>
              </a:pPr>
              <a:r>
                <a:rPr lang="fr-FR" sz="1200" b="1" dirty="0" smtClean="0">
                  <a:solidFill>
                    <a:srgbClr val="000000"/>
                  </a:solidFill>
                  <a:cs typeface="Arial" pitchFamily="34" charset="0"/>
                </a:rPr>
                <a:t>Régler le ratio suivant le résultat escompté.</a:t>
              </a:r>
              <a:r>
                <a:rPr lang="fr-FR" sz="1200" b="1" i="1" dirty="0" smtClean="0">
                  <a:solidFill>
                    <a:srgbClr val="000000"/>
                  </a:solidFill>
                  <a:cs typeface="Arial" pitchFamily="34" charset="0"/>
                </a:rPr>
                <a:t> </a:t>
              </a:r>
            </a:p>
            <a:p>
              <a:pPr fontAlgn="base">
                <a:spcBef>
                  <a:spcPct val="0"/>
                </a:spcBef>
                <a:spcAft>
                  <a:spcPct val="0"/>
                </a:spcAft>
              </a:pPr>
              <a:r>
                <a:rPr lang="fr-FR" sz="1200" b="1" i="1" dirty="0" smtClean="0">
                  <a:solidFill>
                    <a:srgbClr val="000000"/>
                  </a:solidFill>
                  <a:cs typeface="Arial" pitchFamily="34" charset="0"/>
                </a:rPr>
                <a:t>En couleur jusqu’à -1 IL 2/3</a:t>
              </a:r>
            </a:p>
            <a:p>
              <a:pPr fontAlgn="base">
                <a:spcBef>
                  <a:spcPct val="0"/>
                </a:spcBef>
                <a:spcAft>
                  <a:spcPct val="0"/>
                </a:spcAft>
              </a:pPr>
              <a:r>
                <a:rPr lang="fr-FR" sz="1200" b="1" i="1" dirty="0" smtClean="0">
                  <a:solidFill>
                    <a:srgbClr val="000000"/>
                  </a:solidFill>
                  <a:cs typeface="Arial" pitchFamily="34" charset="0"/>
                </a:rPr>
                <a:t>En noir et blanc jusqu’à - 2 IL 1/3</a:t>
              </a:r>
            </a:p>
            <a:p>
              <a:endParaRPr lang="fr-FR" sz="1200" dirty="0" smtClean="0">
                <a:latin typeface="Arial" pitchFamily="34" charset="0"/>
                <a:cs typeface="Arial" pitchFamily="34" charset="0"/>
              </a:endParaRPr>
            </a:p>
            <a:p>
              <a:endParaRPr lang="fr-FR" sz="1200" dirty="0" smtClean="0"/>
            </a:p>
            <a:p>
              <a:pPr fontAlgn="base">
                <a:spcBef>
                  <a:spcPct val="0"/>
                </a:spcBef>
                <a:spcAft>
                  <a:spcPct val="0"/>
                </a:spcAft>
              </a:pPr>
              <a:endParaRPr lang="fr-FR" sz="1200" dirty="0" smtClean="0">
                <a:latin typeface="Arial" pitchFamily="34" charset="0"/>
                <a:cs typeface="Arial" pitchFamily="34" charset="0"/>
              </a:endParaRPr>
            </a:p>
          </p:txBody>
        </p:sp>
        <p:grpSp>
          <p:nvGrpSpPr>
            <p:cNvPr id="22" name="Groupe 97"/>
            <p:cNvGrpSpPr/>
            <p:nvPr>
              <p:custDataLst>
                <p:tags r:id="rId21"/>
              </p:custDataLst>
            </p:nvPr>
          </p:nvGrpSpPr>
          <p:grpSpPr>
            <a:xfrm>
              <a:off x="6133212" y="2272843"/>
              <a:ext cx="1268243" cy="953412"/>
              <a:chOff x="5495390" y="3770634"/>
              <a:chExt cx="3464765" cy="2217249"/>
            </a:xfrm>
          </p:grpSpPr>
          <p:sp>
            <p:nvSpPr>
              <p:cNvPr id="44" name="Oval 9"/>
              <p:cNvSpPr>
                <a:spLocks noChangeArrowheads="1"/>
              </p:cNvSpPr>
              <p:nvPr/>
            </p:nvSpPr>
            <p:spPr bwMode="auto">
              <a:xfrm>
                <a:off x="7014936" y="3770634"/>
                <a:ext cx="669934" cy="338746"/>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45" name="Group 10"/>
              <p:cNvGrpSpPr>
                <a:grpSpLocks/>
              </p:cNvGrpSpPr>
              <p:nvPr/>
            </p:nvGrpSpPr>
            <p:grpSpPr bwMode="auto">
              <a:xfrm rot="16200000">
                <a:off x="7188961" y="5528339"/>
                <a:ext cx="338689" cy="395428"/>
                <a:chOff x="20690076" y="24978687"/>
                <a:chExt cx="307225" cy="366335"/>
              </a:xfrm>
            </p:grpSpPr>
            <p:sp>
              <p:nvSpPr>
                <p:cNvPr id="61" name="Rectangle 11"/>
                <p:cNvSpPr>
                  <a:spLocks noChangeArrowheads="1"/>
                </p:cNvSpPr>
                <p:nvPr/>
              </p:nvSpPr>
              <p:spPr bwMode="auto">
                <a:xfrm>
                  <a:off x="20690076" y="24978687"/>
                  <a:ext cx="172830" cy="36633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2" name="Rectangle 12"/>
                <p:cNvSpPr>
                  <a:spLocks noChangeArrowheads="1"/>
                </p:cNvSpPr>
                <p:nvPr/>
              </p:nvSpPr>
              <p:spPr bwMode="auto">
                <a:xfrm>
                  <a:off x="20862877" y="25080416"/>
                  <a:ext cx="134424" cy="16281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46" name="Group 13"/>
              <p:cNvGrpSpPr>
                <a:grpSpLocks/>
              </p:cNvGrpSpPr>
              <p:nvPr/>
            </p:nvGrpSpPr>
            <p:grpSpPr bwMode="auto">
              <a:xfrm rot="16200000">
                <a:off x="7140576" y="5132049"/>
                <a:ext cx="396854" cy="194440"/>
                <a:chOff x="20657306" y="24259590"/>
                <a:chExt cx="359986" cy="180135"/>
              </a:xfrm>
            </p:grpSpPr>
            <p:sp>
              <p:nvSpPr>
                <p:cNvPr id="59" name="Rectangle 14"/>
                <p:cNvSpPr>
                  <a:spLocks noChangeArrowheads="1"/>
                </p:cNvSpPr>
                <p:nvPr/>
              </p:nvSpPr>
              <p:spPr bwMode="auto">
                <a:xfrm>
                  <a:off x="20657306" y="24259590"/>
                  <a:ext cx="330889" cy="180135"/>
                </a:xfrm>
                <a:prstGeom prst="rect">
                  <a:avLst/>
                </a:prstGeom>
                <a:solidFill>
                  <a:srgbClr val="99FF33"/>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0" name="AutoShape 15"/>
                <p:cNvSpPr>
                  <a:spLocks noChangeArrowheads="1"/>
                </p:cNvSpPr>
                <p:nvPr/>
              </p:nvSpPr>
              <p:spPr bwMode="auto">
                <a:xfrm rot="5400000">
                  <a:off x="20955582" y="24283438"/>
                  <a:ext cx="64334" cy="59087"/>
                </a:xfrm>
                <a:custGeom>
                  <a:avLst/>
                  <a:gdLst>
                    <a:gd name="G0" fmla="+- 9021 0 0"/>
                    <a:gd name="G1" fmla="+- -12154345 0 0"/>
                    <a:gd name="G2" fmla="+- 0 0 -12154345"/>
                    <a:gd name="T0" fmla="*/ 0 256 1"/>
                    <a:gd name="T1" fmla="*/ 180 256 1"/>
                    <a:gd name="G3" fmla="+- -12154345 T0 T1"/>
                    <a:gd name="T2" fmla="*/ 0 256 1"/>
                    <a:gd name="T3" fmla="*/ 90 256 1"/>
                    <a:gd name="G4" fmla="+- -12154345 T2 T3"/>
                    <a:gd name="G5" fmla="*/ G4 2 1"/>
                    <a:gd name="T4" fmla="*/ 90 256 1"/>
                    <a:gd name="T5" fmla="*/ 0 256 1"/>
                    <a:gd name="G6" fmla="+- -12154345 T4 T5"/>
                    <a:gd name="G7" fmla="*/ G6 2 1"/>
                    <a:gd name="G8" fmla="abs -121543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21"/>
                    <a:gd name="G18" fmla="*/ 9021 1 2"/>
                    <a:gd name="G19" fmla="+- G18 5400 0"/>
                    <a:gd name="G20" fmla="cos G19 -12154345"/>
                    <a:gd name="G21" fmla="sin G19 -12154345"/>
                    <a:gd name="G22" fmla="+- G20 10800 0"/>
                    <a:gd name="G23" fmla="+- G21 10800 0"/>
                    <a:gd name="G24" fmla="+- 10800 0 G20"/>
                    <a:gd name="G25" fmla="+- 9021 10800 0"/>
                    <a:gd name="G26" fmla="?: G9 G17 G25"/>
                    <a:gd name="G27" fmla="?: G9 0 21600"/>
                    <a:gd name="G28" fmla="cos 10800 -12154345"/>
                    <a:gd name="G29" fmla="sin 10800 -12154345"/>
                    <a:gd name="G30" fmla="sin 9021 -12154345"/>
                    <a:gd name="G31" fmla="+- G28 10800 0"/>
                    <a:gd name="G32" fmla="+- G29 10800 0"/>
                    <a:gd name="G33" fmla="+- G30 10800 0"/>
                    <a:gd name="G34" fmla="?: G4 0 G31"/>
                    <a:gd name="G35" fmla="?: -12154345 G34 0"/>
                    <a:gd name="G36" fmla="?: G6 G35 G31"/>
                    <a:gd name="G37" fmla="+- 21600 0 G36"/>
                    <a:gd name="G38" fmla="?: G4 0 G33"/>
                    <a:gd name="G39" fmla="?: -12154345 G38 G32"/>
                    <a:gd name="G40" fmla="?: G6 G39 0"/>
                    <a:gd name="G41" fmla="?: G4 G32 21600"/>
                    <a:gd name="G42" fmla="?: G6 G41 G33"/>
                    <a:gd name="T12" fmla="*/ 10800 w 21600"/>
                    <a:gd name="T13" fmla="*/ 0 h 21600"/>
                    <a:gd name="T14" fmla="*/ 933 w 21600"/>
                    <a:gd name="T15" fmla="*/ 11743 h 21600"/>
                    <a:gd name="T16" fmla="*/ 10800 w 21600"/>
                    <a:gd name="T17" fmla="*/ 1779 h 21600"/>
                    <a:gd name="T18" fmla="*/ 20667 w 21600"/>
                    <a:gd name="T19" fmla="*/ 117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19" y="11658"/>
                      </a:moveTo>
                      <a:cubicBezTo>
                        <a:pt x="1792" y="11373"/>
                        <a:pt x="1778" y="11086"/>
                        <a:pt x="1779" y="10799"/>
                      </a:cubicBezTo>
                      <a:cubicBezTo>
                        <a:pt x="1779" y="5817"/>
                        <a:pt x="5817" y="1779"/>
                        <a:pt x="10800" y="1779"/>
                      </a:cubicBezTo>
                      <a:cubicBezTo>
                        <a:pt x="15782" y="1779"/>
                        <a:pt x="19821" y="5817"/>
                        <a:pt x="19821" y="10800"/>
                      </a:cubicBezTo>
                      <a:cubicBezTo>
                        <a:pt x="19821" y="11086"/>
                        <a:pt x="19807" y="11373"/>
                        <a:pt x="19780" y="11658"/>
                      </a:cubicBezTo>
                      <a:lnTo>
                        <a:pt x="21550" y="11827"/>
                      </a:lnTo>
                      <a:cubicBezTo>
                        <a:pt x="21583" y="11486"/>
                        <a:pt x="21600" y="11143"/>
                        <a:pt x="21600" y="10799"/>
                      </a:cubicBezTo>
                      <a:cubicBezTo>
                        <a:pt x="21600" y="4835"/>
                        <a:pt x="16764" y="0"/>
                        <a:pt x="10800" y="0"/>
                      </a:cubicBezTo>
                      <a:cubicBezTo>
                        <a:pt x="4835" y="0"/>
                        <a:pt x="0" y="4835"/>
                        <a:pt x="0" y="10800"/>
                      </a:cubicBezTo>
                      <a:cubicBezTo>
                        <a:pt x="0" y="11143"/>
                        <a:pt x="16" y="11486"/>
                        <a:pt x="49" y="11827"/>
                      </a:cubicBezTo>
                      <a:close/>
                    </a:path>
                  </a:pathLst>
                </a:custGeom>
                <a:solidFill>
                  <a:srgbClr val="99FF33"/>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47" name="Rectangle 16"/>
              <p:cNvSpPr>
                <a:spLocks noChangeArrowheads="1"/>
              </p:cNvSpPr>
              <p:nvPr/>
            </p:nvSpPr>
            <p:spPr bwMode="auto">
              <a:xfrm rot="14278964">
                <a:off x="7326358" y="3948678"/>
                <a:ext cx="64821" cy="717519"/>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48" name="Line 17"/>
              <p:cNvSpPr>
                <a:spLocks noChangeShapeType="1"/>
              </p:cNvSpPr>
              <p:nvPr/>
            </p:nvSpPr>
            <p:spPr bwMode="auto">
              <a:xfrm>
                <a:off x="7364467" y="3924610"/>
                <a:ext cx="0" cy="2063273"/>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49" name="Group 18"/>
              <p:cNvGrpSpPr>
                <a:grpSpLocks/>
              </p:cNvGrpSpPr>
              <p:nvPr/>
            </p:nvGrpSpPr>
            <p:grpSpPr bwMode="auto">
              <a:xfrm rot="19405991">
                <a:off x="5495390" y="4963046"/>
                <a:ext cx="452120" cy="209557"/>
                <a:chOff x="19789280" y="25067208"/>
                <a:chExt cx="418879" cy="190079"/>
              </a:xfrm>
            </p:grpSpPr>
            <p:sp>
              <p:nvSpPr>
                <p:cNvPr id="57" name="Rectangle 19"/>
                <p:cNvSpPr>
                  <a:spLocks noChangeArrowheads="1"/>
                </p:cNvSpPr>
                <p:nvPr/>
              </p:nvSpPr>
              <p:spPr bwMode="auto">
                <a:xfrm rot="17999">
                  <a:off x="19789280" y="25067208"/>
                  <a:ext cx="307278" cy="188892"/>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58" name="Rectangle 20"/>
                <p:cNvSpPr>
                  <a:spLocks noChangeArrowheads="1"/>
                </p:cNvSpPr>
                <p:nvPr/>
              </p:nvSpPr>
              <p:spPr bwMode="auto">
                <a:xfrm rot="17999">
                  <a:off x="20096421" y="25068395"/>
                  <a:ext cx="111738" cy="188892"/>
                </a:xfrm>
                <a:prstGeom prst="rect">
                  <a:avLst/>
                </a:prstGeom>
                <a:solidFill>
                  <a:srgbClr val="969696"/>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50" name="Line 21"/>
              <p:cNvSpPr>
                <a:spLocks noChangeShapeType="1"/>
              </p:cNvSpPr>
              <p:nvPr/>
            </p:nvSpPr>
            <p:spPr bwMode="auto">
              <a:xfrm>
                <a:off x="7364466" y="4109380"/>
                <a:ext cx="1292733" cy="697047"/>
              </a:xfrm>
              <a:prstGeom prst="line">
                <a:avLst/>
              </a:prstGeom>
              <a:noFill/>
              <a:ln w="12700">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51" name="Group 22"/>
              <p:cNvGrpSpPr>
                <a:grpSpLocks/>
              </p:cNvGrpSpPr>
              <p:nvPr/>
            </p:nvGrpSpPr>
            <p:grpSpPr bwMode="auto">
              <a:xfrm rot="12833860">
                <a:off x="8619646" y="4819510"/>
                <a:ext cx="340509" cy="175689"/>
                <a:chOff x="21606426" y="24862563"/>
                <a:chExt cx="315477" cy="159359"/>
              </a:xfrm>
            </p:grpSpPr>
            <p:sp>
              <p:nvSpPr>
                <p:cNvPr id="55" name="Rectangle 23"/>
                <p:cNvSpPr>
                  <a:spLocks noChangeArrowheads="1"/>
                </p:cNvSpPr>
                <p:nvPr/>
              </p:nvSpPr>
              <p:spPr bwMode="auto">
                <a:xfrm rot="17999">
                  <a:off x="21606426" y="24862563"/>
                  <a:ext cx="231449" cy="158581"/>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56" name="Rectangle 24"/>
                <p:cNvSpPr>
                  <a:spLocks noChangeArrowheads="1"/>
                </p:cNvSpPr>
                <p:nvPr/>
              </p:nvSpPr>
              <p:spPr bwMode="auto">
                <a:xfrm rot="17999">
                  <a:off x="21837739" y="24863341"/>
                  <a:ext cx="84164" cy="158581"/>
                </a:xfrm>
                <a:prstGeom prst="rect">
                  <a:avLst/>
                </a:prstGeom>
                <a:solidFill>
                  <a:srgbClr val="969696"/>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52" name="WordArt 26"/>
              <p:cNvSpPr>
                <a:spLocks noChangeArrowheads="1" noChangeShapeType="1" noTextEdit="1"/>
              </p:cNvSpPr>
              <p:nvPr/>
            </p:nvSpPr>
            <p:spPr bwMode="auto">
              <a:xfrm>
                <a:off x="5824367" y="5131238"/>
                <a:ext cx="174792" cy="328120"/>
              </a:xfrm>
              <a:prstGeom prst="rect">
                <a:avLst/>
              </a:prstGeom>
            </p:spPr>
            <p:txBody>
              <a:bodyPr wrap="none"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53" name="WordArt 27"/>
              <p:cNvSpPr>
                <a:spLocks noChangeArrowheads="1" noChangeShapeType="1" noTextEdit="1"/>
              </p:cNvSpPr>
              <p:nvPr/>
            </p:nvSpPr>
            <p:spPr bwMode="auto">
              <a:xfrm>
                <a:off x="8600557" y="5052474"/>
                <a:ext cx="174781" cy="328129"/>
              </a:xfrm>
              <a:prstGeom prst="rect">
                <a:avLst/>
              </a:prstGeom>
            </p:spPr>
            <p:txBody>
              <a:bodyPr wrap="none"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S</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54" name="Line 25"/>
              <p:cNvSpPr>
                <a:spLocks noChangeShapeType="1"/>
              </p:cNvSpPr>
              <p:nvPr/>
            </p:nvSpPr>
            <p:spPr bwMode="auto">
              <a:xfrm>
                <a:off x="7366693" y="4107311"/>
                <a:ext cx="982041" cy="1553652"/>
              </a:xfrm>
              <a:prstGeom prst="line">
                <a:avLst/>
              </a:prstGeom>
              <a:noFill/>
              <a:ln w="19050">
                <a:solidFill>
                  <a:srgbClr val="0000FF"/>
                </a:solidFill>
                <a:prstDash val="lgDashDot"/>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3" name="Text Box 64"/>
            <p:cNvSpPr txBox="1">
              <a:spLocks noChangeArrowheads="1"/>
            </p:cNvSpPr>
            <p:nvPr>
              <p:custDataLst>
                <p:tags r:id="rId22"/>
              </p:custDataLst>
            </p:nvPr>
          </p:nvSpPr>
          <p:spPr bwMode="auto">
            <a:xfrm>
              <a:off x="7614230" y="3522641"/>
              <a:ext cx="2071702" cy="505834"/>
            </a:xfrm>
            <a:prstGeom prst="rect">
              <a:avLst/>
            </a:prstGeom>
            <a:noFill/>
            <a:ln w="0" algn="in">
              <a:noFill/>
              <a:miter lim="800000"/>
              <a:headEnd/>
              <a:tailEnd/>
            </a:ln>
            <a:effectLst/>
          </p:spPr>
          <p:txBody>
            <a:bodyPr vert="horz" wrap="square" lIns="0" tIns="0" rIns="0" bIns="0" numCol="1" anchor="t" anchorCtr="0" compatLnSpc="1">
              <a:prstTxWarp prst="textNoShape">
                <a:avLst/>
              </a:prstTxWarp>
            </a:bodyPr>
            <a:lstStyle/>
            <a:p>
              <a:pPr fontAlgn="base">
                <a:spcBef>
                  <a:spcPct val="0"/>
                </a:spcBef>
                <a:spcAft>
                  <a:spcPct val="0"/>
                </a:spcAft>
              </a:pPr>
              <a:r>
                <a:rPr lang="fr-FR" sz="1200" b="1" dirty="0" smtClean="0">
                  <a:solidFill>
                    <a:srgbClr val="FF0000"/>
                  </a:solidFill>
                  <a:effectLst>
                    <a:outerShdw blurRad="38100" dist="38100" dir="2700000" algn="tl">
                      <a:srgbClr val="000000">
                        <a:alpha val="43137"/>
                      </a:srgbClr>
                    </a:outerShdw>
                  </a:effectLst>
                  <a:cs typeface="Arial" pitchFamily="34" charset="0"/>
                </a:rPr>
                <a:t>3) Les deux sources allumées, </a:t>
              </a:r>
              <a:r>
                <a:rPr lang="fr-FR" sz="1200" b="1" dirty="0" smtClean="0">
                  <a:solidFill>
                    <a:srgbClr val="000000"/>
                  </a:solidFill>
                  <a:cs typeface="Arial" pitchFamily="34" charset="0"/>
                </a:rPr>
                <a:t>Mesurer l’exposition.</a:t>
              </a:r>
              <a:endParaRPr lang="fr-FR" sz="1200" b="1" dirty="0" smtClean="0">
                <a:cs typeface="Arial" pitchFamily="34" charset="0"/>
              </a:endParaRPr>
            </a:p>
          </p:txBody>
        </p:sp>
        <p:grpSp>
          <p:nvGrpSpPr>
            <p:cNvPr id="24" name="Groupe 141"/>
            <p:cNvGrpSpPr/>
            <p:nvPr/>
          </p:nvGrpSpPr>
          <p:grpSpPr>
            <a:xfrm>
              <a:off x="6073001" y="3357423"/>
              <a:ext cx="1406109" cy="904009"/>
              <a:chOff x="6259525" y="4949047"/>
              <a:chExt cx="1460520" cy="1098268"/>
            </a:xfrm>
          </p:grpSpPr>
          <p:sp>
            <p:nvSpPr>
              <p:cNvPr id="25" name="Oval 9"/>
              <p:cNvSpPr>
                <a:spLocks noChangeArrowheads="1"/>
              </p:cNvSpPr>
              <p:nvPr/>
            </p:nvSpPr>
            <p:spPr bwMode="auto">
              <a:xfrm>
                <a:off x="6900067" y="4949047"/>
                <a:ext cx="282401" cy="168812"/>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26" name="Group 10"/>
              <p:cNvGrpSpPr>
                <a:grpSpLocks/>
              </p:cNvGrpSpPr>
              <p:nvPr/>
            </p:nvGrpSpPr>
            <p:grpSpPr bwMode="auto">
              <a:xfrm rot="16200000">
                <a:off x="6945780" y="5840258"/>
                <a:ext cx="168779" cy="166687"/>
                <a:chOff x="20690077" y="24946526"/>
                <a:chExt cx="307219" cy="366335"/>
              </a:xfrm>
            </p:grpSpPr>
            <p:sp>
              <p:nvSpPr>
                <p:cNvPr id="42" name="Rectangle 11"/>
                <p:cNvSpPr>
                  <a:spLocks noChangeArrowheads="1"/>
                </p:cNvSpPr>
                <p:nvPr/>
              </p:nvSpPr>
              <p:spPr bwMode="auto">
                <a:xfrm>
                  <a:off x="20690077" y="24946526"/>
                  <a:ext cx="172830" cy="36633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43" name="Rectangle 12"/>
                <p:cNvSpPr>
                  <a:spLocks noChangeArrowheads="1"/>
                </p:cNvSpPr>
                <p:nvPr/>
              </p:nvSpPr>
              <p:spPr bwMode="auto">
                <a:xfrm>
                  <a:off x="20862873" y="25048255"/>
                  <a:ext cx="134423" cy="16281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27" name="Group 13"/>
              <p:cNvGrpSpPr>
                <a:grpSpLocks/>
              </p:cNvGrpSpPr>
              <p:nvPr/>
            </p:nvGrpSpPr>
            <p:grpSpPr bwMode="auto">
              <a:xfrm rot="16200000">
                <a:off x="6931876" y="5489529"/>
                <a:ext cx="197793" cy="81963"/>
                <a:chOff x="20657331" y="24331841"/>
                <a:chExt cx="360030" cy="180135"/>
              </a:xfrm>
            </p:grpSpPr>
            <p:sp>
              <p:nvSpPr>
                <p:cNvPr id="40" name="Rectangle 14"/>
                <p:cNvSpPr>
                  <a:spLocks noChangeArrowheads="1"/>
                </p:cNvSpPr>
                <p:nvPr/>
              </p:nvSpPr>
              <p:spPr bwMode="auto">
                <a:xfrm>
                  <a:off x="20657331" y="24331841"/>
                  <a:ext cx="330890" cy="180135"/>
                </a:xfrm>
                <a:prstGeom prst="rect">
                  <a:avLst/>
                </a:prstGeom>
                <a:solidFill>
                  <a:srgbClr val="99FF33"/>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41" name="AutoShape 15"/>
                <p:cNvSpPr>
                  <a:spLocks noChangeArrowheads="1"/>
                </p:cNvSpPr>
                <p:nvPr/>
              </p:nvSpPr>
              <p:spPr bwMode="auto">
                <a:xfrm rot="5400000">
                  <a:off x="20955650" y="24334465"/>
                  <a:ext cx="64335" cy="59087"/>
                </a:xfrm>
                <a:custGeom>
                  <a:avLst/>
                  <a:gdLst>
                    <a:gd name="G0" fmla="+- 9021 0 0"/>
                    <a:gd name="G1" fmla="+- -12154345 0 0"/>
                    <a:gd name="G2" fmla="+- 0 0 -12154345"/>
                    <a:gd name="T0" fmla="*/ 0 256 1"/>
                    <a:gd name="T1" fmla="*/ 180 256 1"/>
                    <a:gd name="G3" fmla="+- -12154345 T0 T1"/>
                    <a:gd name="T2" fmla="*/ 0 256 1"/>
                    <a:gd name="T3" fmla="*/ 90 256 1"/>
                    <a:gd name="G4" fmla="+- -12154345 T2 T3"/>
                    <a:gd name="G5" fmla="*/ G4 2 1"/>
                    <a:gd name="T4" fmla="*/ 90 256 1"/>
                    <a:gd name="T5" fmla="*/ 0 256 1"/>
                    <a:gd name="G6" fmla="+- -12154345 T4 T5"/>
                    <a:gd name="G7" fmla="*/ G6 2 1"/>
                    <a:gd name="G8" fmla="abs -1215434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21"/>
                    <a:gd name="G18" fmla="*/ 9021 1 2"/>
                    <a:gd name="G19" fmla="+- G18 5400 0"/>
                    <a:gd name="G20" fmla="cos G19 -12154345"/>
                    <a:gd name="G21" fmla="sin G19 -12154345"/>
                    <a:gd name="G22" fmla="+- G20 10800 0"/>
                    <a:gd name="G23" fmla="+- G21 10800 0"/>
                    <a:gd name="G24" fmla="+- 10800 0 G20"/>
                    <a:gd name="G25" fmla="+- 9021 10800 0"/>
                    <a:gd name="G26" fmla="?: G9 G17 G25"/>
                    <a:gd name="G27" fmla="?: G9 0 21600"/>
                    <a:gd name="G28" fmla="cos 10800 -12154345"/>
                    <a:gd name="G29" fmla="sin 10800 -12154345"/>
                    <a:gd name="G30" fmla="sin 9021 -12154345"/>
                    <a:gd name="G31" fmla="+- G28 10800 0"/>
                    <a:gd name="G32" fmla="+- G29 10800 0"/>
                    <a:gd name="G33" fmla="+- G30 10800 0"/>
                    <a:gd name="G34" fmla="?: G4 0 G31"/>
                    <a:gd name="G35" fmla="?: -12154345 G34 0"/>
                    <a:gd name="G36" fmla="?: G6 G35 G31"/>
                    <a:gd name="G37" fmla="+- 21600 0 G36"/>
                    <a:gd name="G38" fmla="?: G4 0 G33"/>
                    <a:gd name="G39" fmla="?: -12154345 G38 G32"/>
                    <a:gd name="G40" fmla="?: G6 G39 0"/>
                    <a:gd name="G41" fmla="?: G4 G32 21600"/>
                    <a:gd name="G42" fmla="?: G6 G41 G33"/>
                    <a:gd name="T12" fmla="*/ 10800 w 21600"/>
                    <a:gd name="T13" fmla="*/ 0 h 21600"/>
                    <a:gd name="T14" fmla="*/ 933 w 21600"/>
                    <a:gd name="T15" fmla="*/ 11743 h 21600"/>
                    <a:gd name="T16" fmla="*/ 10800 w 21600"/>
                    <a:gd name="T17" fmla="*/ 1779 h 21600"/>
                    <a:gd name="T18" fmla="*/ 20667 w 21600"/>
                    <a:gd name="T19" fmla="*/ 117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19" y="11658"/>
                      </a:moveTo>
                      <a:cubicBezTo>
                        <a:pt x="1792" y="11373"/>
                        <a:pt x="1778" y="11086"/>
                        <a:pt x="1779" y="10799"/>
                      </a:cubicBezTo>
                      <a:cubicBezTo>
                        <a:pt x="1779" y="5817"/>
                        <a:pt x="5817" y="1779"/>
                        <a:pt x="10800" y="1779"/>
                      </a:cubicBezTo>
                      <a:cubicBezTo>
                        <a:pt x="15782" y="1779"/>
                        <a:pt x="19821" y="5817"/>
                        <a:pt x="19821" y="10800"/>
                      </a:cubicBezTo>
                      <a:cubicBezTo>
                        <a:pt x="19821" y="11086"/>
                        <a:pt x="19807" y="11373"/>
                        <a:pt x="19780" y="11658"/>
                      </a:cubicBezTo>
                      <a:lnTo>
                        <a:pt x="21550" y="11827"/>
                      </a:lnTo>
                      <a:cubicBezTo>
                        <a:pt x="21583" y="11486"/>
                        <a:pt x="21600" y="11143"/>
                        <a:pt x="21600" y="10799"/>
                      </a:cubicBezTo>
                      <a:cubicBezTo>
                        <a:pt x="21600" y="4835"/>
                        <a:pt x="16764" y="0"/>
                        <a:pt x="10800" y="0"/>
                      </a:cubicBezTo>
                      <a:cubicBezTo>
                        <a:pt x="4835" y="0"/>
                        <a:pt x="0" y="4835"/>
                        <a:pt x="0" y="10800"/>
                      </a:cubicBezTo>
                      <a:cubicBezTo>
                        <a:pt x="0" y="11143"/>
                        <a:pt x="16" y="11486"/>
                        <a:pt x="49" y="11827"/>
                      </a:cubicBezTo>
                      <a:close/>
                    </a:path>
                  </a:pathLst>
                </a:custGeom>
                <a:solidFill>
                  <a:srgbClr val="99FF33"/>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8" name="Rectangle 16"/>
              <p:cNvSpPr>
                <a:spLocks noChangeArrowheads="1"/>
              </p:cNvSpPr>
              <p:nvPr/>
            </p:nvSpPr>
            <p:spPr bwMode="auto">
              <a:xfrm rot="16200000">
                <a:off x="7038462" y="5006635"/>
                <a:ext cx="25120" cy="302459"/>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29" name="Group 18"/>
              <p:cNvGrpSpPr>
                <a:grpSpLocks/>
              </p:cNvGrpSpPr>
              <p:nvPr/>
            </p:nvGrpSpPr>
            <p:grpSpPr bwMode="auto">
              <a:xfrm rot="19405991">
                <a:off x="6259525" y="5543279"/>
                <a:ext cx="190584" cy="104432"/>
                <a:chOff x="19789280" y="25067208"/>
                <a:chExt cx="418879" cy="190079"/>
              </a:xfrm>
            </p:grpSpPr>
            <p:sp>
              <p:nvSpPr>
                <p:cNvPr id="38" name="Rectangle 19"/>
                <p:cNvSpPr>
                  <a:spLocks noChangeArrowheads="1"/>
                </p:cNvSpPr>
                <p:nvPr/>
              </p:nvSpPr>
              <p:spPr bwMode="auto">
                <a:xfrm rot="17999">
                  <a:off x="19789280" y="25067208"/>
                  <a:ext cx="307278" cy="188892"/>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39" name="Rectangle 20"/>
                <p:cNvSpPr>
                  <a:spLocks noChangeArrowheads="1"/>
                </p:cNvSpPr>
                <p:nvPr/>
              </p:nvSpPr>
              <p:spPr bwMode="auto">
                <a:xfrm rot="17999">
                  <a:off x="20096421" y="25068395"/>
                  <a:ext cx="111738" cy="188892"/>
                </a:xfrm>
                <a:prstGeom prst="rect">
                  <a:avLst/>
                </a:prstGeom>
                <a:solidFill>
                  <a:srgbClr val="969696"/>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30" name="Line 21"/>
              <p:cNvSpPr>
                <a:spLocks noChangeShapeType="1"/>
              </p:cNvSpPr>
              <p:nvPr/>
            </p:nvSpPr>
            <p:spPr bwMode="auto">
              <a:xfrm flipH="1">
                <a:off x="6430707" y="5106053"/>
                <a:ext cx="616700" cy="430734"/>
              </a:xfrm>
              <a:prstGeom prst="line">
                <a:avLst/>
              </a:prstGeom>
              <a:noFill/>
              <a:ln w="19050">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31" name="Group 22"/>
              <p:cNvGrpSpPr>
                <a:grpSpLocks/>
              </p:cNvGrpSpPr>
              <p:nvPr/>
            </p:nvGrpSpPr>
            <p:grpSpPr bwMode="auto">
              <a:xfrm rot="12833860">
                <a:off x="7576509" y="5471748"/>
                <a:ext cx="143536" cy="87554"/>
                <a:chOff x="21606426" y="24862563"/>
                <a:chExt cx="315477" cy="159359"/>
              </a:xfrm>
            </p:grpSpPr>
            <p:sp>
              <p:nvSpPr>
                <p:cNvPr id="36" name="Rectangle 23"/>
                <p:cNvSpPr>
                  <a:spLocks noChangeArrowheads="1"/>
                </p:cNvSpPr>
                <p:nvPr/>
              </p:nvSpPr>
              <p:spPr bwMode="auto">
                <a:xfrm rot="17999">
                  <a:off x="21606426" y="24862563"/>
                  <a:ext cx="231449" cy="158581"/>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37" name="Rectangle 24"/>
                <p:cNvSpPr>
                  <a:spLocks noChangeArrowheads="1"/>
                </p:cNvSpPr>
                <p:nvPr/>
              </p:nvSpPr>
              <p:spPr bwMode="auto">
                <a:xfrm rot="17999">
                  <a:off x="21837739" y="24863341"/>
                  <a:ext cx="84164" cy="158581"/>
                </a:xfrm>
                <a:prstGeom prst="rect">
                  <a:avLst/>
                </a:prstGeom>
                <a:solidFill>
                  <a:srgbClr val="969696"/>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32" name="WordArt 26"/>
              <p:cNvSpPr>
                <a:spLocks noChangeArrowheads="1" noChangeShapeType="1" noTextEdit="1"/>
              </p:cNvSpPr>
              <p:nvPr/>
            </p:nvSpPr>
            <p:spPr bwMode="auto">
              <a:xfrm>
                <a:off x="6398200" y="5627096"/>
                <a:ext cx="73681" cy="163517"/>
              </a:xfrm>
              <a:prstGeom prst="rect">
                <a:avLst/>
              </a:prstGeom>
            </p:spPr>
            <p:txBody>
              <a:bodyPr wrap="none"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33" name="WordArt 27"/>
              <p:cNvSpPr>
                <a:spLocks noChangeArrowheads="1" noChangeShapeType="1" noTextEdit="1"/>
              </p:cNvSpPr>
              <p:nvPr/>
            </p:nvSpPr>
            <p:spPr bwMode="auto">
              <a:xfrm>
                <a:off x="7568462" y="5587845"/>
                <a:ext cx="73676" cy="163521"/>
              </a:xfrm>
              <a:prstGeom prst="rect">
                <a:avLst/>
              </a:prstGeom>
            </p:spPr>
            <p:txBody>
              <a:bodyPr wrap="none"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S</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34" name="Line 21"/>
              <p:cNvSpPr>
                <a:spLocks noChangeShapeType="1"/>
              </p:cNvSpPr>
              <p:nvPr/>
            </p:nvSpPr>
            <p:spPr bwMode="auto">
              <a:xfrm flipH="1" flipV="1">
                <a:off x="7039715" y="5106053"/>
                <a:ext cx="552623" cy="353263"/>
              </a:xfrm>
              <a:prstGeom prst="line">
                <a:avLst/>
              </a:prstGeom>
              <a:noFill/>
              <a:ln w="19050">
                <a:solidFill>
                  <a:srgbClr val="FF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35" name="Line 17"/>
              <p:cNvSpPr>
                <a:spLocks noChangeShapeType="1"/>
              </p:cNvSpPr>
              <p:nvPr/>
            </p:nvSpPr>
            <p:spPr bwMode="auto">
              <a:xfrm>
                <a:off x="7035468" y="5027994"/>
                <a:ext cx="0" cy="1019321"/>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grpSp>
      <p:grpSp>
        <p:nvGrpSpPr>
          <p:cNvPr id="82" name="Groupe 81"/>
          <p:cNvGrpSpPr/>
          <p:nvPr>
            <p:custDataLst>
              <p:tags r:id="rId11"/>
            </p:custDataLst>
          </p:nvPr>
        </p:nvGrpSpPr>
        <p:grpSpPr>
          <a:xfrm>
            <a:off x="5989642" y="1708929"/>
            <a:ext cx="4703758" cy="1956277"/>
            <a:chOff x="5989642" y="4841338"/>
            <a:chExt cx="4703758" cy="1956277"/>
          </a:xfrm>
        </p:grpSpPr>
        <p:grpSp>
          <p:nvGrpSpPr>
            <p:cNvPr id="83" name="Groupe 348"/>
            <p:cNvGrpSpPr/>
            <p:nvPr/>
          </p:nvGrpSpPr>
          <p:grpSpPr>
            <a:xfrm>
              <a:off x="6038357" y="5620144"/>
              <a:ext cx="4537627" cy="1177471"/>
              <a:chOff x="6090115" y="6016959"/>
              <a:chExt cx="4537627" cy="1177471"/>
            </a:xfrm>
          </p:grpSpPr>
          <p:sp>
            <p:nvSpPr>
              <p:cNvPr id="85" name="Text Box 80"/>
              <p:cNvSpPr txBox="1">
                <a:spLocks noChangeArrowheads="1"/>
              </p:cNvSpPr>
              <p:nvPr/>
            </p:nvSpPr>
            <p:spPr bwMode="auto">
              <a:xfrm>
                <a:off x="7936301" y="6016959"/>
                <a:ext cx="2691441" cy="1177471"/>
              </a:xfrm>
              <a:prstGeom prst="rect">
                <a:avLst/>
              </a:prstGeom>
              <a:noFill/>
              <a:ln w="0" algn="in">
                <a:noFill/>
                <a:miter lim="800000"/>
                <a:headEnd/>
                <a:tailEnd/>
              </a:ln>
              <a:effectLst/>
            </p:spPr>
            <p:txBody>
              <a:bodyPr vert="horz" wrap="square" lIns="0" tIns="0" rIns="0" bIns="0" numCol="1" anchor="t" anchorCtr="0" compatLnSpc="1">
                <a:prstTxWarp prst="textNoShape">
                  <a:avLst/>
                </a:prstTxWarp>
              </a:bodyPr>
              <a:lstStyle/>
              <a:p>
                <a:pPr fontAlgn="base">
                  <a:spcBef>
                    <a:spcPct val="0"/>
                  </a:spcBef>
                  <a:spcAft>
                    <a:spcPct val="0"/>
                  </a:spcAft>
                </a:pPr>
                <a:r>
                  <a:rPr lang="fr-FR" sz="1200" b="1" dirty="0" smtClean="0">
                    <a:solidFill>
                      <a:srgbClr val="000000"/>
                    </a:solidFill>
                    <a:cs typeface="Arial" pitchFamily="34" charset="0"/>
                  </a:rPr>
                  <a:t>La cellule devra rester au même endroit et subir seulement une rotation. (support)</a:t>
                </a:r>
              </a:p>
              <a:p>
                <a:pPr fontAlgn="base">
                  <a:spcBef>
                    <a:spcPct val="0"/>
                  </a:spcBef>
                  <a:spcAft>
                    <a:spcPct val="0"/>
                  </a:spcAft>
                  <a:buFont typeface="Wingdings" pitchFamily="2" charset="2"/>
                  <a:buChar char="ü"/>
                </a:pPr>
                <a:r>
                  <a:rPr lang="fr-FR" sz="1200" b="1" dirty="0" smtClean="0">
                    <a:solidFill>
                      <a:srgbClr val="000000"/>
                    </a:solidFill>
                    <a:cs typeface="Arial" pitchFamily="34" charset="0"/>
                  </a:rPr>
                  <a:t>Mesurer la principale (noter)</a:t>
                </a:r>
              </a:p>
              <a:p>
                <a:pPr fontAlgn="base">
                  <a:spcBef>
                    <a:spcPct val="0"/>
                  </a:spcBef>
                  <a:spcAft>
                    <a:spcPct val="0"/>
                  </a:spcAft>
                  <a:buFont typeface="Wingdings" pitchFamily="2" charset="2"/>
                  <a:buChar char="ü"/>
                </a:pPr>
                <a:r>
                  <a:rPr lang="fr-FR" sz="1200" b="1" dirty="0" smtClean="0">
                    <a:solidFill>
                      <a:srgbClr val="000000"/>
                    </a:solidFill>
                    <a:cs typeface="Arial" pitchFamily="34" charset="0"/>
                  </a:rPr>
                  <a:t>Mesurer la secondaire (régler le ratio)</a:t>
                </a:r>
              </a:p>
              <a:p>
                <a:pPr fontAlgn="base">
                  <a:spcBef>
                    <a:spcPct val="0"/>
                  </a:spcBef>
                  <a:spcAft>
                    <a:spcPct val="0"/>
                  </a:spcAft>
                  <a:buFont typeface="Wingdings" pitchFamily="2" charset="2"/>
                  <a:buChar char="ü"/>
                </a:pPr>
                <a:r>
                  <a:rPr lang="fr-FR" sz="1200" b="1" dirty="0" smtClean="0">
                    <a:solidFill>
                      <a:srgbClr val="000000"/>
                    </a:solidFill>
                    <a:cs typeface="Arial" pitchFamily="34" charset="0"/>
                  </a:rPr>
                  <a:t>La mesure d’exposition se fera dans l’axe du boîtier.</a:t>
                </a:r>
                <a:endParaRPr lang="fr-FR" sz="1200" b="1" dirty="0" smtClean="0">
                  <a:cs typeface="Arial" pitchFamily="34" charset="0"/>
                </a:endParaRPr>
              </a:p>
            </p:txBody>
          </p:sp>
          <p:grpSp>
            <p:nvGrpSpPr>
              <p:cNvPr id="86" name="Groupe 233"/>
              <p:cNvGrpSpPr/>
              <p:nvPr/>
            </p:nvGrpSpPr>
            <p:grpSpPr>
              <a:xfrm>
                <a:off x="6090115" y="6163335"/>
                <a:ext cx="1690897" cy="815444"/>
                <a:chOff x="6418270" y="834496"/>
                <a:chExt cx="3122303" cy="1830036"/>
              </a:xfrm>
            </p:grpSpPr>
            <p:sp>
              <p:nvSpPr>
                <p:cNvPr id="87" name="WordArt 81"/>
                <p:cNvSpPr>
                  <a:spLocks noChangeArrowheads="1" noChangeShapeType="1" noTextEdit="1"/>
                </p:cNvSpPr>
                <p:nvPr/>
              </p:nvSpPr>
              <p:spPr bwMode="auto">
                <a:xfrm>
                  <a:off x="6999855" y="1980412"/>
                  <a:ext cx="169200" cy="332771"/>
                </a:xfrm>
                <a:prstGeom prst="rect">
                  <a:avLst/>
                </a:prstGeom>
              </p:spPr>
              <p:txBody>
                <a:bodyPr wrap="none" lIns="99569" tIns="49785" rIns="99569" bIns="49785"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P</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88" name="WordArt 82"/>
                <p:cNvSpPr>
                  <a:spLocks noChangeArrowheads="1" noChangeShapeType="1" noTextEdit="1"/>
                </p:cNvSpPr>
                <p:nvPr/>
              </p:nvSpPr>
              <p:spPr bwMode="auto">
                <a:xfrm>
                  <a:off x="7940305" y="1009652"/>
                  <a:ext cx="169200" cy="332771"/>
                </a:xfrm>
                <a:prstGeom prst="rect">
                  <a:avLst/>
                </a:prstGeom>
              </p:spPr>
              <p:txBody>
                <a:bodyPr wrap="none" lIns="99569" tIns="49785" rIns="99569" bIns="49785" fromWordArt="1">
                  <a:prstTxWarp prst="textPlain">
                    <a:avLst>
                      <a:gd name="adj" fmla="val 50000"/>
                    </a:avLst>
                  </a:prstTxWarp>
                </a:bodyPr>
                <a:lstStyle/>
                <a:p>
                  <a:pPr algn="ctr" rtl="0"/>
                  <a:r>
                    <a:rPr lang="fr-FR" i="1" kern="10" dirty="0" smtClean="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S</a:t>
                  </a:r>
                  <a:endParaRPr lang="fr-FR"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endParaRPr>
                </a:p>
              </p:txBody>
            </p:sp>
            <p:sp>
              <p:nvSpPr>
                <p:cNvPr id="89" name="Oval 83"/>
                <p:cNvSpPr>
                  <a:spLocks noChangeArrowheads="1"/>
                </p:cNvSpPr>
                <p:nvPr/>
              </p:nvSpPr>
              <p:spPr bwMode="auto">
                <a:xfrm>
                  <a:off x="9148878" y="1129561"/>
                  <a:ext cx="391695" cy="1062234"/>
                </a:xfrm>
                <a:prstGeom prst="ellipse">
                  <a:avLst/>
                </a:prstGeom>
                <a:noFill/>
                <a:ln w="9525" algn="in">
                  <a:solidFill>
                    <a:srgbClr val="000000"/>
                  </a:solidFill>
                  <a:round/>
                  <a:headEnd/>
                  <a:tailEnd/>
                </a:ln>
                <a:effectLst/>
              </p:spPr>
              <p:txBody>
                <a:bodyPr vert="horz" wrap="square" lIns="39828" tIns="39828" rIns="39828" bIns="39828" numCol="1" anchor="t" anchorCtr="0" compatLnSpc="1">
                  <a:prstTxWarp prst="textNoShape">
                    <a:avLst/>
                  </a:prstTxWarp>
                </a:bodyPr>
                <a:lstStyle/>
                <a:p>
                  <a:endParaRPr lang="fr-FR"/>
                </a:p>
              </p:txBody>
            </p:sp>
            <p:grpSp>
              <p:nvGrpSpPr>
                <p:cNvPr id="90" name="Group 84"/>
                <p:cNvGrpSpPr>
                  <a:grpSpLocks/>
                </p:cNvGrpSpPr>
                <p:nvPr/>
              </p:nvGrpSpPr>
              <p:grpSpPr bwMode="auto">
                <a:xfrm>
                  <a:off x="6504933" y="1424625"/>
                  <a:ext cx="391695" cy="531118"/>
                  <a:chOff x="19791327" y="25519326"/>
                  <a:chExt cx="374847" cy="501678"/>
                </a:xfrm>
              </p:grpSpPr>
              <p:sp>
                <p:nvSpPr>
                  <p:cNvPr id="108" name="Rectangle 85"/>
                  <p:cNvSpPr>
                    <a:spLocks noChangeArrowheads="1"/>
                  </p:cNvSpPr>
                  <p:nvPr/>
                </p:nvSpPr>
                <p:spPr bwMode="auto">
                  <a:xfrm>
                    <a:off x="19791327" y="25519326"/>
                    <a:ext cx="187424" cy="50167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9" name="Rectangle 86"/>
                  <p:cNvSpPr>
                    <a:spLocks noChangeArrowheads="1"/>
                  </p:cNvSpPr>
                  <p:nvPr/>
                </p:nvSpPr>
                <p:spPr bwMode="auto">
                  <a:xfrm>
                    <a:off x="19978751" y="25656147"/>
                    <a:ext cx="187423" cy="228036"/>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91" name="Group 87"/>
                <p:cNvGrpSpPr>
                  <a:grpSpLocks/>
                </p:cNvGrpSpPr>
                <p:nvPr/>
              </p:nvGrpSpPr>
              <p:grpSpPr bwMode="auto">
                <a:xfrm rot="10800000">
                  <a:off x="9010763" y="1562226"/>
                  <a:ext cx="323413" cy="184035"/>
                  <a:chOff x="22189379" y="25649299"/>
                  <a:chExt cx="309502" cy="173834"/>
                </a:xfrm>
              </p:grpSpPr>
              <p:sp>
                <p:nvSpPr>
                  <p:cNvPr id="106" name="Rectangle 88"/>
                  <p:cNvSpPr>
                    <a:spLocks noChangeArrowheads="1"/>
                  </p:cNvSpPr>
                  <p:nvPr/>
                </p:nvSpPr>
                <p:spPr bwMode="auto">
                  <a:xfrm>
                    <a:off x="22189379" y="25649299"/>
                    <a:ext cx="284294" cy="173834"/>
                  </a:xfrm>
                  <a:prstGeom prst="rect">
                    <a:avLst/>
                  </a:prstGeom>
                  <a:solidFill>
                    <a:srgbClr val="FFCC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7" name="AutoShape 89"/>
                  <p:cNvSpPr>
                    <a:spLocks noChangeArrowheads="1"/>
                  </p:cNvSpPr>
                  <p:nvPr/>
                </p:nvSpPr>
                <p:spPr bwMode="auto">
                  <a:xfrm rot="5400000">
                    <a:off x="22442456" y="25711177"/>
                    <a:ext cx="62084" cy="50767"/>
                  </a:xfrm>
                  <a:custGeom>
                    <a:avLst/>
                    <a:gdLst>
                      <a:gd name="G0" fmla="+- 9021 0 0"/>
                      <a:gd name="G1" fmla="+- -12154438 0 0"/>
                      <a:gd name="G2" fmla="+- 0 0 -12154438"/>
                      <a:gd name="T0" fmla="*/ 0 256 1"/>
                      <a:gd name="T1" fmla="*/ 180 256 1"/>
                      <a:gd name="G3" fmla="+- -12154438 T0 T1"/>
                      <a:gd name="T2" fmla="*/ 0 256 1"/>
                      <a:gd name="T3" fmla="*/ 90 256 1"/>
                      <a:gd name="G4" fmla="+- -12154438 T2 T3"/>
                      <a:gd name="G5" fmla="*/ G4 2 1"/>
                      <a:gd name="T4" fmla="*/ 90 256 1"/>
                      <a:gd name="T5" fmla="*/ 0 256 1"/>
                      <a:gd name="G6" fmla="+- -12154438 T4 T5"/>
                      <a:gd name="G7" fmla="*/ G6 2 1"/>
                      <a:gd name="G8" fmla="abs -1215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21"/>
                      <a:gd name="G18" fmla="*/ 9021 1 2"/>
                      <a:gd name="G19" fmla="+- G18 5400 0"/>
                      <a:gd name="G20" fmla="cos G19 -12154438"/>
                      <a:gd name="G21" fmla="sin G19 -12154438"/>
                      <a:gd name="G22" fmla="+- G20 10800 0"/>
                      <a:gd name="G23" fmla="+- G21 10800 0"/>
                      <a:gd name="G24" fmla="+- 10800 0 G20"/>
                      <a:gd name="G25" fmla="+- 9021 10800 0"/>
                      <a:gd name="G26" fmla="?: G9 G17 G25"/>
                      <a:gd name="G27" fmla="?: G9 0 21600"/>
                      <a:gd name="G28" fmla="cos 10800 -12154438"/>
                      <a:gd name="G29" fmla="sin 10800 -12154438"/>
                      <a:gd name="G30" fmla="sin 9021 -12154438"/>
                      <a:gd name="G31" fmla="+- G28 10800 0"/>
                      <a:gd name="G32" fmla="+- G29 10800 0"/>
                      <a:gd name="G33" fmla="+- G30 10800 0"/>
                      <a:gd name="G34" fmla="?: G4 0 G31"/>
                      <a:gd name="G35" fmla="?: -12154438 G34 0"/>
                      <a:gd name="G36" fmla="?: G6 G35 G31"/>
                      <a:gd name="G37" fmla="+- 21600 0 G36"/>
                      <a:gd name="G38" fmla="?: G4 0 G33"/>
                      <a:gd name="G39" fmla="?: -12154438 G38 G32"/>
                      <a:gd name="G40" fmla="?: G6 G39 0"/>
                      <a:gd name="G41" fmla="?: G4 G32 21600"/>
                      <a:gd name="G42" fmla="?: G6 G41 G33"/>
                      <a:gd name="T12" fmla="*/ 10800 w 21600"/>
                      <a:gd name="T13" fmla="*/ 0 h 21600"/>
                      <a:gd name="T14" fmla="*/ 934 w 21600"/>
                      <a:gd name="T15" fmla="*/ 11743 h 21600"/>
                      <a:gd name="T16" fmla="*/ 10800 w 21600"/>
                      <a:gd name="T17" fmla="*/ 1779 h 21600"/>
                      <a:gd name="T18" fmla="*/ 20666 w 21600"/>
                      <a:gd name="T19" fmla="*/ 117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19" y="11658"/>
                        </a:moveTo>
                        <a:cubicBezTo>
                          <a:pt x="1792" y="11373"/>
                          <a:pt x="1778" y="11086"/>
                          <a:pt x="1779" y="10799"/>
                        </a:cubicBezTo>
                        <a:cubicBezTo>
                          <a:pt x="1779" y="5817"/>
                          <a:pt x="5817" y="1779"/>
                          <a:pt x="10800" y="1779"/>
                        </a:cubicBezTo>
                        <a:cubicBezTo>
                          <a:pt x="15782" y="1779"/>
                          <a:pt x="19821" y="5817"/>
                          <a:pt x="19821" y="10800"/>
                        </a:cubicBezTo>
                        <a:cubicBezTo>
                          <a:pt x="19821" y="11086"/>
                          <a:pt x="19807" y="11373"/>
                          <a:pt x="19780" y="11658"/>
                        </a:cubicBezTo>
                        <a:lnTo>
                          <a:pt x="21550" y="11828"/>
                        </a:lnTo>
                        <a:cubicBezTo>
                          <a:pt x="21583" y="11486"/>
                          <a:pt x="21600" y="11143"/>
                          <a:pt x="21600" y="10799"/>
                        </a:cubicBezTo>
                        <a:cubicBezTo>
                          <a:pt x="21600" y="4835"/>
                          <a:pt x="16764" y="0"/>
                          <a:pt x="10800" y="0"/>
                        </a:cubicBezTo>
                        <a:cubicBezTo>
                          <a:pt x="4835" y="0"/>
                          <a:pt x="0" y="4835"/>
                          <a:pt x="0" y="10800"/>
                        </a:cubicBezTo>
                        <a:cubicBezTo>
                          <a:pt x="0" y="11143"/>
                          <a:pt x="16" y="11486"/>
                          <a:pt x="49" y="11828"/>
                        </a:cubicBezTo>
                        <a:close/>
                      </a:path>
                    </a:pathLst>
                  </a:custGeom>
                  <a:solidFill>
                    <a:srgbClr val="FFCC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92" name="Line 90"/>
                <p:cNvSpPr>
                  <a:spLocks noChangeShapeType="1"/>
                </p:cNvSpPr>
                <p:nvPr/>
              </p:nvSpPr>
              <p:spPr bwMode="auto">
                <a:xfrm>
                  <a:off x="6418270" y="1660677"/>
                  <a:ext cx="2937716" cy="0"/>
                </a:xfrm>
                <a:prstGeom prst="line">
                  <a:avLst/>
                </a:prstGeom>
                <a:noFill/>
                <a:ln w="9525">
                  <a:solidFill>
                    <a:srgbClr val="000000"/>
                  </a:solidFill>
                  <a:round/>
                  <a:headEnd/>
                  <a:tailEnd/>
                </a:ln>
                <a:effectLst/>
              </p:spPr>
              <p:txBody>
                <a:bodyPr vert="horz" wrap="square" lIns="39828" tIns="39828" rIns="39828" bIns="39828" numCol="1" anchor="t" anchorCtr="0" compatLnSpc="1">
                  <a:prstTxWarp prst="textNoShape">
                    <a:avLst/>
                  </a:prstTxWarp>
                </a:bodyPr>
                <a:lstStyle/>
                <a:p>
                  <a:endParaRPr lang="fr-FR"/>
                </a:p>
              </p:txBody>
            </p:sp>
            <p:sp>
              <p:nvSpPr>
                <p:cNvPr id="93" name="Rectangle 91"/>
                <p:cNvSpPr>
                  <a:spLocks noChangeArrowheads="1"/>
                </p:cNvSpPr>
                <p:nvPr/>
              </p:nvSpPr>
              <p:spPr bwMode="auto">
                <a:xfrm rot="20850000">
                  <a:off x="7533134" y="834496"/>
                  <a:ext cx="1419896" cy="59013"/>
                </a:xfrm>
                <a:prstGeom prst="rect">
                  <a:avLst/>
                </a:prstGeom>
                <a:noFill/>
                <a:ln w="9525" algn="in">
                  <a:solidFill>
                    <a:srgbClr val="000000"/>
                  </a:solidFill>
                  <a:miter lim="800000"/>
                  <a:headEnd/>
                  <a:tailEnd/>
                </a:ln>
                <a:effectLst/>
              </p:spPr>
              <p:txBody>
                <a:bodyPr vert="horz" wrap="square" lIns="39828" tIns="39828" rIns="39828" bIns="39828" numCol="1" anchor="t" anchorCtr="0" compatLnSpc="1">
                  <a:prstTxWarp prst="textNoShape">
                    <a:avLst/>
                  </a:prstTxWarp>
                </a:bodyPr>
                <a:lstStyle/>
                <a:p>
                  <a:endParaRPr lang="fr-FR"/>
                </a:p>
              </p:txBody>
            </p:sp>
            <p:grpSp>
              <p:nvGrpSpPr>
                <p:cNvPr id="94" name="Group 92"/>
                <p:cNvGrpSpPr>
                  <a:grpSpLocks/>
                </p:cNvGrpSpPr>
                <p:nvPr/>
              </p:nvGrpSpPr>
              <p:grpSpPr bwMode="auto">
                <a:xfrm rot="20550000">
                  <a:off x="6602975" y="2427639"/>
                  <a:ext cx="391540" cy="236893"/>
                  <a:chOff x="19884870" y="26466876"/>
                  <a:chExt cx="374697" cy="223762"/>
                </a:xfrm>
              </p:grpSpPr>
              <p:sp>
                <p:nvSpPr>
                  <p:cNvPr id="104" name="Rectangle 93"/>
                  <p:cNvSpPr>
                    <a:spLocks noChangeArrowheads="1"/>
                  </p:cNvSpPr>
                  <p:nvPr/>
                </p:nvSpPr>
                <p:spPr bwMode="auto">
                  <a:xfrm rot="12000">
                    <a:off x="19884870" y="26466876"/>
                    <a:ext cx="281135" cy="222968"/>
                  </a:xfrm>
                  <a:prstGeom prst="rect">
                    <a:avLst/>
                  </a:prstGeom>
                  <a:solidFill>
                    <a:srgbClr val="C0C0C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5" name="Rectangle 94"/>
                  <p:cNvSpPr>
                    <a:spLocks noChangeArrowheads="1"/>
                  </p:cNvSpPr>
                  <p:nvPr/>
                </p:nvSpPr>
                <p:spPr bwMode="auto">
                  <a:xfrm rot="12000">
                    <a:off x="20165855" y="26467670"/>
                    <a:ext cx="93712" cy="222968"/>
                  </a:xfrm>
                  <a:prstGeom prst="rect">
                    <a:avLst/>
                  </a:prstGeom>
                  <a:solidFill>
                    <a:srgbClr val="969696"/>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95" name="Line 95"/>
                <p:cNvSpPr>
                  <a:spLocks noChangeShapeType="1"/>
                </p:cNvSpPr>
                <p:nvPr/>
              </p:nvSpPr>
              <p:spPr bwMode="auto">
                <a:xfrm flipH="1">
                  <a:off x="6945590" y="1837716"/>
                  <a:ext cx="2105364" cy="649142"/>
                </a:xfrm>
                <a:prstGeom prst="line">
                  <a:avLst/>
                </a:prstGeom>
                <a:noFill/>
                <a:ln w="9525">
                  <a:solidFill>
                    <a:srgbClr val="000000"/>
                  </a:solidFill>
                  <a:round/>
                  <a:headEnd/>
                  <a:tailEnd/>
                </a:ln>
                <a:effectLst/>
              </p:spPr>
              <p:txBody>
                <a:bodyPr vert="horz" wrap="square" lIns="39828" tIns="39828" rIns="39828" bIns="39828" numCol="1" anchor="t" anchorCtr="0" compatLnSpc="1">
                  <a:prstTxWarp prst="textNoShape">
                    <a:avLst/>
                  </a:prstTxWarp>
                </a:bodyPr>
                <a:lstStyle/>
                <a:p>
                  <a:endParaRPr lang="fr-FR"/>
                </a:p>
              </p:txBody>
            </p:sp>
            <p:sp>
              <p:nvSpPr>
                <p:cNvPr id="96" name="Line 96"/>
                <p:cNvSpPr>
                  <a:spLocks noChangeShapeType="1"/>
                </p:cNvSpPr>
                <p:nvPr/>
              </p:nvSpPr>
              <p:spPr bwMode="auto">
                <a:xfrm>
                  <a:off x="8169639" y="952521"/>
                  <a:ext cx="930277" cy="649142"/>
                </a:xfrm>
                <a:prstGeom prst="line">
                  <a:avLst/>
                </a:prstGeom>
                <a:noFill/>
                <a:ln w="9525">
                  <a:solidFill>
                    <a:srgbClr val="000000"/>
                  </a:solidFill>
                  <a:round/>
                  <a:headEnd/>
                  <a:tailEnd/>
                </a:ln>
                <a:effectLst/>
              </p:spPr>
              <p:txBody>
                <a:bodyPr vert="horz" wrap="square" lIns="39828" tIns="39828" rIns="39828" bIns="39828" numCol="1" anchor="t" anchorCtr="0" compatLnSpc="1">
                  <a:prstTxWarp prst="textNoShape">
                    <a:avLst/>
                  </a:prstTxWarp>
                </a:bodyPr>
                <a:lstStyle/>
                <a:p>
                  <a:endParaRPr lang="fr-FR"/>
                </a:p>
              </p:txBody>
            </p:sp>
            <p:grpSp>
              <p:nvGrpSpPr>
                <p:cNvPr id="97" name="Group 97"/>
                <p:cNvGrpSpPr>
                  <a:grpSpLocks/>
                </p:cNvGrpSpPr>
                <p:nvPr/>
              </p:nvGrpSpPr>
              <p:grpSpPr bwMode="auto">
                <a:xfrm rot="9852001">
                  <a:off x="9059481" y="1701275"/>
                  <a:ext cx="323359" cy="184035"/>
                  <a:chOff x="22235542" y="25778952"/>
                  <a:chExt cx="309450" cy="173834"/>
                </a:xfrm>
              </p:grpSpPr>
              <p:sp>
                <p:nvSpPr>
                  <p:cNvPr id="102" name="Rectangle 98"/>
                  <p:cNvSpPr>
                    <a:spLocks noChangeArrowheads="1"/>
                  </p:cNvSpPr>
                  <p:nvPr/>
                </p:nvSpPr>
                <p:spPr bwMode="auto">
                  <a:xfrm rot="30000">
                    <a:off x="22235542" y="25778952"/>
                    <a:ext cx="284294" cy="173834"/>
                  </a:xfrm>
                  <a:prstGeom prst="rect">
                    <a:avLst/>
                  </a:prstGeom>
                  <a:solidFill>
                    <a:srgbClr val="FFCC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 name="AutoShape 99"/>
                  <p:cNvSpPr>
                    <a:spLocks noChangeArrowheads="1"/>
                  </p:cNvSpPr>
                  <p:nvPr/>
                </p:nvSpPr>
                <p:spPr bwMode="auto">
                  <a:xfrm rot="5430000">
                    <a:off x="22488567" y="25842203"/>
                    <a:ext cx="62084" cy="50767"/>
                  </a:xfrm>
                  <a:custGeom>
                    <a:avLst/>
                    <a:gdLst>
                      <a:gd name="G0" fmla="+- 9021 0 0"/>
                      <a:gd name="G1" fmla="+- -12154438 0 0"/>
                      <a:gd name="G2" fmla="+- 0 0 -12154438"/>
                      <a:gd name="T0" fmla="*/ 0 256 1"/>
                      <a:gd name="T1" fmla="*/ 180 256 1"/>
                      <a:gd name="G3" fmla="+- -12154438 T0 T1"/>
                      <a:gd name="T2" fmla="*/ 0 256 1"/>
                      <a:gd name="T3" fmla="*/ 90 256 1"/>
                      <a:gd name="G4" fmla="+- -12154438 T2 T3"/>
                      <a:gd name="G5" fmla="*/ G4 2 1"/>
                      <a:gd name="T4" fmla="*/ 90 256 1"/>
                      <a:gd name="T5" fmla="*/ 0 256 1"/>
                      <a:gd name="G6" fmla="+- -12154438 T4 T5"/>
                      <a:gd name="G7" fmla="*/ G6 2 1"/>
                      <a:gd name="G8" fmla="abs -1215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21"/>
                      <a:gd name="G18" fmla="*/ 9021 1 2"/>
                      <a:gd name="G19" fmla="+- G18 5400 0"/>
                      <a:gd name="G20" fmla="cos G19 -12154438"/>
                      <a:gd name="G21" fmla="sin G19 -12154438"/>
                      <a:gd name="G22" fmla="+- G20 10800 0"/>
                      <a:gd name="G23" fmla="+- G21 10800 0"/>
                      <a:gd name="G24" fmla="+- 10800 0 G20"/>
                      <a:gd name="G25" fmla="+- 9021 10800 0"/>
                      <a:gd name="G26" fmla="?: G9 G17 G25"/>
                      <a:gd name="G27" fmla="?: G9 0 21600"/>
                      <a:gd name="G28" fmla="cos 10800 -12154438"/>
                      <a:gd name="G29" fmla="sin 10800 -12154438"/>
                      <a:gd name="G30" fmla="sin 9021 -12154438"/>
                      <a:gd name="G31" fmla="+- G28 10800 0"/>
                      <a:gd name="G32" fmla="+- G29 10800 0"/>
                      <a:gd name="G33" fmla="+- G30 10800 0"/>
                      <a:gd name="G34" fmla="?: G4 0 G31"/>
                      <a:gd name="G35" fmla="?: -12154438 G34 0"/>
                      <a:gd name="G36" fmla="?: G6 G35 G31"/>
                      <a:gd name="G37" fmla="+- 21600 0 G36"/>
                      <a:gd name="G38" fmla="?: G4 0 G33"/>
                      <a:gd name="G39" fmla="?: -12154438 G38 G32"/>
                      <a:gd name="G40" fmla="?: G6 G39 0"/>
                      <a:gd name="G41" fmla="?: G4 G32 21600"/>
                      <a:gd name="G42" fmla="?: G6 G41 G33"/>
                      <a:gd name="T12" fmla="*/ 10800 w 21600"/>
                      <a:gd name="T13" fmla="*/ 0 h 21600"/>
                      <a:gd name="T14" fmla="*/ 934 w 21600"/>
                      <a:gd name="T15" fmla="*/ 11743 h 21600"/>
                      <a:gd name="T16" fmla="*/ 10800 w 21600"/>
                      <a:gd name="T17" fmla="*/ 1779 h 21600"/>
                      <a:gd name="T18" fmla="*/ 20666 w 21600"/>
                      <a:gd name="T19" fmla="*/ 117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19" y="11658"/>
                        </a:moveTo>
                        <a:cubicBezTo>
                          <a:pt x="1792" y="11373"/>
                          <a:pt x="1778" y="11086"/>
                          <a:pt x="1779" y="10799"/>
                        </a:cubicBezTo>
                        <a:cubicBezTo>
                          <a:pt x="1779" y="5817"/>
                          <a:pt x="5817" y="1779"/>
                          <a:pt x="10800" y="1779"/>
                        </a:cubicBezTo>
                        <a:cubicBezTo>
                          <a:pt x="15782" y="1779"/>
                          <a:pt x="19821" y="5817"/>
                          <a:pt x="19821" y="10800"/>
                        </a:cubicBezTo>
                        <a:cubicBezTo>
                          <a:pt x="19821" y="11086"/>
                          <a:pt x="19807" y="11373"/>
                          <a:pt x="19780" y="11658"/>
                        </a:cubicBezTo>
                        <a:lnTo>
                          <a:pt x="21550" y="11828"/>
                        </a:lnTo>
                        <a:cubicBezTo>
                          <a:pt x="21583" y="11486"/>
                          <a:pt x="21600" y="11143"/>
                          <a:pt x="21600" y="10799"/>
                        </a:cubicBezTo>
                        <a:cubicBezTo>
                          <a:pt x="21600" y="4835"/>
                          <a:pt x="16764" y="0"/>
                          <a:pt x="10800" y="0"/>
                        </a:cubicBezTo>
                        <a:cubicBezTo>
                          <a:pt x="4835" y="0"/>
                          <a:pt x="0" y="4835"/>
                          <a:pt x="0" y="10800"/>
                        </a:cubicBezTo>
                        <a:cubicBezTo>
                          <a:pt x="0" y="11143"/>
                          <a:pt x="16" y="11486"/>
                          <a:pt x="49" y="11828"/>
                        </a:cubicBezTo>
                        <a:close/>
                      </a:path>
                    </a:pathLst>
                  </a:custGeom>
                  <a:solidFill>
                    <a:srgbClr val="FFCC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98" name="Group 100"/>
                <p:cNvGrpSpPr>
                  <a:grpSpLocks/>
                </p:cNvGrpSpPr>
                <p:nvPr/>
              </p:nvGrpSpPr>
              <p:grpSpPr bwMode="auto">
                <a:xfrm rot="12882001">
                  <a:off x="9032839" y="1562172"/>
                  <a:ext cx="323249" cy="184036"/>
                  <a:chOff x="22208554" y="25647845"/>
                  <a:chExt cx="309344" cy="173835"/>
                </a:xfrm>
              </p:grpSpPr>
              <p:sp>
                <p:nvSpPr>
                  <p:cNvPr id="100" name="Rectangle 101"/>
                  <p:cNvSpPr>
                    <a:spLocks noChangeArrowheads="1"/>
                  </p:cNvSpPr>
                  <p:nvPr/>
                </p:nvSpPr>
                <p:spPr bwMode="auto">
                  <a:xfrm rot="35999">
                    <a:off x="22208554" y="25647845"/>
                    <a:ext cx="284294" cy="173835"/>
                  </a:xfrm>
                  <a:prstGeom prst="rect">
                    <a:avLst/>
                  </a:prstGeom>
                  <a:solidFill>
                    <a:srgbClr val="FFCC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1" name="AutoShape 102"/>
                  <p:cNvSpPr>
                    <a:spLocks noChangeArrowheads="1"/>
                  </p:cNvSpPr>
                  <p:nvPr/>
                </p:nvSpPr>
                <p:spPr bwMode="auto">
                  <a:xfrm rot="5435999">
                    <a:off x="22461473" y="25711091"/>
                    <a:ext cx="62084" cy="50767"/>
                  </a:xfrm>
                  <a:custGeom>
                    <a:avLst/>
                    <a:gdLst>
                      <a:gd name="G0" fmla="+- 9021 0 0"/>
                      <a:gd name="G1" fmla="+- -12154438 0 0"/>
                      <a:gd name="G2" fmla="+- 0 0 -12154438"/>
                      <a:gd name="T0" fmla="*/ 0 256 1"/>
                      <a:gd name="T1" fmla="*/ 180 256 1"/>
                      <a:gd name="G3" fmla="+- -12154438 T0 T1"/>
                      <a:gd name="T2" fmla="*/ 0 256 1"/>
                      <a:gd name="T3" fmla="*/ 90 256 1"/>
                      <a:gd name="G4" fmla="+- -12154438 T2 T3"/>
                      <a:gd name="G5" fmla="*/ G4 2 1"/>
                      <a:gd name="T4" fmla="*/ 90 256 1"/>
                      <a:gd name="T5" fmla="*/ 0 256 1"/>
                      <a:gd name="G6" fmla="+- -12154438 T4 T5"/>
                      <a:gd name="G7" fmla="*/ G6 2 1"/>
                      <a:gd name="G8" fmla="abs -1215443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021"/>
                      <a:gd name="G18" fmla="*/ 9021 1 2"/>
                      <a:gd name="G19" fmla="+- G18 5400 0"/>
                      <a:gd name="G20" fmla="cos G19 -12154438"/>
                      <a:gd name="G21" fmla="sin G19 -12154438"/>
                      <a:gd name="G22" fmla="+- G20 10800 0"/>
                      <a:gd name="G23" fmla="+- G21 10800 0"/>
                      <a:gd name="G24" fmla="+- 10800 0 G20"/>
                      <a:gd name="G25" fmla="+- 9021 10800 0"/>
                      <a:gd name="G26" fmla="?: G9 G17 G25"/>
                      <a:gd name="G27" fmla="?: G9 0 21600"/>
                      <a:gd name="G28" fmla="cos 10800 -12154438"/>
                      <a:gd name="G29" fmla="sin 10800 -12154438"/>
                      <a:gd name="G30" fmla="sin 9021 -12154438"/>
                      <a:gd name="G31" fmla="+- G28 10800 0"/>
                      <a:gd name="G32" fmla="+- G29 10800 0"/>
                      <a:gd name="G33" fmla="+- G30 10800 0"/>
                      <a:gd name="G34" fmla="?: G4 0 G31"/>
                      <a:gd name="G35" fmla="?: -12154438 G34 0"/>
                      <a:gd name="G36" fmla="?: G6 G35 G31"/>
                      <a:gd name="G37" fmla="+- 21600 0 G36"/>
                      <a:gd name="G38" fmla="?: G4 0 G33"/>
                      <a:gd name="G39" fmla="?: -12154438 G38 G32"/>
                      <a:gd name="G40" fmla="?: G6 G39 0"/>
                      <a:gd name="G41" fmla="?: G4 G32 21600"/>
                      <a:gd name="G42" fmla="?: G6 G41 G33"/>
                      <a:gd name="T12" fmla="*/ 10800 w 21600"/>
                      <a:gd name="T13" fmla="*/ 0 h 21600"/>
                      <a:gd name="T14" fmla="*/ 934 w 21600"/>
                      <a:gd name="T15" fmla="*/ 11743 h 21600"/>
                      <a:gd name="T16" fmla="*/ 10800 w 21600"/>
                      <a:gd name="T17" fmla="*/ 1779 h 21600"/>
                      <a:gd name="T18" fmla="*/ 20666 w 21600"/>
                      <a:gd name="T19" fmla="*/ 117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19" y="11658"/>
                        </a:moveTo>
                        <a:cubicBezTo>
                          <a:pt x="1792" y="11373"/>
                          <a:pt x="1778" y="11086"/>
                          <a:pt x="1779" y="10799"/>
                        </a:cubicBezTo>
                        <a:cubicBezTo>
                          <a:pt x="1779" y="5817"/>
                          <a:pt x="5817" y="1779"/>
                          <a:pt x="10800" y="1779"/>
                        </a:cubicBezTo>
                        <a:cubicBezTo>
                          <a:pt x="15782" y="1779"/>
                          <a:pt x="19821" y="5817"/>
                          <a:pt x="19821" y="10800"/>
                        </a:cubicBezTo>
                        <a:cubicBezTo>
                          <a:pt x="19821" y="11086"/>
                          <a:pt x="19807" y="11373"/>
                          <a:pt x="19780" y="11658"/>
                        </a:cubicBezTo>
                        <a:lnTo>
                          <a:pt x="21550" y="11828"/>
                        </a:lnTo>
                        <a:cubicBezTo>
                          <a:pt x="21583" y="11486"/>
                          <a:pt x="21600" y="11143"/>
                          <a:pt x="21600" y="10799"/>
                        </a:cubicBezTo>
                        <a:cubicBezTo>
                          <a:pt x="21600" y="4835"/>
                          <a:pt x="16764" y="0"/>
                          <a:pt x="10800" y="0"/>
                        </a:cubicBezTo>
                        <a:cubicBezTo>
                          <a:pt x="4835" y="0"/>
                          <a:pt x="0" y="4835"/>
                          <a:pt x="0" y="10800"/>
                        </a:cubicBezTo>
                        <a:cubicBezTo>
                          <a:pt x="0" y="11143"/>
                          <a:pt x="16" y="11486"/>
                          <a:pt x="49" y="11828"/>
                        </a:cubicBezTo>
                        <a:close/>
                      </a:path>
                    </a:pathLst>
                  </a:custGeom>
                  <a:solidFill>
                    <a:srgbClr val="FFCC00"/>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99" name="Text Box 103"/>
                <p:cNvSpPr txBox="1">
                  <a:spLocks noChangeArrowheads="1"/>
                </p:cNvSpPr>
                <p:nvPr/>
              </p:nvSpPr>
              <p:spPr bwMode="auto">
                <a:xfrm>
                  <a:off x="7342376" y="1473336"/>
                  <a:ext cx="1049340" cy="455531"/>
                </a:xfrm>
                <a:prstGeom prst="rect">
                  <a:avLst/>
                </a:prstGeom>
                <a:noFill/>
                <a:ln w="0" algn="in">
                  <a:noFill/>
                  <a:miter lim="800000"/>
                  <a:headEnd/>
                  <a:tailEnd/>
                </a:ln>
                <a:effectLst/>
              </p:spPr>
              <p:txBody>
                <a:bodyPr vert="horz" wrap="square" lIns="0" tIns="0" rIns="0" bIns="0" numCol="1" anchor="t" anchorCtr="0" compatLnSpc="1">
                  <a:prstTxWarp prst="textNoShape">
                    <a:avLst/>
                  </a:prstTxWarp>
                </a:bodyPr>
                <a:lstStyle/>
                <a:p>
                  <a:pPr fontAlgn="base">
                    <a:spcBef>
                      <a:spcPct val="0"/>
                    </a:spcBef>
                    <a:spcAft>
                      <a:spcPct val="0"/>
                    </a:spcAft>
                  </a:pPr>
                  <a:r>
                    <a:rPr lang="fr-FR" sz="1100" b="1" dirty="0" smtClean="0">
                      <a:solidFill>
                        <a:srgbClr val="000000"/>
                      </a:solidFill>
                      <a:latin typeface="Times New Roman" pitchFamily="18" charset="0"/>
                      <a:cs typeface="Arial" pitchFamily="34" charset="0"/>
                    </a:rPr>
                    <a:t>EXPO</a:t>
                  </a:r>
                  <a:endParaRPr lang="fr-FR" dirty="0" smtClean="0">
                    <a:latin typeface="Arial" pitchFamily="34" charset="0"/>
                    <a:cs typeface="Arial" pitchFamily="34" charset="0"/>
                  </a:endParaRPr>
                </a:p>
              </p:txBody>
            </p:sp>
          </p:grpSp>
        </p:grpSp>
        <p:sp>
          <p:nvSpPr>
            <p:cNvPr id="84" name="ZoneTexte 83"/>
            <p:cNvSpPr txBox="1"/>
            <p:nvPr>
              <p:custDataLst>
                <p:tags r:id="rId16"/>
              </p:custDataLst>
            </p:nvPr>
          </p:nvSpPr>
          <p:spPr>
            <a:xfrm>
              <a:off x="5989642" y="4841338"/>
              <a:ext cx="4703758" cy="707886"/>
            </a:xfrm>
            <a:prstGeom prst="rect">
              <a:avLst/>
            </a:prstGeom>
            <a:noFill/>
          </p:spPr>
          <p:txBody>
            <a:bodyPr wrap="square" rtlCol="0">
              <a:spAutoFit/>
            </a:bodyPr>
            <a:lstStyle/>
            <a:p>
              <a:pPr defTabSz="995690" fontAlgn="base">
                <a:spcBef>
                  <a:spcPct val="0"/>
                </a:spcBef>
                <a:spcAft>
                  <a:spcPct val="0"/>
                </a:spcAft>
              </a:pPr>
              <a:r>
                <a:rPr lang="fr-FR" sz="2000" b="1" dirty="0" smtClean="0">
                  <a:solidFill>
                    <a:srgbClr val="FF0000"/>
                  </a:solidFill>
                  <a:effectLst>
                    <a:outerShdw blurRad="38100" dist="38100" dir="2700000" algn="tl">
                      <a:srgbClr val="000000">
                        <a:alpha val="43137"/>
                      </a:srgbClr>
                    </a:outerShdw>
                  </a:effectLst>
                  <a:cs typeface="Arial" pitchFamily="34" charset="0"/>
                </a:rPr>
                <a:t>Contrôle de contraste aux flashes</a:t>
              </a:r>
            </a:p>
            <a:p>
              <a:pPr defTabSz="995690" fontAlgn="base">
                <a:spcBef>
                  <a:spcPct val="0"/>
                </a:spcBef>
                <a:spcAft>
                  <a:spcPct val="0"/>
                </a:spcAft>
              </a:pPr>
              <a:endParaRPr lang="fr-FR" sz="400" b="1" dirty="0" smtClean="0">
                <a:solidFill>
                  <a:srgbClr val="FF0000"/>
                </a:solidFill>
                <a:effectLst>
                  <a:outerShdw blurRad="38100" dist="38100" dir="2700000" algn="tl">
                    <a:srgbClr val="000000">
                      <a:alpha val="43137"/>
                    </a:srgbClr>
                  </a:outerShdw>
                </a:effectLst>
                <a:cs typeface="Arial" pitchFamily="34" charset="0"/>
              </a:endParaRPr>
            </a:p>
            <a:p>
              <a:pPr defTabSz="995690" fontAlgn="base">
                <a:spcBef>
                  <a:spcPct val="0"/>
                </a:spcBef>
                <a:spcAft>
                  <a:spcPct val="0"/>
                </a:spcAft>
              </a:pPr>
              <a:r>
                <a:rPr lang="fr-FR" sz="1600" b="1" dirty="0" smtClean="0">
                  <a:solidFill>
                    <a:srgbClr val="FF0000"/>
                  </a:solidFill>
                  <a:effectLst>
                    <a:outerShdw blurRad="38100" dist="38100" dir="2700000" algn="tl">
                      <a:srgbClr val="000000">
                        <a:alpha val="43137"/>
                      </a:srgbClr>
                    </a:outerShdw>
                  </a:effectLst>
                  <a:cs typeface="Arial" pitchFamily="34" charset="0"/>
                </a:rPr>
                <a:t>Mesure incidente. </a:t>
              </a:r>
            </a:p>
          </p:txBody>
        </p:sp>
      </p:grpSp>
      <p:sp>
        <p:nvSpPr>
          <p:cNvPr id="110" name="WordArt 8"/>
          <p:cNvSpPr>
            <a:spLocks noChangeArrowheads="1" noChangeShapeType="1" noTextEdit="1"/>
          </p:cNvSpPr>
          <p:nvPr>
            <p:custDataLst>
              <p:tags r:id="rId12"/>
            </p:custDataLst>
          </p:nvPr>
        </p:nvSpPr>
        <p:spPr bwMode="auto">
          <a:xfrm>
            <a:off x="703230" y="423045"/>
            <a:ext cx="4214842" cy="278296"/>
          </a:xfrm>
          <a:prstGeom prst="rect">
            <a:avLst/>
          </a:prstGeom>
        </p:spPr>
        <p:txBody>
          <a:bodyPr wrap="none" fromWordArt="1">
            <a:prstTxWarp prst="textPlain">
              <a:avLst>
                <a:gd name="adj" fmla="val 50000"/>
              </a:avLst>
            </a:prstTxWarp>
          </a:bodyPr>
          <a:lstStyle/>
          <a:p>
            <a:pPr algn="ctr" rtl="0"/>
            <a:r>
              <a:rPr lang="fr-FR" sz="2400" b="1" i="1" dirty="0" smtClean="0">
                <a:solidFill>
                  <a:srgbClr val="FF0000"/>
                </a:solidFill>
                <a:effectLst>
                  <a:outerShdw blurRad="38100" dist="38100" dir="2700000" algn="tl">
                    <a:srgbClr val="000000">
                      <a:alpha val="43137"/>
                    </a:srgbClr>
                  </a:outerShdw>
                </a:effectLst>
              </a:rPr>
              <a:t>Etalonner un flash Manuel avec un flashmètre</a:t>
            </a:r>
            <a:endParaRPr lang="fr-FR" sz="2400" b="1" i="1" dirty="0">
              <a:solidFill>
                <a:srgbClr val="FF0000"/>
              </a:solidFill>
              <a:effectLst>
                <a:outerShdw blurRad="38100" dist="38100" dir="2700000" algn="tl">
                  <a:srgbClr val="000000">
                    <a:alpha val="43137"/>
                  </a:srgbClr>
                </a:outerShdw>
              </a:effectLst>
            </a:endParaRPr>
          </a:p>
        </p:txBody>
      </p:sp>
      <p:sp>
        <p:nvSpPr>
          <p:cNvPr id="111" name="WordArt 4"/>
          <p:cNvSpPr>
            <a:spLocks noChangeArrowheads="1" noChangeShapeType="1" noTextEdit="1"/>
          </p:cNvSpPr>
          <p:nvPr>
            <p:custDataLst>
              <p:tags r:id="rId13"/>
            </p:custDataLst>
          </p:nvPr>
        </p:nvSpPr>
        <p:spPr bwMode="auto">
          <a:xfrm>
            <a:off x="703230" y="780235"/>
            <a:ext cx="2044728" cy="182565"/>
          </a:xfrm>
          <a:prstGeom prst="rect">
            <a:avLst/>
          </a:prstGeom>
        </p:spPr>
        <p:txBody>
          <a:bodyPr wrap="none" lIns="99569" tIns="49785" rIns="99569" bIns="49785" numCol="1" fromWordArt="1">
            <a:prstTxWarp prst="textPlain">
              <a:avLst>
                <a:gd name="adj" fmla="val 50000"/>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fr-FR" sz="2100" kern="10" dirty="0" smtClean="0">
                <a:ln w="6350" algn="ctr">
                  <a:solidFill>
                    <a:srgbClr val="000000"/>
                  </a:solidFill>
                  <a:round/>
                  <a:headEnd/>
                  <a:tailEnd/>
                </a:ln>
                <a:solidFill>
                  <a:srgbClr val="FFFFFF"/>
                </a:solidFill>
                <a:effectLst>
                  <a:outerShdw dist="53882" dir="2700000" algn="ctr" rotWithShape="0">
                    <a:srgbClr val="808080"/>
                  </a:outerShdw>
                </a:effectLst>
                <a:latin typeface="Arial Black"/>
              </a:rPr>
              <a:t>SIXTOMAT Gossen</a:t>
            </a:r>
            <a:endParaRPr lang="fr-FR" sz="2100" kern="10" dirty="0">
              <a:ln w="6350" algn="ctr">
                <a:solidFill>
                  <a:srgbClr val="000000"/>
                </a:solidFill>
                <a:round/>
                <a:headEnd/>
                <a:tailEnd/>
              </a:ln>
              <a:solidFill>
                <a:srgbClr val="FFFFFF"/>
              </a:solidFill>
              <a:effectLst>
                <a:outerShdw dist="53882" dir="2700000" algn="ctr" rotWithShape="0">
                  <a:srgbClr val="808080"/>
                </a:outerShdw>
              </a:effectLst>
              <a:latin typeface="Arial Black"/>
            </a:endParaRPr>
          </a:p>
        </p:txBody>
      </p:sp>
      <p:sp>
        <p:nvSpPr>
          <p:cNvPr id="112" name="ZoneTexte 111"/>
          <p:cNvSpPr txBox="1"/>
          <p:nvPr>
            <p:custDataLst>
              <p:tags r:id="rId14"/>
            </p:custDataLst>
          </p:nvPr>
        </p:nvSpPr>
        <p:spPr>
          <a:xfrm>
            <a:off x="5989642" y="351607"/>
            <a:ext cx="4500594" cy="1292662"/>
          </a:xfrm>
          <a:prstGeom prst="rect">
            <a:avLst/>
          </a:prstGeom>
          <a:noFill/>
        </p:spPr>
        <p:txBody>
          <a:bodyPr wrap="square" rtlCol="0">
            <a:spAutoFit/>
          </a:bodyPr>
          <a:lstStyle/>
          <a:p>
            <a:r>
              <a:rPr lang="fr-FR" sz="1800" b="1" i="1" dirty="0" smtClean="0">
                <a:solidFill>
                  <a:srgbClr val="FF0000"/>
                </a:solidFill>
                <a:effectLst>
                  <a:outerShdw blurRad="38100" dist="38100" dir="2700000" algn="tl">
                    <a:srgbClr val="000000">
                      <a:alpha val="43137"/>
                    </a:srgbClr>
                  </a:outerShdw>
                </a:effectLst>
              </a:rPr>
              <a:t>Important :</a:t>
            </a:r>
          </a:p>
          <a:p>
            <a:r>
              <a:rPr lang="fr-FR" sz="1200" b="1" i="1" dirty="0" smtClean="0"/>
              <a:t>En mesure incidente la cellule à main doit être positionnée au droit du sujet, à l’endroit ou est souhaitée la lumière la plus juste. </a:t>
            </a:r>
          </a:p>
          <a:p>
            <a:r>
              <a:rPr lang="fr-FR" sz="1200" b="1" i="1" dirty="0" smtClean="0"/>
              <a:t>Par exemple pour un portrait au droit du front. (texture visible mais sans </a:t>
            </a:r>
            <a:r>
              <a:rPr lang="fr-FR" sz="1200" b="1" i="1" dirty="0" err="1" smtClean="0"/>
              <a:t>surex</a:t>
            </a:r>
            <a:r>
              <a:rPr lang="fr-FR" sz="1200" b="1" i="1" dirty="0" smtClean="0"/>
              <a:t>) </a:t>
            </a:r>
          </a:p>
          <a:p>
            <a:r>
              <a:rPr lang="fr-FR" sz="1200" b="1" i="1" dirty="0" smtClean="0"/>
              <a:t>Ne pas confondre avec un point chaud de flash ou un reflet.</a:t>
            </a:r>
            <a:endParaRPr lang="fr-FR" sz="1200" dirty="0"/>
          </a:p>
        </p:txBody>
      </p:sp>
      <p:cxnSp>
        <p:nvCxnSpPr>
          <p:cNvPr id="113" name="Connecteur droit 112"/>
          <p:cNvCxnSpPr/>
          <p:nvPr>
            <p:custDataLst>
              <p:tags r:id="rId15"/>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10" grpId="0"/>
      <p:bldP spid="111"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5937036" y="171553"/>
            <a:ext cx="4647575" cy="7179403"/>
          </a:xfrm>
          <a:prstGeom prst="rect">
            <a:avLst/>
          </a:prstGeom>
          <a:noFill/>
        </p:spPr>
        <p:txBody>
          <a:bodyPr wrap="square" lIns="99569" tIns="49785" rIns="99569" bIns="49785" rtlCol="0">
            <a:spAutoFit/>
          </a:bodyPr>
          <a:lstStyle/>
          <a:p>
            <a:pPr lvl="0" fontAlgn="base">
              <a:spcBef>
                <a:spcPct val="0"/>
              </a:spcBef>
              <a:spcAft>
                <a:spcPct val="0"/>
              </a:spcAft>
            </a:pPr>
            <a:endParaRPr lang="fr-FR" sz="400" dirty="0" smtClean="0">
              <a:solidFill>
                <a:srgbClr val="000000"/>
              </a:solidFill>
              <a:latin typeface="Times New Roman" pitchFamily="18" charset="0"/>
              <a:cs typeface="Arial" pitchFamily="34" charset="0"/>
            </a:endParaRPr>
          </a:p>
          <a:p>
            <a:pPr>
              <a:buFont typeface="Wingdings" pitchFamily="2" charset="2"/>
              <a:buChar char="ü"/>
            </a:pPr>
            <a:r>
              <a:rPr lang="fr-FR" sz="1400" b="1" dirty="0" smtClean="0">
                <a:solidFill>
                  <a:srgbClr val="FF3300"/>
                </a:solidFill>
                <a:effectLst>
                  <a:outerShdw blurRad="38100" dist="38100" dir="2700000" algn="tl">
                    <a:srgbClr val="000000">
                      <a:alpha val="43137"/>
                    </a:srgbClr>
                  </a:outerShdw>
                </a:effectLst>
                <a:cs typeface="Arial" pitchFamily="34" charset="0"/>
              </a:rPr>
              <a:t>Synchro lente : </a:t>
            </a:r>
            <a:r>
              <a:rPr lang="fr-FR" sz="1400" b="1" dirty="0" smtClean="0">
                <a:cs typeface="Arial" pitchFamily="34" charset="0"/>
              </a:rPr>
              <a:t>c’</a:t>
            </a:r>
            <a:r>
              <a:rPr lang="fr-FR" sz="1400" b="1" dirty="0" smtClean="0"/>
              <a:t>est une technique simple qui consiste à envoyer un petit coup de flash lors d'un temps de pose relativement long (1/60  et plus lent.). L'instant éclairé par le flash est ainsi bien net et figé, alors que tout ce qui était en mouvement pendant le reste du temps du pose, avant ou après le flash, est traduit à l'image par du flou et des traces de lumière. </a:t>
            </a:r>
            <a:br>
              <a:rPr lang="fr-FR" sz="1400" b="1" dirty="0" smtClean="0"/>
            </a:br>
            <a:r>
              <a:rPr lang="fr-FR" sz="1400" b="1" dirty="0" smtClean="0"/>
              <a:t>Cette technique permet non seulement de mélanger net et flou sur la même image, mais aussi d'éclairer au flash "en douceur", sans détruire la lumière ambiante d'un coup de flash très puissant, ce qui permet de mieux rendre de l'atmosphère lumineuse de l'endroit photographié. </a:t>
            </a:r>
          </a:p>
          <a:p>
            <a:r>
              <a:rPr lang="fr-FR" sz="400" b="1" dirty="0" smtClean="0"/>
              <a:t/>
            </a:r>
            <a:br>
              <a:rPr lang="fr-FR" sz="400" b="1" dirty="0" smtClean="0"/>
            </a:br>
            <a:r>
              <a:rPr lang="fr-FR" sz="1400" b="1" dirty="0" smtClean="0">
                <a:effectLst>
                  <a:outerShdw blurRad="38100" dist="38100" dir="2700000" algn="tl">
                    <a:srgbClr val="000000">
                      <a:alpha val="43137"/>
                    </a:srgbClr>
                  </a:outerShdw>
                </a:effectLst>
              </a:rPr>
              <a:t>Il existe deux principaux modes de synchro lente :</a:t>
            </a:r>
          </a:p>
          <a:p>
            <a:pPr>
              <a:buFont typeface="Wingdings" pitchFamily="2" charset="2"/>
              <a:buChar char="ü"/>
            </a:pPr>
            <a:r>
              <a:rPr lang="fr-FR" sz="1400" b="1" dirty="0" smtClean="0">
                <a:effectLst>
                  <a:outerShdw blurRad="38100" dist="38100" dir="2700000" algn="tl">
                    <a:srgbClr val="000000">
                      <a:alpha val="43137"/>
                    </a:srgbClr>
                  </a:outerShdw>
                </a:effectLst>
              </a:rPr>
              <a:t>Synchro premier rideau </a:t>
            </a:r>
            <a:r>
              <a:rPr lang="fr-FR" sz="1400" b="1" dirty="0" smtClean="0"/>
              <a:t>(SLOW) le coup de flash est envoyé au début du temps de pose, quand l'obturateur s'ouvre.</a:t>
            </a:r>
          </a:p>
          <a:p>
            <a:r>
              <a:rPr lang="fr-FR" sz="1400" b="1" dirty="0" smtClean="0">
                <a:effectLst>
                  <a:outerShdw blurRad="38100" dist="38100" dir="2700000" algn="tl">
                    <a:srgbClr val="000000">
                      <a:alpha val="43137"/>
                    </a:srgbClr>
                  </a:outerShdw>
                </a:effectLst>
              </a:rPr>
              <a:t>Pour utilisation "discrète" </a:t>
            </a:r>
            <a:r>
              <a:rPr lang="fr-FR" sz="1400" b="1" dirty="0" smtClean="0"/>
              <a:t>ou mesurée de la synchro lente, par exemple pour faire un portrait en faible lumière en capturant l'éclairage ambiant d'arrière plan, choisissez plutôt une vitesse entre 1/4s. et 1/30s. (Jouer sur l'ouverture et la sensibilité si nécessaire) et essayer de ne pas bouger pendant la prise de la photo (tripode). </a:t>
            </a:r>
          </a:p>
          <a:p>
            <a:pPr>
              <a:buFont typeface="Wingdings" pitchFamily="2" charset="2"/>
              <a:buChar char="ü"/>
            </a:pPr>
            <a:endParaRPr lang="fr-FR" sz="400" b="1" dirty="0" smtClean="0"/>
          </a:p>
          <a:p>
            <a:pPr>
              <a:buFont typeface="Wingdings" pitchFamily="2" charset="2"/>
              <a:buChar char="ü"/>
            </a:pPr>
            <a:r>
              <a:rPr lang="fr-FR" sz="1400" b="1" dirty="0" smtClean="0">
                <a:effectLst>
                  <a:outerShdw blurRad="38100" dist="38100" dir="2700000" algn="tl">
                    <a:srgbClr val="000000">
                      <a:alpha val="43137"/>
                    </a:srgbClr>
                  </a:outerShdw>
                </a:effectLst>
              </a:rPr>
              <a:t>Synchro deuxième rideau </a:t>
            </a:r>
            <a:r>
              <a:rPr lang="fr-FR" sz="1400" b="1" dirty="0" smtClean="0"/>
              <a:t>(REAR) le coup de flash est envoyé à la fin du temps de pose, juste avant que l'obturateur ne se ferme.</a:t>
            </a:r>
          </a:p>
          <a:p>
            <a:r>
              <a:rPr lang="fr-FR" sz="1400" b="1" dirty="0" smtClean="0">
                <a:effectLst>
                  <a:outerShdw blurRad="38100" dist="38100" dir="2700000" algn="tl">
                    <a:srgbClr val="000000">
                      <a:alpha val="43137"/>
                    </a:srgbClr>
                  </a:outerShdw>
                </a:effectLst>
              </a:rPr>
              <a:t>Pour une utilisation plus spectaculaire de la synchro lente, </a:t>
            </a:r>
            <a:r>
              <a:rPr lang="fr-FR" sz="1400" b="1" dirty="0" smtClean="0"/>
              <a:t>utilisez des temps de pose plus long, d'une ou plusieurs secondes et photographiez des sujets en mouvement ce genre de photo est excellent en soirée ou en boite de nuit. Vous pouvez également bouger délibérément l'appareil photo ou encore zoomer pendant le temps de pose. Effet garantit !</a:t>
            </a:r>
            <a:endParaRPr lang="fr-FR" sz="1400" b="1" dirty="0"/>
          </a:p>
        </p:txBody>
      </p:sp>
      <p:sp>
        <p:nvSpPr>
          <p:cNvPr id="3" name="ZoneTexte 2"/>
          <p:cNvSpPr txBox="1"/>
          <p:nvPr>
            <p:custDataLst>
              <p:tags r:id="rId2"/>
            </p:custDataLst>
          </p:nvPr>
        </p:nvSpPr>
        <p:spPr>
          <a:xfrm>
            <a:off x="655608" y="655608"/>
            <a:ext cx="4691092" cy="5678478"/>
          </a:xfrm>
          <a:prstGeom prst="rect">
            <a:avLst/>
          </a:prstGeom>
          <a:noFill/>
        </p:spPr>
        <p:txBody>
          <a:bodyPr wrap="square" rtlCol="0">
            <a:spAutoFit/>
          </a:bodyPr>
          <a:lstStyle/>
          <a:p>
            <a:pPr lvl="0" fontAlgn="base">
              <a:spcBef>
                <a:spcPct val="0"/>
              </a:spcBef>
              <a:spcAft>
                <a:spcPct val="0"/>
              </a:spcAft>
            </a:pPr>
            <a:r>
              <a:rPr lang="fr-FR" sz="1600" b="1" dirty="0" smtClean="0">
                <a:solidFill>
                  <a:srgbClr val="FF3300"/>
                </a:solidFill>
                <a:effectLst>
                  <a:outerShdw blurRad="38100" dist="38100" dir="2700000" algn="tl">
                    <a:srgbClr val="000000">
                      <a:alpha val="43137"/>
                    </a:srgbClr>
                  </a:outerShdw>
                </a:effectLst>
                <a:cs typeface="Arial" pitchFamily="34" charset="0"/>
              </a:rPr>
              <a:t>Autres possibilités offerte par l’éclairage au flash parmi une infinité de combinaisons.</a:t>
            </a:r>
          </a:p>
          <a:p>
            <a:pPr lvl="0" fontAlgn="base">
              <a:spcBef>
                <a:spcPct val="0"/>
              </a:spcBef>
              <a:spcAft>
                <a:spcPct val="0"/>
              </a:spcAft>
            </a:pPr>
            <a:endParaRPr lang="fr-FR" sz="1300" b="1" dirty="0" smtClean="0">
              <a:solidFill>
                <a:srgbClr val="FF3300"/>
              </a:solidFill>
              <a:effectLst>
                <a:outerShdw blurRad="38100" dist="38100" dir="2700000" algn="tl">
                  <a:srgbClr val="000000">
                    <a:alpha val="43137"/>
                  </a:srgbClr>
                </a:outerShdw>
              </a:effectLst>
              <a:cs typeface="Arial" pitchFamily="34" charset="0"/>
            </a:endParaRPr>
          </a:p>
          <a:p>
            <a:pPr lvl="0" fontAlgn="base">
              <a:spcBef>
                <a:spcPct val="0"/>
              </a:spcBef>
              <a:spcAft>
                <a:spcPct val="0"/>
              </a:spcAft>
            </a:pPr>
            <a:r>
              <a:rPr lang="fr-FR" sz="1400" b="1" dirty="0" smtClean="0">
                <a:solidFill>
                  <a:srgbClr val="FF3300"/>
                </a:solidFill>
                <a:effectLst>
                  <a:outerShdw blurRad="38100" dist="38100" dir="2700000" algn="tl">
                    <a:srgbClr val="000000">
                      <a:alpha val="43137"/>
                    </a:srgbClr>
                  </a:outerShdw>
                </a:effectLst>
                <a:cs typeface="Arial" pitchFamily="34" charset="0"/>
              </a:rPr>
              <a:t>Nuit américaine : </a:t>
            </a:r>
          </a:p>
          <a:p>
            <a:pPr lvl="0" fontAlgn="base">
              <a:spcBef>
                <a:spcPct val="0"/>
              </a:spcBef>
              <a:spcAft>
                <a:spcPct val="0"/>
              </a:spcAft>
            </a:pPr>
            <a:r>
              <a:rPr lang="fr-FR" sz="1400" b="1" dirty="0" err="1" smtClean="0">
                <a:solidFill>
                  <a:srgbClr val="000000"/>
                </a:solidFill>
                <a:cs typeface="Arial" pitchFamily="34" charset="0"/>
              </a:rPr>
              <a:t>BdB</a:t>
            </a:r>
            <a:r>
              <a:rPr lang="fr-FR" sz="1400" b="1" dirty="0" smtClean="0">
                <a:solidFill>
                  <a:srgbClr val="000000"/>
                </a:solidFill>
                <a:cs typeface="Arial" pitchFamily="34" charset="0"/>
              </a:rPr>
              <a:t> = lumière du jour</a:t>
            </a:r>
          </a:p>
          <a:p>
            <a:pPr lvl="0" fontAlgn="base">
              <a:spcBef>
                <a:spcPct val="0"/>
              </a:spcBef>
              <a:spcAft>
                <a:spcPct val="0"/>
              </a:spcAft>
            </a:pPr>
            <a:r>
              <a:rPr lang="fr-FR" sz="1400" b="1" dirty="0" smtClean="0">
                <a:solidFill>
                  <a:srgbClr val="000000"/>
                </a:solidFill>
                <a:cs typeface="Arial" pitchFamily="34" charset="0"/>
              </a:rPr>
              <a:t>Boitier en mode </a:t>
            </a:r>
            <a:r>
              <a:rPr lang="fr-FR" sz="1400" b="1" dirty="0" err="1" smtClean="0">
                <a:solidFill>
                  <a:srgbClr val="000000"/>
                </a:solidFill>
                <a:cs typeface="Arial" pitchFamily="34" charset="0"/>
              </a:rPr>
              <a:t>HyM</a:t>
            </a:r>
            <a:r>
              <a:rPr lang="fr-FR" sz="1400" b="1" dirty="0" smtClean="0">
                <a:solidFill>
                  <a:srgbClr val="000000"/>
                </a:solidFill>
                <a:cs typeface="Arial" pitchFamily="34" charset="0"/>
              </a:rPr>
              <a:t> faire la mesure sur le fond. (bouton vert) Régler la vitesse de façon à sous-ex le fond de 2 à 3 IL. (Possibilité de passer éventuellement en synchro haute vitesse) Contrôler l’exposition du flash sur le sujet avec le bouton correction.</a:t>
            </a:r>
          </a:p>
          <a:p>
            <a:pPr lvl="0" fontAlgn="base">
              <a:spcBef>
                <a:spcPct val="0"/>
              </a:spcBef>
              <a:spcAft>
                <a:spcPct val="0"/>
              </a:spcAft>
            </a:pPr>
            <a:r>
              <a:rPr lang="fr-FR" sz="1400" b="1" dirty="0" smtClean="0">
                <a:solidFill>
                  <a:srgbClr val="000000"/>
                </a:solidFill>
                <a:cs typeface="Arial" pitchFamily="34" charset="0"/>
              </a:rPr>
              <a:t>Variante : </a:t>
            </a:r>
            <a:r>
              <a:rPr lang="fr-FR" sz="1400" b="1" dirty="0" err="1" smtClean="0">
                <a:solidFill>
                  <a:srgbClr val="000000"/>
                </a:solidFill>
                <a:cs typeface="Arial" pitchFamily="34" charset="0"/>
              </a:rPr>
              <a:t>BdB</a:t>
            </a:r>
            <a:r>
              <a:rPr lang="fr-FR" sz="1400" b="1" dirty="0" smtClean="0">
                <a:solidFill>
                  <a:srgbClr val="000000"/>
                </a:solidFill>
                <a:cs typeface="Arial" pitchFamily="34" charset="0"/>
              </a:rPr>
              <a:t> tungstène et filtre TCO sur tête du flash = fond froid (bleu) sujet premier plan normal. L’inverse reste possible.</a:t>
            </a:r>
          </a:p>
          <a:p>
            <a:pPr lvl="0" fontAlgn="base">
              <a:spcBef>
                <a:spcPct val="0"/>
              </a:spcBef>
              <a:spcAft>
                <a:spcPct val="0"/>
              </a:spcAft>
            </a:pPr>
            <a:endParaRPr lang="fr-FR" sz="1400" b="1" dirty="0" smtClean="0">
              <a:solidFill>
                <a:srgbClr val="000000"/>
              </a:solidFill>
              <a:cs typeface="Arial" pitchFamily="34" charset="0"/>
            </a:endParaRPr>
          </a:p>
          <a:p>
            <a:r>
              <a:rPr lang="fr-FR" sz="1400" b="1" dirty="0" smtClean="0">
                <a:solidFill>
                  <a:srgbClr val="FF0000"/>
                </a:solidFill>
                <a:effectLst>
                  <a:outerShdw blurRad="38100" dist="38100" dir="2700000" algn="tl">
                    <a:srgbClr val="000000">
                      <a:alpha val="43137"/>
                    </a:srgbClr>
                  </a:outerShdw>
                </a:effectLst>
              </a:rPr>
              <a:t>Stroboscopie : </a:t>
            </a:r>
            <a:r>
              <a:rPr lang="fr-FR" sz="1400" b="1" dirty="0" smtClean="0"/>
              <a:t>(demande un flash possédant cette fonction)</a:t>
            </a:r>
          </a:p>
          <a:p>
            <a:pPr>
              <a:buFont typeface="Wingdings" pitchFamily="2" charset="2"/>
              <a:buChar char="ü"/>
            </a:pPr>
            <a:r>
              <a:rPr lang="fr-FR" sz="1400" b="1" dirty="0" smtClean="0"/>
              <a:t>Faire la prise de vue en nocturne. </a:t>
            </a:r>
          </a:p>
          <a:p>
            <a:pPr>
              <a:buFont typeface="Wingdings" pitchFamily="2" charset="2"/>
              <a:buChar char="ü"/>
            </a:pPr>
            <a:r>
              <a:rPr lang="fr-FR" sz="1400" b="1" dirty="0" smtClean="0"/>
              <a:t>Installer un fond noir. Prévoir des drapeaux pour ne pas risquer d’éclairer le fond.</a:t>
            </a:r>
          </a:p>
          <a:p>
            <a:pPr>
              <a:buFont typeface="Wingdings" pitchFamily="2" charset="2"/>
              <a:buChar char="ü"/>
            </a:pPr>
            <a:r>
              <a:rPr lang="fr-FR" sz="1400" b="1" dirty="0" smtClean="0"/>
              <a:t>Tripode. Mode Bulb conseillé.</a:t>
            </a:r>
          </a:p>
          <a:p>
            <a:pPr>
              <a:buFont typeface="Wingdings" pitchFamily="2" charset="2"/>
              <a:buChar char="ü"/>
            </a:pPr>
            <a:r>
              <a:rPr lang="fr-FR" sz="1400" b="1" dirty="0" smtClean="0"/>
              <a:t>Utiliser les tableaux fournis avec le flash pour régler vitesse et fréquence.</a:t>
            </a:r>
          </a:p>
          <a:p>
            <a:pPr>
              <a:buFont typeface="Wingdings" pitchFamily="2" charset="2"/>
              <a:buChar char="ü"/>
            </a:pPr>
            <a:r>
              <a:rPr lang="fr-FR" sz="1400" b="1" dirty="0" smtClean="0"/>
              <a:t>Les mouvements rotatifs ne sont pas les plus beaux, préférer des mouvements de déplacement latéraux bien parallèles au flash. </a:t>
            </a:r>
            <a:endParaRPr lang="fr-FR" sz="1400" dirty="0" smtClean="0"/>
          </a:p>
          <a:p>
            <a:pPr lvl="0" fontAlgn="base">
              <a:spcBef>
                <a:spcPct val="0"/>
              </a:spcBef>
              <a:spcAft>
                <a:spcPct val="0"/>
              </a:spcAft>
            </a:pPr>
            <a:endParaRPr lang="fr-FR" sz="1200" b="1" dirty="0" smtClean="0">
              <a:solidFill>
                <a:srgbClr val="000000"/>
              </a:solidFill>
              <a:cs typeface="Arial" pitchFamily="34" charset="0"/>
            </a:endParaRPr>
          </a:p>
          <a:p>
            <a:endParaRPr lang="fr-FR" sz="1200" dirty="0"/>
          </a:p>
        </p:txBody>
      </p:sp>
      <p:cxnSp>
        <p:nvCxnSpPr>
          <p:cNvPr id="4" name="Connecteur droit 3"/>
          <p:cNvCxnSpPr/>
          <p:nvPr>
            <p:custDataLst>
              <p:tags r:id="rId3"/>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custDataLst>
              <p:tags r:id="rId4"/>
            </p:custDataLst>
          </p:nvPr>
        </p:nvSpPr>
        <p:spPr/>
        <p:txBody>
          <a:bodyPr/>
          <a:lstStyle/>
          <a:p>
            <a:fld id="{51CD62DF-E537-4679-8A74-FCDC5A59EB04}" type="slidenum">
              <a:rPr lang="fr-FR" smtClean="0"/>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1CD62DF-E537-4679-8A74-FCDC5A59EB04}" type="slidenum">
              <a:rPr lang="fr-FR" smtClean="0"/>
              <a:pPr/>
              <a:t>14</a:t>
            </a:fld>
            <a:endParaRPr lang="fr-FR"/>
          </a:p>
        </p:txBody>
      </p:sp>
      <p:sp>
        <p:nvSpPr>
          <p:cNvPr id="4" name="WordArt 60"/>
          <p:cNvSpPr>
            <a:spLocks noChangeArrowheads="1" noChangeShapeType="1" noTextEdit="1"/>
          </p:cNvSpPr>
          <p:nvPr>
            <p:custDataLst>
              <p:tags r:id="rId1"/>
            </p:custDataLst>
          </p:nvPr>
        </p:nvSpPr>
        <p:spPr bwMode="auto">
          <a:xfrm>
            <a:off x="709549" y="319177"/>
            <a:ext cx="2873645" cy="257345"/>
          </a:xfrm>
          <a:prstGeom prst="rect">
            <a:avLst/>
          </a:prstGeom>
        </p:spPr>
        <p:txBody>
          <a:bodyPr wrap="none" fromWordArt="1">
            <a:prstTxWarp prst="textPlain">
              <a:avLst>
                <a:gd name="adj" fmla="val 50000"/>
              </a:avLst>
            </a:prstTxWarp>
          </a:bodyPr>
          <a:lstStyle/>
          <a:p>
            <a:pPr algn="ctr" rtl="0"/>
            <a:r>
              <a:rPr lang="fr-FR" sz="3900" i="1" kern="10" dirty="0" smtClean="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a:rPr>
              <a:t>Pour débuter la séance</a:t>
            </a:r>
            <a:endParaRPr lang="fr-FR" sz="3900" i="1"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a:endParaRPr>
          </a:p>
        </p:txBody>
      </p:sp>
      <p:sp>
        <p:nvSpPr>
          <p:cNvPr id="8" name="ZoneTexte 7"/>
          <p:cNvSpPr txBox="1"/>
          <p:nvPr/>
        </p:nvSpPr>
        <p:spPr>
          <a:xfrm>
            <a:off x="563497" y="672899"/>
            <a:ext cx="4524399" cy="461665"/>
          </a:xfrm>
          <a:prstGeom prst="rect">
            <a:avLst/>
          </a:prstGeom>
          <a:noFill/>
        </p:spPr>
        <p:txBody>
          <a:bodyPr wrap="square" rtlCol="0">
            <a:spAutoFit/>
          </a:bodyPr>
          <a:lstStyle/>
          <a:p>
            <a:r>
              <a:rPr lang="fr-FR" sz="1200" b="1" dirty="0" smtClean="0">
                <a:solidFill>
                  <a:srgbClr val="FF0000"/>
                </a:solidFill>
                <a:effectLst>
                  <a:outerShdw blurRad="38100" dist="38100" dir="2700000" algn="tl">
                    <a:srgbClr val="000000">
                      <a:alpha val="43137"/>
                    </a:srgbClr>
                  </a:outerShdw>
                </a:effectLst>
              </a:rPr>
              <a:t>ASTUCE : </a:t>
            </a:r>
            <a:r>
              <a:rPr lang="fr-FR" sz="1200" b="1" dirty="0" smtClean="0"/>
              <a:t>En début de séance appliquer tour à tour ces deux éclairages pour juger le quel est le mieux adapté à votre modèle. </a:t>
            </a:r>
            <a:endParaRPr lang="fr-FR" sz="1200" b="1" dirty="0"/>
          </a:p>
        </p:txBody>
      </p:sp>
      <p:grpSp>
        <p:nvGrpSpPr>
          <p:cNvPr id="28" name="Groupe 27"/>
          <p:cNvGrpSpPr/>
          <p:nvPr/>
        </p:nvGrpSpPr>
        <p:grpSpPr>
          <a:xfrm>
            <a:off x="726155" y="6069079"/>
            <a:ext cx="4492571" cy="1229771"/>
            <a:chOff x="726155" y="6069079"/>
            <a:chExt cx="4492571" cy="1229771"/>
          </a:xfrm>
        </p:grpSpPr>
        <p:pic>
          <p:nvPicPr>
            <p:cNvPr id="10" name="Image 9" descr="_MKU9713.JPG"/>
            <p:cNvPicPr>
              <a:picLocks noChangeAspect="1"/>
            </p:cNvPicPr>
            <p:nvPr/>
          </p:nvPicPr>
          <p:blipFill>
            <a:blip r:embed="rId10" cstate="print">
              <a:lum bright="20000"/>
            </a:blip>
            <a:stretch>
              <a:fillRect/>
            </a:stretch>
          </p:blipFill>
          <p:spPr>
            <a:xfrm>
              <a:off x="3992872" y="6069079"/>
              <a:ext cx="1225854" cy="1225854"/>
            </a:xfrm>
            <a:prstGeom prst="rect">
              <a:avLst/>
            </a:prstGeom>
          </p:spPr>
        </p:pic>
        <p:sp>
          <p:nvSpPr>
            <p:cNvPr id="11" name="ZoneTexte 10"/>
            <p:cNvSpPr txBox="1"/>
            <p:nvPr/>
          </p:nvSpPr>
          <p:spPr>
            <a:xfrm>
              <a:off x="726155" y="6488149"/>
              <a:ext cx="1706494" cy="646331"/>
            </a:xfrm>
            <a:prstGeom prst="rect">
              <a:avLst/>
            </a:prstGeom>
            <a:noFill/>
          </p:spPr>
          <p:txBody>
            <a:bodyPr wrap="square" rtlCol="0">
              <a:spAutoFit/>
            </a:bodyPr>
            <a:lstStyle/>
            <a:p>
              <a:r>
                <a:rPr lang="fr-FR" sz="1200" b="1" dirty="0" smtClean="0">
                  <a:solidFill>
                    <a:srgbClr val="FF0000"/>
                  </a:solidFill>
                  <a:effectLst>
                    <a:outerShdw blurRad="38100" dist="38100" dir="2700000" algn="tl">
                      <a:srgbClr val="000000">
                        <a:alpha val="43137"/>
                      </a:srgbClr>
                    </a:outerShdw>
                  </a:effectLst>
                </a:rPr>
                <a:t>N.B. </a:t>
              </a:r>
              <a:r>
                <a:rPr lang="fr-FR" sz="1200" b="1" dirty="0" smtClean="0"/>
                <a:t>Essayez de suite un réflecteur opposé pour déboucher les ombres.</a:t>
              </a:r>
              <a:endParaRPr lang="fr-FR" sz="1200" b="1" dirty="0"/>
            </a:p>
          </p:txBody>
        </p:sp>
        <p:pic>
          <p:nvPicPr>
            <p:cNvPr id="14" name="Image 13" descr="_MKU9711.JPG"/>
            <p:cNvPicPr>
              <a:picLocks noChangeAspect="1"/>
            </p:cNvPicPr>
            <p:nvPr/>
          </p:nvPicPr>
          <p:blipFill>
            <a:blip r:embed="rId11" cstate="print">
              <a:lum/>
            </a:blip>
            <a:stretch>
              <a:fillRect/>
            </a:stretch>
          </p:blipFill>
          <p:spPr>
            <a:xfrm>
              <a:off x="2518799" y="6072996"/>
              <a:ext cx="1225854" cy="1225854"/>
            </a:xfrm>
            <a:prstGeom prst="rect">
              <a:avLst/>
            </a:prstGeom>
          </p:spPr>
        </p:pic>
      </p:grpSp>
      <p:grpSp>
        <p:nvGrpSpPr>
          <p:cNvPr id="27" name="Groupe 26"/>
          <p:cNvGrpSpPr/>
          <p:nvPr/>
        </p:nvGrpSpPr>
        <p:grpSpPr>
          <a:xfrm>
            <a:off x="661156" y="3432789"/>
            <a:ext cx="4556148" cy="2357867"/>
            <a:chOff x="661156" y="3432789"/>
            <a:chExt cx="4556148" cy="2357867"/>
          </a:xfrm>
        </p:grpSpPr>
        <p:sp>
          <p:nvSpPr>
            <p:cNvPr id="9" name="ZoneTexte 8"/>
            <p:cNvSpPr txBox="1"/>
            <p:nvPr/>
          </p:nvSpPr>
          <p:spPr>
            <a:xfrm>
              <a:off x="661156" y="4959659"/>
              <a:ext cx="4506070" cy="830997"/>
            </a:xfrm>
            <a:prstGeom prst="rect">
              <a:avLst/>
            </a:prstGeom>
            <a:noFill/>
          </p:spPr>
          <p:txBody>
            <a:bodyPr wrap="square" rtlCol="0">
              <a:spAutoFit/>
            </a:bodyPr>
            <a:lstStyle/>
            <a:p>
              <a:r>
                <a:rPr lang="fr-FR" sz="1200" b="1" dirty="0" smtClean="0">
                  <a:solidFill>
                    <a:srgbClr val="FF0000"/>
                  </a:solidFill>
                  <a:effectLst>
                    <a:outerShdw blurRad="38100" dist="38100" dir="2700000" algn="tl">
                      <a:srgbClr val="000000">
                        <a:alpha val="43137"/>
                      </a:srgbClr>
                    </a:outerShdw>
                  </a:effectLst>
                </a:rPr>
                <a:t>Eclairage de coté étroit.</a:t>
              </a:r>
            </a:p>
            <a:p>
              <a:r>
                <a:rPr lang="fr-FR" sz="1200" b="1" dirty="0" smtClean="0"/>
                <a:t>La partie du visage à l’ombre est située vers l’objectif. </a:t>
              </a:r>
            </a:p>
            <a:p>
              <a:r>
                <a:rPr lang="fr-FR" sz="1200" b="1" dirty="0" smtClean="0"/>
                <a:t>Allonge le visage. Convient bien au visage rond, fait ressortir les textures de la peau. </a:t>
              </a:r>
              <a:endParaRPr lang="fr-FR" sz="1200" b="1" dirty="0"/>
            </a:p>
          </p:txBody>
        </p:sp>
        <p:pic>
          <p:nvPicPr>
            <p:cNvPr id="12" name="Image 11" descr="2020-10-21 16-19-07_0168.jpg"/>
            <p:cNvPicPr>
              <a:picLocks noChangeAspect="1"/>
            </p:cNvPicPr>
            <p:nvPr/>
          </p:nvPicPr>
          <p:blipFill>
            <a:blip r:embed="rId12" cstate="print"/>
            <a:stretch>
              <a:fillRect/>
            </a:stretch>
          </p:blipFill>
          <p:spPr>
            <a:xfrm>
              <a:off x="2976113" y="3432789"/>
              <a:ext cx="955971" cy="1458403"/>
            </a:xfrm>
            <a:prstGeom prst="rect">
              <a:avLst/>
            </a:prstGeom>
          </p:spPr>
        </p:pic>
        <p:pic>
          <p:nvPicPr>
            <p:cNvPr id="13" name="Image 12" descr="2020-10-21 16-20-19_0170.jpg"/>
            <p:cNvPicPr>
              <a:picLocks noChangeAspect="1"/>
            </p:cNvPicPr>
            <p:nvPr/>
          </p:nvPicPr>
          <p:blipFill>
            <a:blip r:embed="rId13" cstate="print"/>
            <a:srcRect t="2076"/>
            <a:stretch>
              <a:fillRect/>
            </a:stretch>
          </p:blipFill>
          <p:spPr>
            <a:xfrm>
              <a:off x="3994030" y="3432789"/>
              <a:ext cx="1223274" cy="1432442"/>
            </a:xfrm>
            <a:prstGeom prst="rect">
              <a:avLst/>
            </a:prstGeom>
          </p:spPr>
        </p:pic>
        <p:pic>
          <p:nvPicPr>
            <p:cNvPr id="15" name="Image 14" descr="img20220112_16060163.jpg"/>
            <p:cNvPicPr>
              <a:picLocks noChangeAspect="1"/>
            </p:cNvPicPr>
            <p:nvPr/>
          </p:nvPicPr>
          <p:blipFill>
            <a:blip r:embed="rId14" cstate="print"/>
            <a:srcRect r="51706"/>
            <a:stretch>
              <a:fillRect/>
            </a:stretch>
          </p:blipFill>
          <p:spPr>
            <a:xfrm>
              <a:off x="726695" y="3432789"/>
              <a:ext cx="1127984" cy="1532006"/>
            </a:xfrm>
            <a:prstGeom prst="rect">
              <a:avLst/>
            </a:prstGeom>
          </p:spPr>
        </p:pic>
      </p:grpSp>
      <p:grpSp>
        <p:nvGrpSpPr>
          <p:cNvPr id="26" name="Groupe 25"/>
          <p:cNvGrpSpPr/>
          <p:nvPr/>
        </p:nvGrpSpPr>
        <p:grpSpPr>
          <a:xfrm>
            <a:off x="652746" y="1191698"/>
            <a:ext cx="4650823" cy="2182295"/>
            <a:chOff x="652746" y="1191698"/>
            <a:chExt cx="4650823" cy="2182295"/>
          </a:xfrm>
        </p:grpSpPr>
        <p:pic>
          <p:nvPicPr>
            <p:cNvPr id="5" name="Image 4" descr="2020-10-21 16-18-12_0167.jpg"/>
            <p:cNvPicPr>
              <a:picLocks noChangeAspect="1"/>
            </p:cNvPicPr>
            <p:nvPr/>
          </p:nvPicPr>
          <p:blipFill>
            <a:blip r:embed="rId15" cstate="print"/>
            <a:stretch>
              <a:fillRect/>
            </a:stretch>
          </p:blipFill>
          <p:spPr>
            <a:xfrm>
              <a:off x="2910072" y="1207200"/>
              <a:ext cx="1005412" cy="1561879"/>
            </a:xfrm>
            <a:prstGeom prst="rect">
              <a:avLst/>
            </a:prstGeom>
          </p:spPr>
        </p:pic>
        <p:pic>
          <p:nvPicPr>
            <p:cNvPr id="6" name="Image 5" descr="2020-10-21 16-20-03_0169.jpg"/>
            <p:cNvPicPr>
              <a:picLocks noChangeAspect="1"/>
            </p:cNvPicPr>
            <p:nvPr/>
          </p:nvPicPr>
          <p:blipFill>
            <a:blip r:embed="rId16" cstate="print"/>
            <a:srcRect t="23787"/>
            <a:stretch>
              <a:fillRect/>
            </a:stretch>
          </p:blipFill>
          <p:spPr>
            <a:xfrm>
              <a:off x="3974496" y="1215827"/>
              <a:ext cx="1218606" cy="1109201"/>
            </a:xfrm>
            <a:prstGeom prst="rect">
              <a:avLst/>
            </a:prstGeom>
          </p:spPr>
        </p:pic>
        <p:sp>
          <p:nvSpPr>
            <p:cNvPr id="7" name="ZoneTexte 6"/>
            <p:cNvSpPr txBox="1"/>
            <p:nvPr/>
          </p:nvSpPr>
          <p:spPr>
            <a:xfrm>
              <a:off x="652746" y="2727662"/>
              <a:ext cx="4650823" cy="646331"/>
            </a:xfrm>
            <a:prstGeom prst="rect">
              <a:avLst/>
            </a:prstGeom>
            <a:noFill/>
          </p:spPr>
          <p:txBody>
            <a:bodyPr wrap="square" rtlCol="0">
              <a:spAutoFit/>
            </a:bodyPr>
            <a:lstStyle/>
            <a:p>
              <a:r>
                <a:rPr lang="fr-FR" sz="1200" b="1" dirty="0" smtClean="0">
                  <a:solidFill>
                    <a:srgbClr val="FF0000"/>
                  </a:solidFill>
                  <a:effectLst>
                    <a:outerShdw blurRad="38100" dist="38100" dir="2700000" algn="tl">
                      <a:srgbClr val="000000">
                        <a:alpha val="43137"/>
                      </a:srgbClr>
                    </a:outerShdw>
                  </a:effectLst>
                </a:rPr>
                <a:t>Eclairage de coté large.</a:t>
              </a:r>
            </a:p>
            <a:p>
              <a:r>
                <a:rPr lang="fr-FR" sz="1200" b="1" dirty="0" smtClean="0"/>
                <a:t>La partie du visage éclairée est située vers l’objectif. </a:t>
              </a:r>
            </a:p>
            <a:p>
              <a:r>
                <a:rPr lang="fr-FR" sz="1200" b="1" dirty="0" smtClean="0"/>
                <a:t>Atténue les rides et défauts de la peau. Elargit les visages minces.</a:t>
              </a:r>
              <a:endParaRPr lang="fr-FR" sz="1200" b="1" dirty="0"/>
            </a:p>
          </p:txBody>
        </p:sp>
        <p:pic>
          <p:nvPicPr>
            <p:cNvPr id="16" name="Image 15" descr="img20220112_16060163.jpg"/>
            <p:cNvPicPr>
              <a:picLocks noChangeAspect="1"/>
            </p:cNvPicPr>
            <p:nvPr/>
          </p:nvPicPr>
          <p:blipFill>
            <a:blip r:embed="rId14" cstate="print"/>
            <a:srcRect l="51741"/>
            <a:stretch>
              <a:fillRect/>
            </a:stretch>
          </p:blipFill>
          <p:spPr>
            <a:xfrm>
              <a:off x="718869" y="1191698"/>
              <a:ext cx="1127184" cy="1532006"/>
            </a:xfrm>
            <a:prstGeom prst="rect">
              <a:avLst/>
            </a:prstGeom>
          </p:spPr>
        </p:pic>
      </p:grpSp>
      <p:cxnSp>
        <p:nvCxnSpPr>
          <p:cNvPr id="17" name="Connecteur droit 16"/>
          <p:cNvCxnSpPr/>
          <p:nvPr>
            <p:custDataLst>
              <p:tags r:id="rId2"/>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oupe 17"/>
          <p:cNvGrpSpPr/>
          <p:nvPr>
            <p:custDataLst>
              <p:tags r:id="rId3"/>
            </p:custDataLst>
          </p:nvPr>
        </p:nvGrpSpPr>
        <p:grpSpPr>
          <a:xfrm>
            <a:off x="6442090" y="889333"/>
            <a:ext cx="3584474" cy="2684655"/>
            <a:chOff x="6040447" y="780235"/>
            <a:chExt cx="3584474" cy="2684655"/>
          </a:xfrm>
        </p:grpSpPr>
        <p:pic>
          <p:nvPicPr>
            <p:cNvPr id="19" name="Picture 52" descr="2015-08-22 19-27-50_0016"/>
            <p:cNvPicPr>
              <a:picLocks noChangeAspect="1" noChangeArrowheads="1"/>
            </p:cNvPicPr>
            <p:nvPr>
              <p:custDataLst>
                <p:tags r:id="rId8"/>
              </p:custDataLst>
            </p:nvPr>
          </p:nvPicPr>
          <p:blipFill>
            <a:blip r:embed="rId17" cstate="screen"/>
            <a:srcRect b="51146"/>
            <a:stretch>
              <a:fillRect/>
            </a:stretch>
          </p:blipFill>
          <p:spPr bwMode="auto">
            <a:xfrm>
              <a:off x="6061080" y="780235"/>
              <a:ext cx="3563841" cy="2233623"/>
            </a:xfrm>
            <a:prstGeom prst="rect">
              <a:avLst/>
            </a:prstGeom>
            <a:noFill/>
            <a:ln w="9525" algn="in">
              <a:noFill/>
              <a:miter lim="800000"/>
              <a:headEnd/>
              <a:tailEnd/>
            </a:ln>
            <a:effectLst/>
          </p:spPr>
        </p:pic>
        <p:sp>
          <p:nvSpPr>
            <p:cNvPr id="20" name="Text Box 57"/>
            <p:cNvSpPr txBox="1">
              <a:spLocks noChangeArrowheads="1"/>
            </p:cNvSpPr>
            <p:nvPr/>
          </p:nvSpPr>
          <p:spPr bwMode="auto">
            <a:xfrm>
              <a:off x="6040447" y="3050371"/>
              <a:ext cx="3541761" cy="41451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400" b="1" dirty="0" smtClean="0">
                  <a:solidFill>
                    <a:srgbClr val="000000"/>
                  </a:solidFill>
                  <a:cs typeface="Arial" pitchFamily="34" charset="0"/>
                </a:rPr>
                <a:t>1 ) Principale : Horizontale à 90°</a:t>
              </a:r>
            </a:p>
            <a:p>
              <a:pPr fontAlgn="base">
                <a:spcBef>
                  <a:spcPct val="0"/>
                </a:spcBef>
                <a:spcAft>
                  <a:spcPct val="0"/>
                </a:spcAft>
              </a:pPr>
              <a:r>
                <a:rPr lang="fr-FR" sz="1400" b="1" dirty="0" smtClean="0">
                  <a:solidFill>
                    <a:srgbClr val="000000"/>
                  </a:solidFill>
                  <a:cs typeface="Arial" pitchFamily="34" charset="0"/>
                </a:rPr>
                <a:t>2 ) Secondaire : Opposée à 45 ° </a:t>
              </a:r>
              <a:endParaRPr lang="fr-FR" sz="1400" dirty="0" smtClean="0">
                <a:cs typeface="Arial" pitchFamily="34" charset="0"/>
              </a:endParaRPr>
            </a:p>
          </p:txBody>
        </p:sp>
      </p:grpSp>
      <p:grpSp>
        <p:nvGrpSpPr>
          <p:cNvPr id="21" name="Groupe 20"/>
          <p:cNvGrpSpPr/>
          <p:nvPr>
            <p:custDataLst>
              <p:tags r:id="rId4"/>
            </p:custDataLst>
          </p:nvPr>
        </p:nvGrpSpPr>
        <p:grpSpPr>
          <a:xfrm>
            <a:off x="6405577" y="3891791"/>
            <a:ext cx="3651300" cy="2700341"/>
            <a:chOff x="9631504" y="3493787"/>
            <a:chExt cx="3651300" cy="2700341"/>
          </a:xfrm>
        </p:grpSpPr>
        <p:pic>
          <p:nvPicPr>
            <p:cNvPr id="22" name="Picture 52" descr="2015-08-22 19-27-50_0016"/>
            <p:cNvPicPr>
              <a:picLocks noChangeAspect="1" noChangeArrowheads="1"/>
            </p:cNvPicPr>
            <p:nvPr>
              <p:custDataLst>
                <p:tags r:id="rId6"/>
              </p:custDataLst>
            </p:nvPr>
          </p:nvPicPr>
          <p:blipFill>
            <a:blip r:embed="rId17" cstate="screen"/>
            <a:srcRect t="51320"/>
            <a:stretch>
              <a:fillRect/>
            </a:stretch>
          </p:blipFill>
          <p:spPr bwMode="auto">
            <a:xfrm>
              <a:off x="9675867" y="3493787"/>
              <a:ext cx="3563841" cy="2225672"/>
            </a:xfrm>
            <a:prstGeom prst="rect">
              <a:avLst/>
            </a:prstGeom>
            <a:noFill/>
            <a:ln w="9525" algn="in">
              <a:noFill/>
              <a:miter lim="800000"/>
              <a:headEnd/>
              <a:tailEnd/>
            </a:ln>
            <a:effectLst/>
          </p:spPr>
        </p:pic>
        <p:sp>
          <p:nvSpPr>
            <p:cNvPr id="23" name="Text Box 54"/>
            <p:cNvSpPr txBox="1">
              <a:spLocks noChangeArrowheads="1"/>
            </p:cNvSpPr>
            <p:nvPr>
              <p:custDataLst>
                <p:tags r:id="rId7"/>
              </p:custDataLst>
            </p:nvPr>
          </p:nvSpPr>
          <p:spPr bwMode="auto">
            <a:xfrm>
              <a:off x="9777591" y="3762168"/>
              <a:ext cx="355455" cy="43660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b="1" dirty="0" smtClean="0">
                  <a:solidFill>
                    <a:srgbClr val="000000"/>
                  </a:solidFill>
                  <a:latin typeface="Times New Roman" pitchFamily="18" charset="0"/>
                  <a:cs typeface="Arial" pitchFamily="34" charset="0"/>
                </a:rPr>
                <a:t>B</a:t>
              </a:r>
              <a:endParaRPr lang="fr-FR" dirty="0" smtClean="0">
                <a:latin typeface="Arial" pitchFamily="34" charset="0"/>
                <a:cs typeface="Arial" pitchFamily="34" charset="0"/>
              </a:endParaRPr>
            </a:p>
          </p:txBody>
        </p:sp>
        <p:sp>
          <p:nvSpPr>
            <p:cNvPr id="24" name="Text Box 56"/>
            <p:cNvSpPr txBox="1">
              <a:spLocks noChangeArrowheads="1"/>
            </p:cNvSpPr>
            <p:nvPr/>
          </p:nvSpPr>
          <p:spPr bwMode="auto">
            <a:xfrm>
              <a:off x="9631504" y="5757525"/>
              <a:ext cx="3651300" cy="43660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400" b="1" dirty="0" smtClean="0">
                  <a:solidFill>
                    <a:srgbClr val="000000"/>
                  </a:solidFill>
                  <a:cs typeface="Arial" pitchFamily="34" charset="0"/>
                </a:rPr>
                <a:t>1 ) Principale : Haute à 90°</a:t>
              </a:r>
            </a:p>
            <a:p>
              <a:pPr fontAlgn="base">
                <a:spcBef>
                  <a:spcPct val="0"/>
                </a:spcBef>
                <a:spcAft>
                  <a:spcPct val="0"/>
                </a:spcAft>
              </a:pPr>
              <a:r>
                <a:rPr lang="fr-FR" sz="1400" b="1" dirty="0" smtClean="0">
                  <a:solidFill>
                    <a:srgbClr val="000000"/>
                  </a:solidFill>
                  <a:cs typeface="Arial" pitchFamily="34" charset="0"/>
                </a:rPr>
                <a:t>2 ) Secondaire : Opposée à 45 ° </a:t>
              </a:r>
            </a:p>
          </p:txBody>
        </p:sp>
      </p:grpSp>
      <p:sp>
        <p:nvSpPr>
          <p:cNvPr id="25" name="WordArt 60"/>
          <p:cNvSpPr>
            <a:spLocks noChangeArrowheads="1" noChangeShapeType="1" noTextEdit="1"/>
          </p:cNvSpPr>
          <p:nvPr>
            <p:custDataLst>
              <p:tags r:id="rId5"/>
            </p:custDataLst>
          </p:nvPr>
        </p:nvSpPr>
        <p:spPr bwMode="auto">
          <a:xfrm>
            <a:off x="6442090" y="494020"/>
            <a:ext cx="3167736" cy="301139"/>
          </a:xfrm>
          <a:prstGeom prst="rect">
            <a:avLst/>
          </a:prstGeom>
        </p:spPr>
        <p:txBody>
          <a:bodyPr wrap="none" fromWordArt="1">
            <a:prstTxWarp prst="textPlain">
              <a:avLst>
                <a:gd name="adj" fmla="val 50000"/>
              </a:avLst>
            </a:prstTxWarp>
          </a:bodyPr>
          <a:lstStyle/>
          <a:p>
            <a:pPr algn="ctr" rtl="0"/>
            <a:r>
              <a:rPr lang="fr-FR" sz="3900" i="1" kern="10" dirty="0" smtClean="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a:rPr>
              <a:t>Ordre d’établissement des lumières</a:t>
            </a:r>
            <a:endParaRPr lang="fr-FR" sz="3900" i="1" kern="10" dirty="0">
              <a:ln w="9525">
                <a:solidFill>
                  <a:srgbClr val="000000"/>
                </a:solidFill>
                <a:round/>
                <a:headEnd/>
                <a:tailEnd/>
              </a:ln>
              <a:solidFill>
                <a:srgbClr val="FF0000"/>
              </a:solidFill>
              <a:effectLst>
                <a:outerShdw dist="35921" dir="2700000" algn="ctr" rotWithShape="0">
                  <a:srgbClr val="808080">
                    <a:alpha val="80000"/>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21-10-14 13-29-02_0204.jpg"/>
          <p:cNvPicPr>
            <a:picLocks noChangeAspect="1"/>
          </p:cNvPicPr>
          <p:nvPr>
            <p:custDataLst>
              <p:tags r:id="rId1"/>
            </p:custDataLst>
          </p:nvPr>
        </p:nvPicPr>
        <p:blipFill>
          <a:blip r:embed="rId10" cstate="print"/>
          <a:stretch>
            <a:fillRect/>
          </a:stretch>
        </p:blipFill>
        <p:spPr>
          <a:xfrm>
            <a:off x="2467158" y="5026539"/>
            <a:ext cx="2819160" cy="2340434"/>
          </a:xfrm>
          <a:prstGeom prst="rect">
            <a:avLst/>
          </a:prstGeom>
        </p:spPr>
      </p:pic>
      <p:sp>
        <p:nvSpPr>
          <p:cNvPr id="4" name="ZoneTexte 3"/>
          <p:cNvSpPr txBox="1"/>
          <p:nvPr>
            <p:custDataLst>
              <p:tags r:id="rId2"/>
            </p:custDataLst>
          </p:nvPr>
        </p:nvSpPr>
        <p:spPr>
          <a:xfrm>
            <a:off x="931648" y="224279"/>
            <a:ext cx="4209695" cy="1323439"/>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rPr>
              <a:t>Avec un seul flash et un câble TTL de trois mètres, voici quelques façons de positionner une lumière principale. A vous de juger s’il est utile d’ajouter  une lumière secondaire ou une lumière d’effet. </a:t>
            </a:r>
          </a:p>
        </p:txBody>
      </p:sp>
      <p:grpSp>
        <p:nvGrpSpPr>
          <p:cNvPr id="5" name="Groupe 4"/>
          <p:cNvGrpSpPr/>
          <p:nvPr>
            <p:custDataLst>
              <p:tags r:id="rId3"/>
            </p:custDataLst>
          </p:nvPr>
        </p:nvGrpSpPr>
        <p:grpSpPr>
          <a:xfrm>
            <a:off x="914394" y="1604475"/>
            <a:ext cx="4313213" cy="3440427"/>
            <a:chOff x="914394" y="1026533"/>
            <a:chExt cx="4313213" cy="3440427"/>
          </a:xfrm>
        </p:grpSpPr>
        <p:pic>
          <p:nvPicPr>
            <p:cNvPr id="6" name="Image 5" descr="2021-10-14 13-29-50_0205.jpg"/>
            <p:cNvPicPr>
              <a:picLocks noChangeAspect="1"/>
            </p:cNvPicPr>
            <p:nvPr/>
          </p:nvPicPr>
          <p:blipFill>
            <a:blip r:embed="rId11" cstate="print"/>
            <a:stretch>
              <a:fillRect/>
            </a:stretch>
          </p:blipFill>
          <p:spPr>
            <a:xfrm>
              <a:off x="2924353" y="1155922"/>
              <a:ext cx="2278068" cy="2773903"/>
            </a:xfrm>
            <a:prstGeom prst="rect">
              <a:avLst/>
            </a:prstGeom>
          </p:spPr>
        </p:pic>
        <p:sp>
          <p:nvSpPr>
            <p:cNvPr id="7" name="ZoneTexte 6"/>
            <p:cNvSpPr txBox="1"/>
            <p:nvPr/>
          </p:nvSpPr>
          <p:spPr>
            <a:xfrm>
              <a:off x="914394" y="1026533"/>
              <a:ext cx="2044460" cy="3016210"/>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Flash nu. Lumière dure, ponctuelle.</a:t>
              </a:r>
            </a:p>
            <a:p>
              <a:pPr>
                <a:buFont typeface="Wingdings" pitchFamily="2" charset="2"/>
                <a:buChar char="ü"/>
              </a:pPr>
              <a:r>
                <a:rPr lang="fr-FR" sz="1400" b="1" dirty="0" smtClean="0"/>
                <a:t>Placé à 45 degré et légèrement plus haut que la tête du modèle, proche de celui-ci. </a:t>
              </a:r>
            </a:p>
            <a:p>
              <a:r>
                <a:rPr lang="fr-FR" sz="1400" b="1" i="1" dirty="0" smtClean="0"/>
                <a:t>N.B. Attention à l’ombre projetée du chapeau.</a:t>
              </a:r>
            </a:p>
            <a:p>
              <a:endParaRPr lang="fr-FR" sz="400" b="1" i="1" dirty="0" smtClean="0"/>
            </a:p>
            <a:p>
              <a:pPr>
                <a:buFont typeface="Wingdings" pitchFamily="2" charset="2"/>
                <a:buChar char="ü"/>
              </a:pPr>
              <a:r>
                <a:rPr lang="fr-FR" sz="1400" b="1" dirty="0" smtClean="0"/>
                <a:t>Suivant l’effet de diffusion recherché, régler le zoom flash manuellement vers la position grand angle.</a:t>
              </a:r>
            </a:p>
          </p:txBody>
        </p:sp>
        <p:sp>
          <p:nvSpPr>
            <p:cNvPr id="8" name="ZoneTexte 7"/>
            <p:cNvSpPr txBox="1"/>
            <p:nvPr/>
          </p:nvSpPr>
          <p:spPr>
            <a:xfrm>
              <a:off x="921348" y="3943740"/>
              <a:ext cx="4306259" cy="523220"/>
            </a:xfrm>
            <a:prstGeom prst="rect">
              <a:avLst/>
            </a:prstGeom>
            <a:noFill/>
          </p:spPr>
          <p:txBody>
            <a:bodyPr wrap="square" rtlCol="0">
              <a:spAutoFit/>
            </a:bodyPr>
            <a:lstStyle/>
            <a:p>
              <a:pPr>
                <a:buFont typeface="Wingdings" pitchFamily="2" charset="2"/>
                <a:buChar char="ü"/>
              </a:pPr>
              <a:r>
                <a:rPr lang="fr-FR" sz="1400" b="1" dirty="0" smtClean="0"/>
                <a:t>Boitier en mode M en partant de 1/30 à 1/60 sous exposer le fond en augmentant la vitesse vers 1/200.</a:t>
              </a:r>
              <a:endParaRPr lang="fr-FR" sz="1400" b="1" dirty="0"/>
            </a:p>
          </p:txBody>
        </p:sp>
      </p:grpSp>
      <p:pic>
        <p:nvPicPr>
          <p:cNvPr id="9" name="Image 8" descr="2021-10-14 12-47-40_0205.jpg"/>
          <p:cNvPicPr>
            <a:picLocks noChangeAspect="1"/>
          </p:cNvPicPr>
          <p:nvPr>
            <p:custDataLst>
              <p:tags r:id="rId4"/>
            </p:custDataLst>
          </p:nvPr>
        </p:nvPicPr>
        <p:blipFill>
          <a:blip r:embed="rId12" cstate="print"/>
          <a:stretch>
            <a:fillRect/>
          </a:stretch>
        </p:blipFill>
        <p:spPr>
          <a:xfrm>
            <a:off x="7135501" y="3928640"/>
            <a:ext cx="3375287" cy="2274650"/>
          </a:xfrm>
          <a:prstGeom prst="rect">
            <a:avLst/>
          </a:prstGeom>
        </p:spPr>
      </p:pic>
      <p:pic>
        <p:nvPicPr>
          <p:cNvPr id="10" name="Image 9" descr="2021-10-14 12-48-37_0206.jpg"/>
          <p:cNvPicPr>
            <a:picLocks noChangeAspect="1"/>
          </p:cNvPicPr>
          <p:nvPr>
            <p:custDataLst>
              <p:tags r:id="rId5"/>
            </p:custDataLst>
          </p:nvPr>
        </p:nvPicPr>
        <p:blipFill>
          <a:blip r:embed="rId13" cstate="print"/>
          <a:stretch>
            <a:fillRect/>
          </a:stretch>
        </p:blipFill>
        <p:spPr>
          <a:xfrm>
            <a:off x="8254396" y="1131530"/>
            <a:ext cx="2155414" cy="2604841"/>
          </a:xfrm>
          <a:prstGeom prst="rect">
            <a:avLst/>
          </a:prstGeom>
        </p:spPr>
      </p:pic>
      <p:sp>
        <p:nvSpPr>
          <p:cNvPr id="11" name="ZoneTexte 10"/>
          <p:cNvSpPr txBox="1"/>
          <p:nvPr>
            <p:custDataLst>
              <p:tags r:id="rId6"/>
            </p:custDataLst>
          </p:nvPr>
        </p:nvSpPr>
        <p:spPr>
          <a:xfrm>
            <a:off x="6047117" y="1147313"/>
            <a:ext cx="2173856" cy="1908215"/>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Parapluie réflecteur .</a:t>
            </a:r>
          </a:p>
          <a:p>
            <a:r>
              <a:rPr lang="fr-FR" sz="1600" b="1" dirty="0" smtClean="0">
                <a:solidFill>
                  <a:srgbClr val="FF0000"/>
                </a:solidFill>
                <a:effectLst>
                  <a:outerShdw blurRad="38100" dist="38100" dir="2700000" algn="tl">
                    <a:srgbClr val="000000">
                      <a:alpha val="43137"/>
                    </a:srgbClr>
                  </a:outerShdw>
                </a:effectLst>
              </a:rPr>
              <a:t>Lumière douce, très large.</a:t>
            </a:r>
          </a:p>
          <a:p>
            <a:pPr>
              <a:buFont typeface="Wingdings" pitchFamily="2" charset="2"/>
              <a:buChar char="ü"/>
            </a:pPr>
            <a:r>
              <a:rPr lang="fr-FR" sz="1400" b="1" dirty="0" smtClean="0"/>
              <a:t>Placé à 45 degré et plus haut que la tête du modèle. </a:t>
            </a:r>
          </a:p>
          <a:p>
            <a:pPr>
              <a:buFont typeface="Wingdings" pitchFamily="2" charset="2"/>
              <a:buChar char="ü"/>
            </a:pPr>
            <a:r>
              <a:rPr lang="fr-FR" sz="1400" b="1" dirty="0" smtClean="0"/>
              <a:t>Distance flash / modèle = 2 fois le diamètre.</a:t>
            </a:r>
            <a:endParaRPr lang="fr-FR" sz="1400" b="1" dirty="0"/>
          </a:p>
        </p:txBody>
      </p:sp>
      <p:cxnSp>
        <p:nvCxnSpPr>
          <p:cNvPr id="12" name="Connecteur droit 11"/>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2"/>
          <p:cNvSpPr>
            <a:spLocks noGrp="1"/>
          </p:cNvSpPr>
          <p:nvPr>
            <p:ph type="sldNum" sz="quarter" idx="12"/>
            <p:custDataLst>
              <p:tags r:id="rId8"/>
            </p:custDataLst>
          </p:nvPr>
        </p:nvSpPr>
        <p:spPr/>
        <p:txBody>
          <a:bodyPr/>
          <a:lstStyle/>
          <a:p>
            <a:fld id="{51CD62DF-E537-4679-8A74-FCDC5A59EB04}"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21-10-14 12-45-32_0203.jpg"/>
          <p:cNvPicPr>
            <a:picLocks noChangeAspect="1"/>
          </p:cNvPicPr>
          <p:nvPr>
            <p:custDataLst>
              <p:tags r:id="rId1"/>
            </p:custDataLst>
          </p:nvPr>
        </p:nvPicPr>
        <p:blipFill>
          <a:blip r:embed="rId10" cstate="print"/>
          <a:srcRect t="1504"/>
          <a:stretch>
            <a:fillRect/>
          </a:stretch>
        </p:blipFill>
        <p:spPr>
          <a:xfrm rot="10800000">
            <a:off x="7026649" y="4272280"/>
            <a:ext cx="2816555" cy="3007899"/>
          </a:xfrm>
          <a:prstGeom prst="rect">
            <a:avLst/>
          </a:prstGeom>
        </p:spPr>
      </p:pic>
      <p:pic>
        <p:nvPicPr>
          <p:cNvPr id="3" name="Image 2" descr="2021-10-14 12-46-31_0204.jpg"/>
          <p:cNvPicPr>
            <a:picLocks noChangeAspect="1"/>
          </p:cNvPicPr>
          <p:nvPr>
            <p:custDataLst>
              <p:tags r:id="rId2"/>
            </p:custDataLst>
          </p:nvPr>
        </p:nvPicPr>
        <p:blipFill>
          <a:blip r:embed="rId11" cstate="print"/>
          <a:stretch>
            <a:fillRect/>
          </a:stretch>
        </p:blipFill>
        <p:spPr>
          <a:xfrm>
            <a:off x="7762096" y="406911"/>
            <a:ext cx="2336967" cy="2743993"/>
          </a:xfrm>
          <a:prstGeom prst="rect">
            <a:avLst/>
          </a:prstGeom>
        </p:spPr>
      </p:pic>
      <p:sp>
        <p:nvSpPr>
          <p:cNvPr id="4" name="ZoneTexte 3"/>
          <p:cNvSpPr txBox="1"/>
          <p:nvPr>
            <p:custDataLst>
              <p:tags r:id="rId3"/>
            </p:custDataLst>
          </p:nvPr>
        </p:nvSpPr>
        <p:spPr>
          <a:xfrm>
            <a:off x="6320296" y="3287395"/>
            <a:ext cx="4040038" cy="984885"/>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Speed </a:t>
            </a:r>
            <a:r>
              <a:rPr lang="fr-FR" sz="1600" b="1" dirty="0" err="1" smtClean="0">
                <a:solidFill>
                  <a:srgbClr val="FF0000"/>
                </a:solidFill>
                <a:effectLst>
                  <a:outerShdw blurRad="38100" dist="38100" dir="2700000" algn="tl">
                    <a:srgbClr val="000000">
                      <a:alpha val="43137"/>
                    </a:srgbClr>
                  </a:outerShdw>
                </a:effectLst>
              </a:rPr>
              <a:t>Gobo</a:t>
            </a:r>
            <a:r>
              <a:rPr lang="fr-FR" sz="1600" b="1" dirty="0" smtClean="0">
                <a:solidFill>
                  <a:srgbClr val="FF0000"/>
                </a:solidFill>
                <a:effectLst>
                  <a:outerShdw blurRad="38100" dist="38100" dir="2700000" algn="tl">
                    <a:srgbClr val="000000">
                      <a:alpha val="43137"/>
                    </a:srgbClr>
                  </a:outerShdw>
                </a:effectLst>
              </a:rPr>
              <a:t> en drapeau + diffuseur</a:t>
            </a:r>
          </a:p>
          <a:p>
            <a:pPr>
              <a:buFont typeface="Wingdings" pitchFamily="2" charset="2"/>
              <a:buChar char="ü"/>
            </a:pPr>
            <a:r>
              <a:rPr lang="fr-FR" sz="1400" b="1" dirty="0" smtClean="0"/>
              <a:t>Placé légèrement plus haut que la tête du modèle et proche de celui-ci. </a:t>
            </a:r>
          </a:p>
          <a:p>
            <a:pPr>
              <a:buFont typeface="Wingdings" pitchFamily="2" charset="2"/>
              <a:buChar char="ü"/>
            </a:pPr>
            <a:r>
              <a:rPr lang="fr-FR" sz="1400" b="1" dirty="0" smtClean="0"/>
              <a:t>Grand réflecteur sur support à l’opposé du flash.</a:t>
            </a:r>
            <a:endParaRPr lang="fr-FR" sz="1400" b="1" dirty="0"/>
          </a:p>
        </p:txBody>
      </p:sp>
      <p:pic>
        <p:nvPicPr>
          <p:cNvPr id="5" name="Image 4" descr="2021-10-14 12-50-03_0207.jpg"/>
          <p:cNvPicPr>
            <a:picLocks noChangeAspect="1"/>
          </p:cNvPicPr>
          <p:nvPr>
            <p:custDataLst>
              <p:tags r:id="rId4"/>
            </p:custDataLst>
          </p:nvPr>
        </p:nvPicPr>
        <p:blipFill>
          <a:blip r:embed="rId12" cstate="print"/>
          <a:stretch>
            <a:fillRect/>
          </a:stretch>
        </p:blipFill>
        <p:spPr>
          <a:xfrm>
            <a:off x="1400025" y="4848594"/>
            <a:ext cx="3338599" cy="2311338"/>
          </a:xfrm>
          <a:prstGeom prst="rect">
            <a:avLst/>
          </a:prstGeom>
        </p:spPr>
      </p:pic>
      <p:pic>
        <p:nvPicPr>
          <p:cNvPr id="6" name="Image 5" descr="2021-10-14 12-51-04_0208.jpg"/>
          <p:cNvPicPr>
            <a:picLocks noChangeAspect="1"/>
          </p:cNvPicPr>
          <p:nvPr>
            <p:custDataLst>
              <p:tags r:id="rId5"/>
            </p:custDataLst>
          </p:nvPr>
        </p:nvPicPr>
        <p:blipFill>
          <a:blip r:embed="rId13" cstate="print"/>
          <a:stretch>
            <a:fillRect/>
          </a:stretch>
        </p:blipFill>
        <p:spPr>
          <a:xfrm>
            <a:off x="2942071" y="246799"/>
            <a:ext cx="1985752" cy="3056603"/>
          </a:xfrm>
          <a:prstGeom prst="rect">
            <a:avLst/>
          </a:prstGeom>
        </p:spPr>
      </p:pic>
      <p:sp>
        <p:nvSpPr>
          <p:cNvPr id="7" name="ZoneTexte 6"/>
          <p:cNvSpPr txBox="1"/>
          <p:nvPr>
            <p:custDataLst>
              <p:tags r:id="rId6"/>
            </p:custDataLst>
          </p:nvPr>
        </p:nvSpPr>
        <p:spPr>
          <a:xfrm>
            <a:off x="1118566" y="3447180"/>
            <a:ext cx="4040038" cy="1200329"/>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Boite à lumière : Lumière douce, orientée.</a:t>
            </a:r>
          </a:p>
          <a:p>
            <a:pPr>
              <a:buFont typeface="Wingdings" pitchFamily="2" charset="2"/>
              <a:buChar char="ü"/>
            </a:pPr>
            <a:r>
              <a:rPr lang="fr-FR" sz="1400" b="1" dirty="0" smtClean="0"/>
              <a:t>Placé à 45 degré et légèrement plus haut que la tête du modèle, très proche de celui-ci. </a:t>
            </a:r>
          </a:p>
          <a:p>
            <a:r>
              <a:rPr lang="fr-FR" sz="1400" b="1" dirty="0" smtClean="0"/>
              <a:t>(Démarrer à 2 fois la diagonale de la boite)</a:t>
            </a:r>
          </a:p>
          <a:p>
            <a:r>
              <a:rPr lang="fr-FR" sz="1400" b="1" i="1" dirty="0" smtClean="0"/>
              <a:t>N.B. Attention à l’ombre projetée du chapeau.</a:t>
            </a:r>
          </a:p>
        </p:txBody>
      </p:sp>
      <p:cxnSp>
        <p:nvCxnSpPr>
          <p:cNvPr id="8" name="Connecteur droit 7"/>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p:cNvSpPr>
            <a:spLocks noGrp="1"/>
          </p:cNvSpPr>
          <p:nvPr>
            <p:ph type="sldNum" sz="quarter" idx="12"/>
            <p:custDataLst>
              <p:tags r:id="rId8"/>
            </p:custDataLst>
          </p:nvPr>
        </p:nvSpPr>
        <p:spPr/>
        <p:txBody>
          <a:bodyPr/>
          <a:lstStyle/>
          <a:p>
            <a:fld id="{51CD62DF-E537-4679-8A74-FCDC5A59EB04}" type="slidenum">
              <a:rPr lang="fr-FR" smtClean="0"/>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21-10-14 12-52-04_0209.jpg"/>
          <p:cNvPicPr>
            <a:picLocks noChangeAspect="1"/>
          </p:cNvPicPr>
          <p:nvPr>
            <p:custDataLst>
              <p:tags r:id="rId1"/>
            </p:custDataLst>
          </p:nvPr>
        </p:nvPicPr>
        <p:blipFill>
          <a:blip r:embed="rId10" cstate="print"/>
          <a:srcRect b="2049"/>
          <a:stretch>
            <a:fillRect/>
          </a:stretch>
        </p:blipFill>
        <p:spPr>
          <a:xfrm>
            <a:off x="2633605" y="4315330"/>
            <a:ext cx="2570919" cy="2628935"/>
          </a:xfrm>
          <a:prstGeom prst="rect">
            <a:avLst/>
          </a:prstGeom>
        </p:spPr>
      </p:pic>
      <p:pic>
        <p:nvPicPr>
          <p:cNvPr id="3" name="Image 2" descr="2021-10-14 12-52-30_0210.jpg"/>
          <p:cNvPicPr>
            <a:picLocks noChangeAspect="1"/>
          </p:cNvPicPr>
          <p:nvPr>
            <p:custDataLst>
              <p:tags r:id="rId2"/>
            </p:custDataLst>
          </p:nvPr>
        </p:nvPicPr>
        <p:blipFill>
          <a:blip r:embed="rId11" cstate="print"/>
          <a:stretch>
            <a:fillRect/>
          </a:stretch>
        </p:blipFill>
        <p:spPr>
          <a:xfrm>
            <a:off x="3137835" y="303393"/>
            <a:ext cx="1840312" cy="2897007"/>
          </a:xfrm>
          <a:prstGeom prst="rect">
            <a:avLst/>
          </a:prstGeom>
        </p:spPr>
      </p:pic>
      <p:sp>
        <p:nvSpPr>
          <p:cNvPr id="4" name="ZoneTexte 3"/>
          <p:cNvSpPr txBox="1"/>
          <p:nvPr>
            <p:custDataLst>
              <p:tags r:id="rId3"/>
            </p:custDataLst>
          </p:nvPr>
        </p:nvSpPr>
        <p:spPr>
          <a:xfrm>
            <a:off x="865522" y="3287395"/>
            <a:ext cx="4362086" cy="984885"/>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Parapluie diffuseur : Lumière douce, très large.</a:t>
            </a:r>
          </a:p>
          <a:p>
            <a:pPr>
              <a:buFont typeface="Wingdings" pitchFamily="2" charset="2"/>
              <a:buChar char="ü"/>
            </a:pPr>
            <a:r>
              <a:rPr lang="fr-FR" sz="1400" b="1" dirty="0" smtClean="0"/>
              <a:t>Placé à 45 degré et légèrement plus haut que la tête du modèle.</a:t>
            </a:r>
          </a:p>
          <a:p>
            <a:pPr>
              <a:buFont typeface="Wingdings" pitchFamily="2" charset="2"/>
              <a:buChar char="ü"/>
            </a:pPr>
            <a:r>
              <a:rPr lang="fr-FR" sz="1400" b="1" dirty="0" smtClean="0"/>
              <a:t>Distance flash / modèle = 2 fois le diamètre.</a:t>
            </a:r>
            <a:endParaRPr lang="fr-FR" sz="1400" b="1" dirty="0"/>
          </a:p>
        </p:txBody>
      </p:sp>
      <p:pic>
        <p:nvPicPr>
          <p:cNvPr id="5" name="Image 4" descr="2021-10-14 12-53-39_0211.jpg"/>
          <p:cNvPicPr>
            <a:picLocks noChangeAspect="1"/>
          </p:cNvPicPr>
          <p:nvPr>
            <p:custDataLst>
              <p:tags r:id="rId4"/>
            </p:custDataLst>
          </p:nvPr>
        </p:nvPicPr>
        <p:blipFill>
          <a:blip r:embed="rId12" cstate="print"/>
          <a:stretch>
            <a:fillRect/>
          </a:stretch>
        </p:blipFill>
        <p:spPr>
          <a:xfrm>
            <a:off x="6988909" y="4816047"/>
            <a:ext cx="3392424" cy="2377440"/>
          </a:xfrm>
          <a:prstGeom prst="rect">
            <a:avLst/>
          </a:prstGeom>
        </p:spPr>
      </p:pic>
      <p:pic>
        <p:nvPicPr>
          <p:cNvPr id="6" name="Image 5" descr="2021-10-14 12-54-37_0212.jpg"/>
          <p:cNvPicPr>
            <a:picLocks noChangeAspect="1"/>
          </p:cNvPicPr>
          <p:nvPr>
            <p:custDataLst>
              <p:tags r:id="rId5"/>
            </p:custDataLst>
          </p:nvPr>
        </p:nvPicPr>
        <p:blipFill>
          <a:blip r:embed="rId13" cstate="print"/>
          <a:stretch>
            <a:fillRect/>
          </a:stretch>
        </p:blipFill>
        <p:spPr>
          <a:xfrm>
            <a:off x="7821436" y="268887"/>
            <a:ext cx="2296716" cy="2901115"/>
          </a:xfrm>
          <a:prstGeom prst="rect">
            <a:avLst/>
          </a:prstGeom>
        </p:spPr>
      </p:pic>
      <p:sp>
        <p:nvSpPr>
          <p:cNvPr id="7" name="ZoneTexte 6"/>
          <p:cNvSpPr txBox="1"/>
          <p:nvPr>
            <p:custDataLst>
              <p:tags r:id="rId6"/>
            </p:custDataLst>
          </p:nvPr>
        </p:nvSpPr>
        <p:spPr>
          <a:xfrm>
            <a:off x="6456631" y="3382286"/>
            <a:ext cx="4040038" cy="1415772"/>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Diffuseur rond : Lumière douce, ponctuelle.</a:t>
            </a:r>
          </a:p>
          <a:p>
            <a:pPr>
              <a:buFont typeface="Wingdings" pitchFamily="2" charset="2"/>
              <a:buChar char="ü"/>
            </a:pPr>
            <a:r>
              <a:rPr lang="fr-FR" sz="1400" b="1" dirty="0" smtClean="0"/>
              <a:t>Placé à 45 degré et légèrement plus haut que la tête du modèle.</a:t>
            </a:r>
          </a:p>
          <a:p>
            <a:pPr>
              <a:buFont typeface="Wingdings" pitchFamily="2" charset="2"/>
              <a:buChar char="ü"/>
            </a:pPr>
            <a:r>
              <a:rPr lang="fr-FR" sz="1400" b="1" dirty="0" smtClean="0"/>
              <a:t>Interposition d’un diffuseur rond sur support.</a:t>
            </a:r>
          </a:p>
          <a:p>
            <a:pPr>
              <a:buFont typeface="Wingdings" pitchFamily="2" charset="2"/>
              <a:buChar char="ü"/>
            </a:pPr>
            <a:r>
              <a:rPr lang="fr-FR" sz="1400" b="1" dirty="0" smtClean="0"/>
              <a:t>Gélatine CTO pour conserver l’ambiance « bougie »</a:t>
            </a:r>
          </a:p>
        </p:txBody>
      </p:sp>
      <p:cxnSp>
        <p:nvCxnSpPr>
          <p:cNvPr id="8" name="Connecteur droit 7"/>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p:cNvSpPr>
            <a:spLocks noGrp="1"/>
          </p:cNvSpPr>
          <p:nvPr>
            <p:ph type="sldNum" sz="quarter" idx="12"/>
            <p:custDataLst>
              <p:tags r:id="rId8"/>
            </p:custDataLst>
          </p:nvPr>
        </p:nvSpPr>
        <p:spPr/>
        <p:txBody>
          <a:bodyPr/>
          <a:lstStyle/>
          <a:p>
            <a:fld id="{51CD62DF-E537-4679-8A74-FCDC5A59EB04}" type="slidenum">
              <a:rPr lang="fr-FR" smtClean="0"/>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21-10-14 12-55-43_0213.jpg"/>
          <p:cNvPicPr>
            <a:picLocks noChangeAspect="1"/>
          </p:cNvPicPr>
          <p:nvPr>
            <p:custDataLst>
              <p:tags r:id="rId1"/>
            </p:custDataLst>
          </p:nvPr>
        </p:nvPicPr>
        <p:blipFill>
          <a:blip r:embed="rId10" cstate="print"/>
          <a:stretch>
            <a:fillRect/>
          </a:stretch>
        </p:blipFill>
        <p:spPr>
          <a:xfrm>
            <a:off x="2433340" y="4063223"/>
            <a:ext cx="2794268" cy="3132037"/>
          </a:xfrm>
          <a:prstGeom prst="rect">
            <a:avLst/>
          </a:prstGeom>
        </p:spPr>
      </p:pic>
      <p:pic>
        <p:nvPicPr>
          <p:cNvPr id="3" name="Image 2" descr="2021-10-14 12-57-42_0215.jpg"/>
          <p:cNvPicPr>
            <a:picLocks noChangeAspect="1"/>
          </p:cNvPicPr>
          <p:nvPr>
            <p:custDataLst>
              <p:tags r:id="rId2"/>
            </p:custDataLst>
          </p:nvPr>
        </p:nvPicPr>
        <p:blipFill>
          <a:blip r:embed="rId11" cstate="print"/>
          <a:stretch>
            <a:fillRect/>
          </a:stretch>
        </p:blipFill>
        <p:spPr>
          <a:xfrm>
            <a:off x="2836252" y="328911"/>
            <a:ext cx="2239307" cy="2880115"/>
          </a:xfrm>
          <a:prstGeom prst="rect">
            <a:avLst/>
          </a:prstGeom>
        </p:spPr>
      </p:pic>
      <p:sp>
        <p:nvSpPr>
          <p:cNvPr id="4" name="ZoneTexte 3"/>
          <p:cNvSpPr txBox="1"/>
          <p:nvPr>
            <p:custDataLst>
              <p:tags r:id="rId3"/>
            </p:custDataLst>
          </p:nvPr>
        </p:nvSpPr>
        <p:spPr>
          <a:xfrm>
            <a:off x="1036368" y="3243092"/>
            <a:ext cx="4040038" cy="769441"/>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Nid d’abeille. Lumière dure et ponctuelle</a:t>
            </a:r>
          </a:p>
          <a:p>
            <a:pPr>
              <a:buFont typeface="Wingdings" pitchFamily="2" charset="2"/>
              <a:buChar char="ü"/>
            </a:pPr>
            <a:r>
              <a:rPr lang="fr-FR" sz="1400" b="1" dirty="0" smtClean="0"/>
              <a:t>Placé cette lumière dure en la dirigeant vers le haut du modèle.</a:t>
            </a:r>
          </a:p>
        </p:txBody>
      </p:sp>
      <p:pic>
        <p:nvPicPr>
          <p:cNvPr id="5" name="Image 4" descr="2021-10-14 13-30-50_0206.jpg"/>
          <p:cNvPicPr>
            <a:picLocks noChangeAspect="1"/>
          </p:cNvPicPr>
          <p:nvPr>
            <p:custDataLst>
              <p:tags r:id="rId4"/>
            </p:custDataLst>
          </p:nvPr>
        </p:nvPicPr>
        <p:blipFill>
          <a:blip r:embed="rId12" cstate="print"/>
          <a:stretch>
            <a:fillRect/>
          </a:stretch>
        </p:blipFill>
        <p:spPr>
          <a:xfrm>
            <a:off x="7608497" y="4050054"/>
            <a:ext cx="2827097" cy="3098933"/>
          </a:xfrm>
          <a:prstGeom prst="rect">
            <a:avLst/>
          </a:prstGeom>
        </p:spPr>
      </p:pic>
      <p:pic>
        <p:nvPicPr>
          <p:cNvPr id="6" name="Image 5" descr="2021-10-14 13-31-43_0207.jpg"/>
          <p:cNvPicPr>
            <a:picLocks noChangeAspect="1"/>
          </p:cNvPicPr>
          <p:nvPr>
            <p:custDataLst>
              <p:tags r:id="rId5"/>
            </p:custDataLst>
          </p:nvPr>
        </p:nvPicPr>
        <p:blipFill>
          <a:blip r:embed="rId13" cstate="print"/>
          <a:stretch>
            <a:fillRect/>
          </a:stretch>
        </p:blipFill>
        <p:spPr>
          <a:xfrm>
            <a:off x="8210928" y="386213"/>
            <a:ext cx="2255572" cy="2693418"/>
          </a:xfrm>
          <a:prstGeom prst="rect">
            <a:avLst/>
          </a:prstGeom>
        </p:spPr>
      </p:pic>
      <p:sp>
        <p:nvSpPr>
          <p:cNvPr id="7" name="ZoneTexte 6"/>
          <p:cNvSpPr txBox="1"/>
          <p:nvPr>
            <p:custDataLst>
              <p:tags r:id="rId6"/>
            </p:custDataLst>
          </p:nvPr>
        </p:nvSpPr>
        <p:spPr>
          <a:xfrm>
            <a:off x="5854454" y="428427"/>
            <a:ext cx="2323388" cy="2769989"/>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Cône. Effet silhouette</a:t>
            </a:r>
          </a:p>
          <a:p>
            <a:pPr>
              <a:buFont typeface="Wingdings" pitchFamily="2" charset="2"/>
              <a:buChar char="ü"/>
            </a:pPr>
            <a:r>
              <a:rPr lang="fr-FR" sz="1400" b="1" dirty="0" smtClean="0"/>
              <a:t>Placé le flash derrière le modèle en éclairant vers le mur.</a:t>
            </a:r>
          </a:p>
          <a:p>
            <a:pPr>
              <a:buFont typeface="Wingdings" pitchFamily="2" charset="2"/>
              <a:buChar char="ü"/>
            </a:pPr>
            <a:r>
              <a:rPr lang="fr-FR" sz="1400" b="1" dirty="0" smtClean="0"/>
              <a:t>Gélatine de couleur pour effet.</a:t>
            </a:r>
          </a:p>
          <a:p>
            <a:pPr>
              <a:buFont typeface="Wingdings" pitchFamily="2" charset="2"/>
              <a:buChar char="ü"/>
            </a:pPr>
            <a:endParaRPr lang="fr-FR" sz="400" b="1" dirty="0" smtClean="0"/>
          </a:p>
          <a:p>
            <a:r>
              <a:rPr lang="fr-FR" sz="1400" b="1" dirty="0" smtClean="0"/>
              <a:t>N.B. La commande par câble est délicat et fera apparaitre celui-ci sur l’image.</a:t>
            </a:r>
          </a:p>
          <a:p>
            <a:r>
              <a:rPr lang="fr-FR" sz="1400" b="1" dirty="0" smtClean="0"/>
              <a:t> </a:t>
            </a:r>
          </a:p>
          <a:p>
            <a:r>
              <a:rPr lang="fr-FR" sz="1400" b="1" i="1" dirty="0" smtClean="0"/>
              <a:t>Voir déclenchement sans fil en mode Manuel.</a:t>
            </a:r>
          </a:p>
        </p:txBody>
      </p:sp>
      <p:cxnSp>
        <p:nvCxnSpPr>
          <p:cNvPr id="8" name="Connecteur droit 7"/>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p:cNvSpPr>
            <a:spLocks noGrp="1"/>
          </p:cNvSpPr>
          <p:nvPr>
            <p:ph type="sldNum" sz="quarter" idx="12"/>
            <p:custDataLst>
              <p:tags r:id="rId8"/>
            </p:custDataLst>
          </p:nvPr>
        </p:nvSpPr>
        <p:spPr/>
        <p:txBody>
          <a:bodyPr/>
          <a:lstStyle/>
          <a:p>
            <a:fld id="{51CD62DF-E537-4679-8A74-FCDC5A59EB04}"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21-10-15 12-47-05_0208.jpg"/>
          <p:cNvPicPr>
            <a:picLocks noChangeAspect="1"/>
          </p:cNvPicPr>
          <p:nvPr>
            <p:custDataLst>
              <p:tags r:id="rId1"/>
            </p:custDataLst>
          </p:nvPr>
        </p:nvPicPr>
        <p:blipFill>
          <a:blip r:embed="rId10" cstate="print"/>
          <a:stretch>
            <a:fillRect/>
          </a:stretch>
        </p:blipFill>
        <p:spPr>
          <a:xfrm>
            <a:off x="3407433" y="421055"/>
            <a:ext cx="1828800" cy="2601468"/>
          </a:xfrm>
          <a:prstGeom prst="rect">
            <a:avLst/>
          </a:prstGeom>
        </p:spPr>
      </p:pic>
      <p:pic>
        <p:nvPicPr>
          <p:cNvPr id="3" name="Image 2" descr="2021-10-15 12-48-07_0209.jpg"/>
          <p:cNvPicPr>
            <a:picLocks noChangeAspect="1"/>
          </p:cNvPicPr>
          <p:nvPr>
            <p:custDataLst>
              <p:tags r:id="rId2"/>
            </p:custDataLst>
          </p:nvPr>
        </p:nvPicPr>
        <p:blipFill>
          <a:blip r:embed="rId11" cstate="print"/>
          <a:stretch>
            <a:fillRect/>
          </a:stretch>
        </p:blipFill>
        <p:spPr>
          <a:xfrm>
            <a:off x="2363638" y="3310231"/>
            <a:ext cx="2696552" cy="3599526"/>
          </a:xfrm>
          <a:prstGeom prst="rect">
            <a:avLst/>
          </a:prstGeom>
        </p:spPr>
      </p:pic>
      <p:pic>
        <p:nvPicPr>
          <p:cNvPr id="4" name="Image 3" descr="2021-10-15 12-50-50_0211.jpg"/>
          <p:cNvPicPr>
            <a:picLocks noChangeAspect="1"/>
          </p:cNvPicPr>
          <p:nvPr>
            <p:custDataLst>
              <p:tags r:id="rId3"/>
            </p:custDataLst>
          </p:nvPr>
        </p:nvPicPr>
        <p:blipFill>
          <a:blip r:embed="rId12" cstate="print"/>
          <a:srcRect l="21265" b="33136"/>
          <a:stretch>
            <a:fillRect/>
          </a:stretch>
        </p:blipFill>
        <p:spPr>
          <a:xfrm>
            <a:off x="6211019" y="3347051"/>
            <a:ext cx="2269687" cy="3562706"/>
          </a:xfrm>
          <a:prstGeom prst="rect">
            <a:avLst/>
          </a:prstGeom>
        </p:spPr>
      </p:pic>
      <p:sp>
        <p:nvSpPr>
          <p:cNvPr id="5" name="ZoneTexte 4"/>
          <p:cNvSpPr txBox="1"/>
          <p:nvPr>
            <p:custDataLst>
              <p:tags r:id="rId4"/>
            </p:custDataLst>
          </p:nvPr>
        </p:nvSpPr>
        <p:spPr>
          <a:xfrm>
            <a:off x="902891" y="224273"/>
            <a:ext cx="2478663" cy="2800767"/>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Coquillage. </a:t>
            </a:r>
          </a:p>
          <a:p>
            <a:r>
              <a:rPr lang="fr-FR" sz="1600" b="1" dirty="0" smtClean="0">
                <a:solidFill>
                  <a:srgbClr val="FF0000"/>
                </a:solidFill>
                <a:effectLst>
                  <a:outerShdw blurRad="38100" dist="38100" dir="2700000" algn="tl">
                    <a:srgbClr val="000000">
                      <a:alpha val="43137"/>
                    </a:srgbClr>
                  </a:outerShdw>
                </a:effectLst>
              </a:rPr>
              <a:t>Lumière douce et diffuse.</a:t>
            </a:r>
          </a:p>
          <a:p>
            <a:pPr>
              <a:buFont typeface="Wingdings" pitchFamily="2" charset="2"/>
              <a:buChar char="ü"/>
            </a:pPr>
            <a:r>
              <a:rPr lang="fr-FR" sz="1400" b="1" dirty="0" smtClean="0"/>
              <a:t>Placé deux flashes comme sur l’image.</a:t>
            </a:r>
          </a:p>
          <a:p>
            <a:pPr>
              <a:buFont typeface="Wingdings" pitchFamily="2" charset="2"/>
              <a:buChar char="ü"/>
            </a:pPr>
            <a:endParaRPr lang="fr-FR" sz="400" b="1" dirty="0" smtClean="0"/>
          </a:p>
          <a:p>
            <a:r>
              <a:rPr lang="fr-FR" sz="1400" b="1" i="1" dirty="0" smtClean="0"/>
              <a:t>Variante : une boite à lumière en haut un réflecteur blanc ou argent en bas. </a:t>
            </a:r>
          </a:p>
          <a:p>
            <a:endParaRPr lang="fr-FR" sz="1400" b="1" dirty="0" smtClean="0"/>
          </a:p>
          <a:p>
            <a:r>
              <a:rPr lang="fr-FR" sz="1400" b="1" dirty="0" smtClean="0"/>
              <a:t>N.B. Le modèle doit regarder de face. Le fond éloigné ou proche ne doit avoir aucune ombre portée.</a:t>
            </a:r>
          </a:p>
        </p:txBody>
      </p:sp>
      <p:sp>
        <p:nvSpPr>
          <p:cNvPr id="6" name="ZoneTexte 5"/>
          <p:cNvSpPr txBox="1"/>
          <p:nvPr>
            <p:custDataLst>
              <p:tags r:id="rId5"/>
            </p:custDataLst>
          </p:nvPr>
        </p:nvSpPr>
        <p:spPr>
          <a:xfrm>
            <a:off x="6118991" y="322035"/>
            <a:ext cx="4543252" cy="1908215"/>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Flash sur </a:t>
            </a:r>
            <a:r>
              <a:rPr lang="fr-FR" sz="1600" b="1" dirty="0" err="1" smtClean="0">
                <a:solidFill>
                  <a:srgbClr val="FF0000"/>
                </a:solidFill>
                <a:effectLst>
                  <a:outerShdw blurRad="38100" dist="38100" dir="2700000" algn="tl">
                    <a:srgbClr val="000000">
                      <a:alpha val="43137"/>
                    </a:srgbClr>
                  </a:outerShdw>
                </a:effectLst>
              </a:rPr>
              <a:t>monopode</a:t>
            </a:r>
            <a:r>
              <a:rPr lang="fr-FR" sz="1600" b="1" dirty="0" smtClean="0">
                <a:solidFill>
                  <a:srgbClr val="FF0000"/>
                </a:solidFill>
                <a:effectLst>
                  <a:outerShdw blurRad="38100" dist="38100" dir="2700000" algn="tl">
                    <a:srgbClr val="000000">
                      <a:alpha val="43137"/>
                    </a:srgbClr>
                  </a:outerShdw>
                </a:effectLst>
              </a:rPr>
              <a:t>.</a:t>
            </a:r>
          </a:p>
          <a:p>
            <a:pPr>
              <a:buFont typeface="Wingdings" pitchFamily="2" charset="2"/>
              <a:buChar char="ü"/>
            </a:pPr>
            <a:r>
              <a:rPr lang="fr-FR" sz="1400" b="1" dirty="0" smtClean="0"/>
              <a:t>Boitier en mode M. Flash en mode M. </a:t>
            </a:r>
          </a:p>
          <a:p>
            <a:pPr>
              <a:buFont typeface="Wingdings" pitchFamily="2" charset="2"/>
              <a:buChar char="ü"/>
            </a:pPr>
            <a:r>
              <a:rPr lang="fr-FR" sz="1400" b="1" dirty="0" smtClean="0"/>
              <a:t>Placé un cabochon ou un dôme sur le flash, il sera tenu en hauteur avec un </a:t>
            </a:r>
            <a:r>
              <a:rPr lang="fr-FR" sz="1400" b="1" dirty="0" err="1" smtClean="0"/>
              <a:t>monopode</a:t>
            </a:r>
            <a:r>
              <a:rPr lang="fr-FR" sz="1400" b="1" dirty="0" smtClean="0"/>
              <a:t> par un assistant. (esclave)</a:t>
            </a:r>
          </a:p>
          <a:p>
            <a:pPr>
              <a:buFont typeface="Wingdings" pitchFamily="2" charset="2"/>
              <a:buChar char="ü"/>
            </a:pPr>
            <a:r>
              <a:rPr lang="fr-FR" sz="1400" b="1" dirty="0" smtClean="0"/>
              <a:t>Régler f pour la </a:t>
            </a:r>
            <a:r>
              <a:rPr lang="fr-FR" sz="1400" b="1" dirty="0" err="1" smtClean="0"/>
              <a:t>PdC</a:t>
            </a:r>
            <a:r>
              <a:rPr lang="fr-FR" sz="1400" b="1" dirty="0" smtClean="0"/>
              <a:t> et Tv pour sous exposer le fond.</a:t>
            </a:r>
          </a:p>
          <a:p>
            <a:pPr>
              <a:buFont typeface="Wingdings" pitchFamily="2" charset="2"/>
              <a:buChar char="ü"/>
            </a:pPr>
            <a:r>
              <a:rPr lang="fr-FR" sz="1400" b="1" dirty="0" smtClean="0"/>
              <a:t>Un autre flash monté sur le boitier et orienté vers celui du </a:t>
            </a:r>
            <a:r>
              <a:rPr lang="fr-FR" sz="1400" b="1" dirty="0" err="1" smtClean="0"/>
              <a:t>monopode</a:t>
            </a:r>
            <a:r>
              <a:rPr lang="fr-FR" sz="1400" b="1" dirty="0" smtClean="0"/>
              <a:t> jouera le rôle de Maitre sans éclairer le sujet. (drapeau)</a:t>
            </a:r>
          </a:p>
          <a:p>
            <a:pPr>
              <a:buFont typeface="Wingdings" pitchFamily="2" charset="2"/>
              <a:buChar char="ü"/>
            </a:pPr>
            <a:endParaRPr lang="fr-FR" sz="400" b="1" dirty="0" smtClean="0"/>
          </a:p>
        </p:txBody>
      </p:sp>
      <p:pic>
        <p:nvPicPr>
          <p:cNvPr id="7" name="Image 6" descr="2021-10-15 12-50-50_0211.jpg"/>
          <p:cNvPicPr>
            <a:picLocks noChangeAspect="1"/>
          </p:cNvPicPr>
          <p:nvPr>
            <p:custDataLst>
              <p:tags r:id="rId6"/>
            </p:custDataLst>
          </p:nvPr>
        </p:nvPicPr>
        <p:blipFill>
          <a:blip r:embed="rId12" cstate="print"/>
          <a:srcRect t="68375"/>
          <a:stretch>
            <a:fillRect/>
          </a:stretch>
        </p:blipFill>
        <p:spPr>
          <a:xfrm>
            <a:off x="7588082" y="1974008"/>
            <a:ext cx="2882709" cy="1685060"/>
          </a:xfrm>
          <a:prstGeom prst="rect">
            <a:avLst/>
          </a:prstGeom>
        </p:spPr>
      </p:pic>
      <p:cxnSp>
        <p:nvCxnSpPr>
          <p:cNvPr id="8" name="Connecteur droit 7"/>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p:cNvSpPr>
            <a:spLocks noGrp="1"/>
          </p:cNvSpPr>
          <p:nvPr>
            <p:ph type="sldNum" sz="quarter" idx="12"/>
            <p:custDataLst>
              <p:tags r:id="rId8"/>
            </p:custDataLst>
          </p:nvPr>
        </p:nvSpPr>
        <p:spPr/>
        <p:txBody>
          <a:bodyPr/>
          <a:lstStyle/>
          <a:p>
            <a:fld id="{51CD62DF-E537-4679-8A74-FCDC5A59EB04}"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custDataLst>
              <p:tags r:id="rId1"/>
            </p:custDataLst>
          </p:nvPr>
        </p:nvSpPr>
        <p:spPr>
          <a:xfrm>
            <a:off x="767753" y="761268"/>
            <a:ext cx="4544443" cy="1615827"/>
          </a:xfrm>
          <a:prstGeom prst="rect">
            <a:avLst/>
          </a:prstGeom>
          <a:noFill/>
        </p:spPr>
        <p:txBody>
          <a:bodyPr wrap="square" rtlCol="0">
            <a:spAutoFit/>
          </a:bodyPr>
          <a:lstStyle/>
          <a:p>
            <a:r>
              <a:rPr lang="fr-FR" sz="2400" b="1" i="1" dirty="0" smtClean="0">
                <a:solidFill>
                  <a:srgbClr val="FF0000"/>
                </a:solidFill>
                <a:effectLst>
                  <a:outerShdw blurRad="38100" dist="38100" dir="2700000" algn="tl">
                    <a:srgbClr val="000000">
                      <a:alpha val="43137"/>
                    </a:srgbClr>
                  </a:outerShdw>
                </a:effectLst>
              </a:rPr>
              <a:t>1) P</a:t>
            </a:r>
            <a:r>
              <a:rPr lang="fr-FR" sz="2000" b="1" i="1" dirty="0" smtClean="0">
                <a:solidFill>
                  <a:srgbClr val="FF0000"/>
                </a:solidFill>
                <a:effectLst>
                  <a:outerShdw blurRad="38100" dist="38100" dir="2700000" algn="tl">
                    <a:srgbClr val="000000">
                      <a:alpha val="43137"/>
                    </a:srgbClr>
                  </a:outerShdw>
                </a:effectLst>
              </a:rPr>
              <a:t>RINCIPALE</a:t>
            </a:r>
          </a:p>
          <a:p>
            <a:endParaRPr lang="fr-FR" sz="500" b="1" i="1" dirty="0">
              <a:solidFill>
                <a:srgbClr val="FF0000"/>
              </a:solidFill>
              <a:effectLst>
                <a:outerShdw blurRad="38100" dist="38100" dir="2700000" algn="tl">
                  <a:srgbClr val="000000">
                    <a:alpha val="43137"/>
                  </a:srgbClr>
                </a:outerShdw>
              </a:effectLst>
            </a:endParaRPr>
          </a:p>
          <a:p>
            <a:r>
              <a:rPr lang="fr-FR" sz="1400" b="1" dirty="0">
                <a:solidFill>
                  <a:srgbClr val="FF0000"/>
                </a:solidFill>
                <a:effectLst>
                  <a:outerShdw blurRad="38100" dist="38100" dir="2700000" algn="tl">
                    <a:srgbClr val="000000">
                      <a:alpha val="43137"/>
                    </a:srgbClr>
                  </a:outerShdw>
                </a:effectLst>
              </a:rPr>
              <a:t>Position : </a:t>
            </a:r>
            <a:r>
              <a:rPr lang="fr-FR" sz="1400" b="1" dirty="0"/>
              <a:t>L'éclairement par la lumière naturelle dépend de la position du soleil dans le ciel, </a:t>
            </a:r>
            <a:r>
              <a:rPr lang="fr-FR" sz="1400" b="1" dirty="0" smtClean="0"/>
              <a:t>position </a:t>
            </a:r>
            <a:r>
              <a:rPr lang="fr-FR" sz="1400" b="1" dirty="0"/>
              <a:t>qui a une action directe sur la longueur des ombres portées. Du soleil du matin et du soir produisant des ombres longues, au soleil de midi produisant des ombres courtes</a:t>
            </a:r>
            <a:r>
              <a:rPr lang="fr-FR" sz="1400" b="1" dirty="0" smtClean="0"/>
              <a:t>.</a:t>
            </a:r>
          </a:p>
        </p:txBody>
      </p:sp>
      <p:sp>
        <p:nvSpPr>
          <p:cNvPr id="6" name="ZoneTexte 5"/>
          <p:cNvSpPr txBox="1"/>
          <p:nvPr>
            <p:custDataLst>
              <p:tags r:id="rId2"/>
            </p:custDataLst>
          </p:nvPr>
        </p:nvSpPr>
        <p:spPr>
          <a:xfrm>
            <a:off x="785005" y="2386636"/>
            <a:ext cx="4544443" cy="1600438"/>
          </a:xfrm>
          <a:prstGeom prst="rect">
            <a:avLst/>
          </a:prstGeom>
          <a:noFill/>
        </p:spPr>
        <p:txBody>
          <a:bodyPr wrap="square" rtlCol="0">
            <a:spAutoFit/>
          </a:bodyPr>
          <a:lstStyle/>
          <a:p>
            <a:r>
              <a:rPr lang="fr-FR" sz="1400" b="1" dirty="0" smtClean="0">
                <a:solidFill>
                  <a:srgbClr val="FF0000"/>
                </a:solidFill>
                <a:effectLst>
                  <a:outerShdw blurRad="38100" dist="38100" dir="2700000" algn="tl">
                    <a:srgbClr val="000000">
                      <a:alpha val="43137"/>
                    </a:srgbClr>
                  </a:outerShdw>
                </a:effectLst>
              </a:rPr>
              <a:t>Diffusion </a:t>
            </a:r>
            <a:r>
              <a:rPr lang="fr-FR" sz="1400" b="1" dirty="0">
                <a:solidFill>
                  <a:srgbClr val="FF0000"/>
                </a:solidFill>
                <a:effectLst>
                  <a:outerShdw blurRad="38100" dist="38100" dir="2700000" algn="tl">
                    <a:srgbClr val="000000">
                      <a:alpha val="43137"/>
                    </a:srgbClr>
                  </a:outerShdw>
                </a:effectLst>
              </a:rPr>
              <a:t>: </a:t>
            </a:r>
            <a:r>
              <a:rPr lang="fr-FR" sz="1400" b="1" dirty="0"/>
              <a:t>L'éclairement par la lumière naturelle dépend de la diffusion du soleil par la couche nuageuse. </a:t>
            </a:r>
            <a:endParaRPr lang="fr-FR" sz="1400" b="1" dirty="0" smtClean="0"/>
          </a:p>
          <a:p>
            <a:r>
              <a:rPr lang="fr-FR" sz="1400" b="1" dirty="0" smtClean="0"/>
              <a:t>Lumière </a:t>
            </a:r>
            <a:r>
              <a:rPr lang="fr-FR" sz="1400" b="1" dirty="0"/>
              <a:t>dure avec </a:t>
            </a:r>
            <a:r>
              <a:rPr lang="fr-FR" sz="1400" b="1" dirty="0" smtClean="0"/>
              <a:t>ombre dense par </a:t>
            </a:r>
            <a:r>
              <a:rPr lang="fr-FR" sz="1400" b="1" dirty="0"/>
              <a:t>un ciel d'été sans nuages. Lumière douce pouvant aller jusqu'à l'absence d'ombre par une journée d'hiver avec un ciel couvert.</a:t>
            </a:r>
          </a:p>
          <a:p>
            <a:r>
              <a:rPr lang="fr-FR" sz="1400" b="1" dirty="0"/>
              <a:t>Position et diffusion caractérise </a:t>
            </a:r>
            <a:r>
              <a:rPr lang="fr-FR" sz="1400" b="1" dirty="0" smtClean="0"/>
              <a:t>l'ambiance, </a:t>
            </a:r>
            <a:r>
              <a:rPr lang="fr-FR" sz="1400" b="1" dirty="0"/>
              <a:t>le monde dans lequel est fait la prise de vue</a:t>
            </a:r>
            <a:r>
              <a:rPr lang="fr-FR" sz="1400" b="1" dirty="0" smtClean="0"/>
              <a:t>.</a:t>
            </a:r>
          </a:p>
        </p:txBody>
      </p:sp>
      <p:cxnSp>
        <p:nvCxnSpPr>
          <p:cNvPr id="8" name="Connecteur droit 7"/>
          <p:cNvCxnSpPr/>
          <p:nvPr>
            <p:custDataLst>
              <p:tags r:id="rId3"/>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e 28"/>
          <p:cNvGrpSpPr/>
          <p:nvPr>
            <p:custDataLst>
              <p:tags r:id="rId4"/>
            </p:custDataLst>
          </p:nvPr>
        </p:nvGrpSpPr>
        <p:grpSpPr>
          <a:xfrm>
            <a:off x="869407" y="5111188"/>
            <a:ext cx="4477293" cy="1098686"/>
            <a:chOff x="869407" y="5111188"/>
            <a:chExt cx="4477293" cy="1098686"/>
          </a:xfrm>
        </p:grpSpPr>
        <p:pic>
          <p:nvPicPr>
            <p:cNvPr id="9" name="Image 8" descr="2017-04-14 11-11-24_0069.jpg"/>
            <p:cNvPicPr>
              <a:picLocks noChangeAspect="1"/>
            </p:cNvPicPr>
            <p:nvPr/>
          </p:nvPicPr>
          <p:blipFill>
            <a:blip r:embed="rId16" cstate="screen"/>
            <a:srcRect/>
            <a:stretch>
              <a:fillRect/>
            </a:stretch>
          </p:blipFill>
          <p:spPr>
            <a:xfrm>
              <a:off x="869407" y="5111188"/>
              <a:ext cx="1965155" cy="1095390"/>
            </a:xfrm>
            <a:prstGeom prst="rect">
              <a:avLst/>
            </a:prstGeom>
          </p:spPr>
        </p:pic>
        <p:sp>
          <p:nvSpPr>
            <p:cNvPr id="12" name="ZoneTexte 11"/>
            <p:cNvSpPr txBox="1"/>
            <p:nvPr/>
          </p:nvSpPr>
          <p:spPr>
            <a:xfrm>
              <a:off x="2872560" y="5378877"/>
              <a:ext cx="2474140" cy="830997"/>
            </a:xfrm>
            <a:prstGeom prst="rect">
              <a:avLst/>
            </a:prstGeom>
            <a:noFill/>
          </p:spPr>
          <p:txBody>
            <a:bodyPr wrap="square" rtlCol="0">
              <a:spAutoFit/>
            </a:bodyPr>
            <a:lstStyle/>
            <a:p>
              <a:r>
                <a:rPr lang="fr-FR" sz="1200" b="1" dirty="0" smtClean="0"/>
                <a:t>Les nuages diffusent la lumière dans toutes les direction et les ombres s’estompent. La plage dynamique est plus restreinte.</a:t>
              </a:r>
            </a:p>
          </p:txBody>
        </p:sp>
      </p:grpSp>
      <p:grpSp>
        <p:nvGrpSpPr>
          <p:cNvPr id="28" name="Groupe 27"/>
          <p:cNvGrpSpPr/>
          <p:nvPr>
            <p:custDataLst>
              <p:tags r:id="rId5"/>
            </p:custDataLst>
          </p:nvPr>
        </p:nvGrpSpPr>
        <p:grpSpPr>
          <a:xfrm>
            <a:off x="884060" y="3966135"/>
            <a:ext cx="4462639" cy="1384995"/>
            <a:chOff x="884060" y="3966135"/>
            <a:chExt cx="4462639" cy="1384995"/>
          </a:xfrm>
        </p:grpSpPr>
        <p:pic>
          <p:nvPicPr>
            <p:cNvPr id="7" name="Image 6" descr="2017-04-14 11-11-24_0069.jpg"/>
            <p:cNvPicPr>
              <a:picLocks noChangeAspect="1"/>
            </p:cNvPicPr>
            <p:nvPr/>
          </p:nvPicPr>
          <p:blipFill>
            <a:blip r:embed="rId17" cstate="screen"/>
            <a:srcRect/>
            <a:stretch>
              <a:fillRect/>
            </a:stretch>
          </p:blipFill>
          <p:spPr>
            <a:xfrm>
              <a:off x="884060" y="4069790"/>
              <a:ext cx="1935189" cy="1095390"/>
            </a:xfrm>
            <a:prstGeom prst="rect">
              <a:avLst/>
            </a:prstGeom>
          </p:spPr>
        </p:pic>
        <p:sp>
          <p:nvSpPr>
            <p:cNvPr id="13" name="ZoneTexte 12"/>
            <p:cNvSpPr txBox="1"/>
            <p:nvPr/>
          </p:nvSpPr>
          <p:spPr>
            <a:xfrm>
              <a:off x="2871004" y="3966135"/>
              <a:ext cx="2475695" cy="1384995"/>
            </a:xfrm>
            <a:prstGeom prst="rect">
              <a:avLst/>
            </a:prstGeom>
            <a:noFill/>
          </p:spPr>
          <p:txBody>
            <a:bodyPr wrap="square" rtlCol="0">
              <a:spAutoFit/>
            </a:bodyPr>
            <a:lstStyle/>
            <a:p>
              <a:r>
                <a:rPr lang="fr-FR" sz="1200" b="1" dirty="0" smtClean="0"/>
                <a:t>Le soleil est une source de lumière ponctuelle dure. La différence entre ombres et lumière est très marquée. </a:t>
              </a:r>
            </a:p>
            <a:p>
              <a:r>
                <a:rPr lang="fr-FR" sz="1200" b="1" dirty="0" smtClean="0"/>
                <a:t>Les ombres sont profondes. Les parties en lumières facilement écrêtées.</a:t>
              </a:r>
            </a:p>
          </p:txBody>
        </p:sp>
      </p:grpSp>
      <p:sp>
        <p:nvSpPr>
          <p:cNvPr id="16" name="ZoneTexte 15"/>
          <p:cNvSpPr txBox="1"/>
          <p:nvPr>
            <p:custDataLst>
              <p:tags r:id="rId6"/>
            </p:custDataLst>
          </p:nvPr>
        </p:nvSpPr>
        <p:spPr>
          <a:xfrm>
            <a:off x="5985190" y="252558"/>
            <a:ext cx="4500594" cy="1415772"/>
          </a:xfrm>
          <a:prstGeom prst="rect">
            <a:avLst/>
          </a:prstGeom>
          <a:noFill/>
        </p:spPr>
        <p:txBody>
          <a:bodyPr wrap="square" rtlCol="0">
            <a:spAutoFit/>
          </a:bodyPr>
          <a:lstStyle/>
          <a:p>
            <a:r>
              <a:rPr lang="fr-FR" sz="1600" b="1" dirty="0" smtClean="0">
                <a:effectLst>
                  <a:outerShdw blurRad="38100" dist="38100" dir="2700000" algn="tl">
                    <a:srgbClr val="000000">
                      <a:alpha val="43137"/>
                    </a:srgbClr>
                  </a:outerShdw>
                </a:effectLst>
              </a:rPr>
              <a:t>Température de couleurs</a:t>
            </a:r>
          </a:p>
          <a:p>
            <a:r>
              <a:rPr lang="fr-FR" sz="1400" b="1" dirty="0" smtClean="0"/>
              <a:t>La lumière naturelle se caractérise par un nombre infini de variantes. </a:t>
            </a:r>
          </a:p>
          <a:p>
            <a:r>
              <a:rPr lang="fr-FR" sz="1400" b="1" dirty="0" smtClean="0"/>
              <a:t>Direction, intensité, couleur, diffusion changent en fonction de l’heure de la journée, de la saison, et des conditions météo.</a:t>
            </a:r>
            <a:endParaRPr lang="fr-FR" sz="1400" b="1" dirty="0"/>
          </a:p>
        </p:txBody>
      </p:sp>
      <p:grpSp>
        <p:nvGrpSpPr>
          <p:cNvPr id="23" name="Groupe 22"/>
          <p:cNvGrpSpPr/>
          <p:nvPr>
            <p:custDataLst>
              <p:tags r:id="rId7"/>
            </p:custDataLst>
          </p:nvPr>
        </p:nvGrpSpPr>
        <p:grpSpPr>
          <a:xfrm>
            <a:off x="6125472" y="3224597"/>
            <a:ext cx="4260401" cy="1601426"/>
            <a:chOff x="6125472" y="2965817"/>
            <a:chExt cx="4260401" cy="1601426"/>
          </a:xfrm>
        </p:grpSpPr>
        <p:pic>
          <p:nvPicPr>
            <p:cNvPr id="15" name="Image 14" descr="2017-12-30 16-24-27_0100.jpg"/>
            <p:cNvPicPr>
              <a:picLocks noChangeAspect="1"/>
            </p:cNvPicPr>
            <p:nvPr/>
          </p:nvPicPr>
          <p:blipFill>
            <a:blip r:embed="rId18" cstate="screen"/>
            <a:srcRect/>
            <a:stretch>
              <a:fillRect/>
            </a:stretch>
          </p:blipFill>
          <p:spPr>
            <a:xfrm>
              <a:off x="6125472" y="2995607"/>
              <a:ext cx="1428760" cy="1571636"/>
            </a:xfrm>
            <a:prstGeom prst="rect">
              <a:avLst/>
            </a:prstGeom>
          </p:spPr>
        </p:pic>
        <p:pic>
          <p:nvPicPr>
            <p:cNvPr id="17" name="Image 16" descr="2017-12-30 16-24-27_0100.jpg"/>
            <p:cNvPicPr>
              <a:picLocks noChangeAspect="1"/>
            </p:cNvPicPr>
            <p:nvPr/>
          </p:nvPicPr>
          <p:blipFill>
            <a:blip r:embed="rId19" cstate="screen"/>
            <a:srcRect/>
            <a:stretch>
              <a:fillRect/>
            </a:stretch>
          </p:blipFill>
          <p:spPr>
            <a:xfrm>
              <a:off x="8957113" y="2995607"/>
              <a:ext cx="1428760" cy="1571636"/>
            </a:xfrm>
            <a:prstGeom prst="rect">
              <a:avLst/>
            </a:prstGeom>
          </p:spPr>
        </p:pic>
        <p:sp>
          <p:nvSpPr>
            <p:cNvPr id="18" name="ZoneTexte 17"/>
            <p:cNvSpPr txBox="1"/>
            <p:nvPr/>
          </p:nvSpPr>
          <p:spPr>
            <a:xfrm>
              <a:off x="7539487" y="2965817"/>
              <a:ext cx="1397479" cy="1585049"/>
            </a:xfrm>
            <a:prstGeom prst="rect">
              <a:avLst/>
            </a:prstGeom>
            <a:noFill/>
          </p:spPr>
          <p:txBody>
            <a:bodyPr wrap="square" rtlCol="0">
              <a:spAutoFit/>
            </a:bodyPr>
            <a:lstStyle/>
            <a:p>
              <a:r>
                <a:rPr lang="fr-FR" sz="1100" b="1" dirty="0" smtClean="0"/>
                <a:t>A gauche, la lumière est très plate.</a:t>
              </a:r>
            </a:p>
            <a:p>
              <a:endParaRPr lang="fr-FR" sz="1000" b="1" dirty="0" smtClean="0"/>
            </a:p>
            <a:p>
              <a:endParaRPr lang="fr-FR" sz="1000" b="1" dirty="0" smtClean="0"/>
            </a:p>
            <a:p>
              <a:pPr algn="r"/>
              <a:r>
                <a:rPr lang="fr-FR" sz="1100" b="1" dirty="0" smtClean="0"/>
                <a:t>A droite, un simple changement de point de vue rend la scène plus dynamique.</a:t>
              </a:r>
              <a:endParaRPr lang="fr-FR" sz="1100" b="1" dirty="0"/>
            </a:p>
          </p:txBody>
        </p:sp>
      </p:grpSp>
      <p:grpSp>
        <p:nvGrpSpPr>
          <p:cNvPr id="24" name="Groupe 23"/>
          <p:cNvGrpSpPr/>
          <p:nvPr>
            <p:custDataLst>
              <p:tags r:id="rId8"/>
            </p:custDataLst>
          </p:nvPr>
        </p:nvGrpSpPr>
        <p:grpSpPr>
          <a:xfrm>
            <a:off x="6111037" y="1690356"/>
            <a:ext cx="4280916" cy="1446550"/>
            <a:chOff x="6076531" y="612054"/>
            <a:chExt cx="4280916" cy="1446550"/>
          </a:xfrm>
        </p:grpSpPr>
        <p:pic>
          <p:nvPicPr>
            <p:cNvPr id="20" name="Image 19" descr="Copie de 2017-12-30 16-15-33_0095.jpg"/>
            <p:cNvPicPr>
              <a:picLocks noChangeAspect="1"/>
            </p:cNvPicPr>
            <p:nvPr/>
          </p:nvPicPr>
          <p:blipFill>
            <a:blip r:embed="rId20" cstate="screen"/>
            <a:stretch>
              <a:fillRect/>
            </a:stretch>
          </p:blipFill>
          <p:spPr>
            <a:xfrm>
              <a:off x="8714373" y="703258"/>
              <a:ext cx="1643074" cy="1280812"/>
            </a:xfrm>
            <a:prstGeom prst="rect">
              <a:avLst/>
            </a:prstGeom>
          </p:spPr>
        </p:pic>
        <p:pic>
          <p:nvPicPr>
            <p:cNvPr id="21" name="Image 20" descr="2017-12-30 16-15-33_0095.jpg"/>
            <p:cNvPicPr>
              <a:picLocks noChangeAspect="1"/>
            </p:cNvPicPr>
            <p:nvPr/>
          </p:nvPicPr>
          <p:blipFill>
            <a:blip r:embed="rId21" cstate="screen"/>
            <a:stretch>
              <a:fillRect/>
            </a:stretch>
          </p:blipFill>
          <p:spPr>
            <a:xfrm>
              <a:off x="6076531" y="693987"/>
              <a:ext cx="1571636" cy="1272499"/>
            </a:xfrm>
            <a:prstGeom prst="rect">
              <a:avLst/>
            </a:prstGeom>
          </p:spPr>
        </p:pic>
        <p:sp>
          <p:nvSpPr>
            <p:cNvPr id="22" name="ZoneTexte 21"/>
            <p:cNvSpPr txBox="1"/>
            <p:nvPr/>
          </p:nvSpPr>
          <p:spPr>
            <a:xfrm>
              <a:off x="7622788" y="612054"/>
              <a:ext cx="1143008" cy="1446550"/>
            </a:xfrm>
            <a:prstGeom prst="rect">
              <a:avLst/>
            </a:prstGeom>
            <a:noFill/>
          </p:spPr>
          <p:txBody>
            <a:bodyPr wrap="square" rtlCol="0">
              <a:spAutoFit/>
            </a:bodyPr>
            <a:lstStyle/>
            <a:p>
              <a:r>
                <a:rPr lang="fr-FR" sz="1100" b="1" dirty="0" smtClean="0"/>
                <a:t>A gauche, lumière chaude du lever du soleil.</a:t>
              </a:r>
            </a:p>
            <a:p>
              <a:pPr algn="r"/>
              <a:r>
                <a:rPr lang="fr-FR" sz="1100" b="1" dirty="0" smtClean="0"/>
                <a:t>A droite, lumière froide plus tard dans la matinée</a:t>
              </a:r>
              <a:endParaRPr lang="fr-FR" sz="1100" b="1" dirty="0"/>
            </a:p>
          </p:txBody>
        </p:sp>
      </p:grpSp>
      <p:grpSp>
        <p:nvGrpSpPr>
          <p:cNvPr id="30" name="Groupe 29"/>
          <p:cNvGrpSpPr/>
          <p:nvPr>
            <p:custDataLst>
              <p:tags r:id="rId9"/>
            </p:custDataLst>
          </p:nvPr>
        </p:nvGrpSpPr>
        <p:grpSpPr>
          <a:xfrm>
            <a:off x="6033853" y="5026282"/>
            <a:ext cx="4516253" cy="2121892"/>
            <a:chOff x="6033853" y="5026282"/>
            <a:chExt cx="4516253" cy="2121892"/>
          </a:xfrm>
        </p:grpSpPr>
        <p:pic>
          <p:nvPicPr>
            <p:cNvPr id="25" name="Image 24" descr="2017-12-30 16-23-03_0099.jpg"/>
            <p:cNvPicPr>
              <a:picLocks noChangeAspect="1"/>
            </p:cNvPicPr>
            <p:nvPr>
              <p:custDataLst>
                <p:tags r:id="rId13"/>
              </p:custDataLst>
            </p:nvPr>
          </p:nvPicPr>
          <p:blipFill>
            <a:blip r:embed="rId22" cstate="screen"/>
            <a:stretch>
              <a:fillRect/>
            </a:stretch>
          </p:blipFill>
          <p:spPr>
            <a:xfrm>
              <a:off x="6093787" y="5759349"/>
              <a:ext cx="3799033" cy="1388825"/>
            </a:xfrm>
            <a:prstGeom prst="rect">
              <a:avLst/>
            </a:prstGeom>
          </p:spPr>
        </p:pic>
        <p:sp>
          <p:nvSpPr>
            <p:cNvPr id="26" name="ZoneTexte 25"/>
            <p:cNvSpPr txBox="1"/>
            <p:nvPr>
              <p:custDataLst>
                <p:tags r:id="rId14"/>
              </p:custDataLst>
            </p:nvPr>
          </p:nvSpPr>
          <p:spPr>
            <a:xfrm>
              <a:off x="6033853" y="5026282"/>
              <a:ext cx="4516253" cy="738664"/>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Jeu de patience : </a:t>
              </a:r>
              <a:r>
                <a:rPr lang="fr-FR" sz="1400" b="1" dirty="0" smtClean="0"/>
                <a:t>savoir observer les conditions météo, la vitesse de déplacement des nuages et en quelques minutes arrive le « bon moment ».</a:t>
              </a:r>
              <a:endParaRPr lang="fr-FR" sz="1400" b="1" dirty="0"/>
            </a:p>
          </p:txBody>
        </p:sp>
      </p:grpSp>
      <p:sp>
        <p:nvSpPr>
          <p:cNvPr id="27" name="ZoneTexte 26"/>
          <p:cNvSpPr txBox="1"/>
          <p:nvPr>
            <p:custDataLst>
              <p:tags r:id="rId10"/>
            </p:custDataLst>
          </p:nvPr>
        </p:nvSpPr>
        <p:spPr>
          <a:xfrm>
            <a:off x="871268" y="6167904"/>
            <a:ext cx="4423676" cy="1169551"/>
          </a:xfrm>
          <a:prstGeom prst="rect">
            <a:avLst/>
          </a:prstGeom>
          <a:noFill/>
        </p:spPr>
        <p:txBody>
          <a:bodyPr wrap="square" rtlCol="0">
            <a:spAutoFit/>
          </a:bodyPr>
          <a:lstStyle/>
          <a:p>
            <a:r>
              <a:rPr lang="fr-FR" sz="1400" b="1" i="1" dirty="0" smtClean="0"/>
              <a:t>N.B. Le concept de plage dynamique est relatif aux tonalités dont elle quantifie l'étendue en IL. On la définit par le rapport entre la luminosité la plus claire non purement blanche et la luminosité la plus sombre non purement noire. </a:t>
            </a:r>
          </a:p>
        </p:txBody>
      </p:sp>
      <p:sp>
        <p:nvSpPr>
          <p:cNvPr id="31" name="ZoneTexte 30"/>
          <p:cNvSpPr txBox="1"/>
          <p:nvPr>
            <p:custDataLst>
              <p:tags r:id="rId11"/>
            </p:custDataLst>
          </p:nvPr>
        </p:nvSpPr>
        <p:spPr>
          <a:xfrm>
            <a:off x="802257" y="314143"/>
            <a:ext cx="4544443" cy="646331"/>
          </a:xfrm>
          <a:prstGeom prst="rect">
            <a:avLst/>
          </a:prstGeom>
          <a:noFill/>
        </p:spPr>
        <p:txBody>
          <a:bodyPr wrap="square" rtlCol="0">
            <a:spAutoFit/>
          </a:bodyPr>
          <a:lstStyle/>
          <a:p>
            <a:r>
              <a:rPr lang="fr-FR" sz="2400" b="1" i="1" dirty="0">
                <a:solidFill>
                  <a:srgbClr val="FF0000"/>
                </a:solidFill>
                <a:effectLst>
                  <a:outerShdw blurRad="38100" dist="38100" dir="2700000" algn="tl">
                    <a:srgbClr val="000000">
                      <a:alpha val="43137"/>
                    </a:srgbClr>
                  </a:outerShdw>
                </a:effectLst>
              </a:rPr>
              <a:t>La lumière naturelle, celle du </a:t>
            </a:r>
            <a:r>
              <a:rPr lang="fr-FR" sz="2400" b="1" i="1" dirty="0" smtClean="0">
                <a:solidFill>
                  <a:srgbClr val="FF0000"/>
                </a:solidFill>
                <a:effectLst>
                  <a:outerShdw blurRad="38100" dist="38100" dir="2700000" algn="tl">
                    <a:srgbClr val="000000">
                      <a:alpha val="43137"/>
                    </a:srgbClr>
                  </a:outerShdw>
                </a:effectLst>
              </a:rPr>
              <a:t>soleil</a:t>
            </a:r>
          </a:p>
          <a:p>
            <a:endParaRPr lang="fr-FR" sz="1200" b="1" i="1" dirty="0" smtClean="0">
              <a:solidFill>
                <a:srgbClr val="FF0000"/>
              </a:solidFill>
              <a:effectLst>
                <a:outerShdw blurRad="38100" dist="38100" dir="2700000" algn="tl">
                  <a:srgbClr val="000000">
                    <a:alpha val="43137"/>
                  </a:srgbClr>
                </a:outerShdw>
              </a:effectLst>
            </a:endParaRPr>
          </a:p>
        </p:txBody>
      </p:sp>
      <p:sp>
        <p:nvSpPr>
          <p:cNvPr id="32" name="Espace réservé du numéro de diapositive 31"/>
          <p:cNvSpPr>
            <a:spLocks noGrp="1"/>
          </p:cNvSpPr>
          <p:nvPr>
            <p:ph type="sldNum" sz="quarter" idx="12"/>
            <p:custDataLst>
              <p:tags r:id="rId12"/>
            </p:custDataLst>
          </p:nvPr>
        </p:nvSpPr>
        <p:spPr>
          <a:xfrm>
            <a:off x="7862001" y="7008171"/>
            <a:ext cx="2495127" cy="402567"/>
          </a:xfrm>
        </p:spPr>
        <p:txBody>
          <a:bodyPr/>
          <a:lstStyle/>
          <a:p>
            <a:fld id="{51CD62DF-E537-4679-8A74-FCDC5A59EB04}" type="slidenum">
              <a:rPr lang="fr-FR" smtClean="0"/>
              <a:pPr/>
              <a:t>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eur droit 21"/>
          <p:cNvCxnSpPr/>
          <p:nvPr>
            <p:custDataLst>
              <p:tags r:id="rId1"/>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e 22"/>
          <p:cNvGrpSpPr/>
          <p:nvPr>
            <p:custDataLst>
              <p:tags r:id="rId2"/>
            </p:custDataLst>
          </p:nvPr>
        </p:nvGrpSpPr>
        <p:grpSpPr>
          <a:xfrm>
            <a:off x="6032258" y="216017"/>
            <a:ext cx="4086546" cy="6320649"/>
            <a:chOff x="1260154" y="630069"/>
            <a:chExt cx="4086546" cy="6320649"/>
          </a:xfrm>
        </p:grpSpPr>
        <p:sp>
          <p:nvSpPr>
            <p:cNvPr id="24" name="WordArt 2"/>
            <p:cNvSpPr>
              <a:spLocks noChangeArrowheads="1" noChangeShapeType="1" noTextEdit="1"/>
            </p:cNvSpPr>
            <p:nvPr>
              <p:custDataLst>
                <p:tags r:id="rId21"/>
              </p:custDataLst>
            </p:nvPr>
          </p:nvSpPr>
          <p:spPr bwMode="auto">
            <a:xfrm>
              <a:off x="1260154" y="630069"/>
              <a:ext cx="2286016" cy="310308"/>
            </a:xfrm>
            <a:prstGeom prst="rect">
              <a:avLst/>
            </a:prstGeom>
          </p:spPr>
          <p:txBody>
            <a:bodyPr wrap="none" fromWordArt="1">
              <a:prstTxWarp prst="textPlain">
                <a:avLst>
                  <a:gd name="adj" fmla="val 50000"/>
                </a:avLst>
              </a:prstTxWarp>
            </a:bodyPr>
            <a:lstStyle/>
            <a:p>
              <a:pPr algn="ctr" rtl="0"/>
              <a:r>
                <a:rPr lang="fr-FR" sz="2400" b="1" i="1" dirty="0" smtClean="0">
                  <a:solidFill>
                    <a:srgbClr val="FF0000"/>
                  </a:solidFill>
                  <a:effectLst>
                    <a:outerShdw blurRad="38100" dist="38100" dir="2700000" algn="tl">
                      <a:srgbClr val="000000">
                        <a:alpha val="43137"/>
                      </a:srgbClr>
                    </a:outerShdw>
                  </a:effectLst>
                </a:rPr>
                <a:t>Incidence de la focale</a:t>
              </a:r>
              <a:endParaRPr lang="fr-FR" sz="2400" b="1" i="1" dirty="0">
                <a:solidFill>
                  <a:srgbClr val="FF0000"/>
                </a:solidFill>
                <a:effectLst>
                  <a:outerShdw blurRad="38100" dist="38100" dir="2700000" algn="tl">
                    <a:srgbClr val="000000">
                      <a:alpha val="43137"/>
                    </a:srgbClr>
                  </a:outerShdw>
                </a:effectLst>
              </a:endParaRPr>
            </a:p>
          </p:txBody>
        </p:sp>
        <p:sp>
          <p:nvSpPr>
            <p:cNvPr id="25" name="Rectangle 24"/>
            <p:cNvSpPr/>
            <p:nvPr/>
          </p:nvSpPr>
          <p:spPr>
            <a:xfrm>
              <a:off x="1337829" y="1161981"/>
              <a:ext cx="207170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Group 14"/>
            <p:cNvGrpSpPr>
              <a:grpSpLocks/>
            </p:cNvGrpSpPr>
            <p:nvPr/>
          </p:nvGrpSpPr>
          <p:grpSpPr bwMode="auto">
            <a:xfrm rot="10800000">
              <a:off x="1985841" y="1804632"/>
              <a:ext cx="712976" cy="499404"/>
              <a:chOff x="109895775" y="106956150"/>
              <a:chExt cx="1080000" cy="720000"/>
            </a:xfrm>
          </p:grpSpPr>
          <p:grpSp>
            <p:nvGrpSpPr>
              <p:cNvPr id="81" name="Group 15"/>
              <p:cNvGrpSpPr>
                <a:grpSpLocks/>
              </p:cNvGrpSpPr>
              <p:nvPr/>
            </p:nvGrpSpPr>
            <p:grpSpPr bwMode="auto">
              <a:xfrm>
                <a:off x="109895775" y="106956150"/>
                <a:ext cx="1080000" cy="720000"/>
                <a:chOff x="109895775" y="106956150"/>
                <a:chExt cx="1080000" cy="720000"/>
              </a:xfrm>
            </p:grpSpPr>
            <p:sp>
              <p:nvSpPr>
                <p:cNvPr id="83" name="Oval 16"/>
                <p:cNvSpPr>
                  <a:spLocks noChangeArrowheads="1"/>
                </p:cNvSpPr>
                <p:nvPr/>
              </p:nvSpPr>
              <p:spPr bwMode="auto">
                <a:xfrm>
                  <a:off x="110075775" y="107136150"/>
                  <a:ext cx="720000" cy="396000"/>
                </a:xfrm>
                <a:prstGeom prst="ellipse">
                  <a:avLst/>
                </a:prstGeom>
                <a:solidFill>
                  <a:srgbClr val="CCCCCC"/>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4" name="Line 17"/>
                <p:cNvSpPr>
                  <a:spLocks noChangeShapeType="1"/>
                </p:cNvSpPr>
                <p:nvPr/>
              </p:nvSpPr>
              <p:spPr bwMode="auto">
                <a:xfrm>
                  <a:off x="110444379" y="106956150"/>
                  <a:ext cx="1" cy="720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5" name="Line 18"/>
                <p:cNvSpPr>
                  <a:spLocks noChangeShapeType="1"/>
                </p:cNvSpPr>
                <p:nvPr/>
              </p:nvSpPr>
              <p:spPr bwMode="auto">
                <a:xfrm>
                  <a:off x="109895775" y="107316150"/>
                  <a:ext cx="10800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82" name="Oval 19"/>
              <p:cNvSpPr>
                <a:spLocks noChangeArrowheads="1"/>
              </p:cNvSpPr>
              <p:nvPr/>
            </p:nvSpPr>
            <p:spPr bwMode="auto">
              <a:xfrm>
                <a:off x="110291775" y="107136150"/>
                <a:ext cx="288000" cy="390906"/>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27" name="Group 14"/>
            <p:cNvGrpSpPr>
              <a:grpSpLocks/>
            </p:cNvGrpSpPr>
            <p:nvPr/>
          </p:nvGrpSpPr>
          <p:grpSpPr bwMode="auto">
            <a:xfrm rot="10800000">
              <a:off x="1985943" y="4519276"/>
              <a:ext cx="712975" cy="499404"/>
              <a:chOff x="109895775" y="106956150"/>
              <a:chExt cx="1080000" cy="720000"/>
            </a:xfrm>
          </p:grpSpPr>
          <p:grpSp>
            <p:nvGrpSpPr>
              <p:cNvPr id="76" name="Group 15"/>
              <p:cNvGrpSpPr>
                <a:grpSpLocks/>
              </p:cNvGrpSpPr>
              <p:nvPr/>
            </p:nvGrpSpPr>
            <p:grpSpPr bwMode="auto">
              <a:xfrm>
                <a:off x="109895775" y="106956150"/>
                <a:ext cx="1080000" cy="720000"/>
                <a:chOff x="109895775" y="106956150"/>
                <a:chExt cx="1080000" cy="720000"/>
              </a:xfrm>
            </p:grpSpPr>
            <p:sp>
              <p:nvSpPr>
                <p:cNvPr id="78" name="Oval 16"/>
                <p:cNvSpPr>
                  <a:spLocks noChangeArrowheads="1"/>
                </p:cNvSpPr>
                <p:nvPr/>
              </p:nvSpPr>
              <p:spPr bwMode="auto">
                <a:xfrm>
                  <a:off x="110105271" y="107136150"/>
                  <a:ext cx="757488" cy="396000"/>
                </a:xfrm>
                <a:prstGeom prst="ellipse">
                  <a:avLst/>
                </a:prstGeom>
                <a:solidFill>
                  <a:srgbClr val="CCCCCC"/>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9" name="Line 17"/>
                <p:cNvSpPr>
                  <a:spLocks noChangeShapeType="1"/>
                </p:cNvSpPr>
                <p:nvPr/>
              </p:nvSpPr>
              <p:spPr bwMode="auto">
                <a:xfrm>
                  <a:off x="110444379" y="106956150"/>
                  <a:ext cx="1" cy="720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80" name="Line 18"/>
                <p:cNvSpPr>
                  <a:spLocks noChangeShapeType="1"/>
                </p:cNvSpPr>
                <p:nvPr/>
              </p:nvSpPr>
              <p:spPr bwMode="auto">
                <a:xfrm>
                  <a:off x="109895775" y="107316150"/>
                  <a:ext cx="10800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77" name="Oval 19"/>
              <p:cNvSpPr>
                <a:spLocks noChangeArrowheads="1"/>
              </p:cNvSpPr>
              <p:nvPr/>
            </p:nvSpPr>
            <p:spPr bwMode="auto">
              <a:xfrm>
                <a:off x="110291775" y="107136150"/>
                <a:ext cx="288000" cy="390906"/>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8" name="Rectangle 27"/>
            <p:cNvSpPr/>
            <p:nvPr/>
          </p:nvSpPr>
          <p:spPr>
            <a:xfrm>
              <a:off x="1409267" y="3661518"/>
              <a:ext cx="207170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p:nvPr/>
          </p:nvCxnSpPr>
          <p:spPr>
            <a:xfrm rot="5400000">
              <a:off x="-661641" y="3948063"/>
              <a:ext cx="6000792" cy="1588"/>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30" name="Groupe 34"/>
            <p:cNvGrpSpPr/>
            <p:nvPr/>
          </p:nvGrpSpPr>
          <p:grpSpPr>
            <a:xfrm>
              <a:off x="2195085" y="2590741"/>
              <a:ext cx="285752" cy="214314"/>
              <a:chOff x="2346304" y="2923375"/>
              <a:chExt cx="285752" cy="214314"/>
            </a:xfrm>
          </p:grpSpPr>
          <p:sp>
            <p:nvSpPr>
              <p:cNvPr id="74" name="Rectangle 73"/>
              <p:cNvSpPr/>
              <p:nvPr/>
            </p:nvSpPr>
            <p:spPr>
              <a:xfrm>
                <a:off x="2417742" y="2923375"/>
                <a:ext cx="142876" cy="1428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p:cNvSpPr/>
              <p:nvPr/>
            </p:nvSpPr>
            <p:spPr>
              <a:xfrm>
                <a:off x="2346304" y="3066251"/>
                <a:ext cx="285752" cy="714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5"/>
            <p:cNvGrpSpPr/>
            <p:nvPr/>
          </p:nvGrpSpPr>
          <p:grpSpPr>
            <a:xfrm>
              <a:off x="2195085" y="6448393"/>
              <a:ext cx="285752" cy="357190"/>
              <a:chOff x="2346304" y="2780499"/>
              <a:chExt cx="285752" cy="357190"/>
            </a:xfrm>
          </p:grpSpPr>
          <p:sp>
            <p:nvSpPr>
              <p:cNvPr id="72" name="Rectangle 71"/>
              <p:cNvSpPr/>
              <p:nvPr/>
            </p:nvSpPr>
            <p:spPr>
              <a:xfrm>
                <a:off x="2417742" y="2780499"/>
                <a:ext cx="142876" cy="2857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a:off x="2346304" y="3066251"/>
                <a:ext cx="285752" cy="714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2" name="Connecteur droit 31"/>
            <p:cNvCxnSpPr>
              <a:stCxn id="74" idx="0"/>
            </p:cNvCxnSpPr>
            <p:nvPr/>
          </p:nvCxnSpPr>
          <p:spPr>
            <a:xfrm rot="16200000" flipV="1">
              <a:off x="1337829" y="1590609"/>
              <a:ext cx="1428760"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74" idx="0"/>
            </p:cNvCxnSpPr>
            <p:nvPr/>
          </p:nvCxnSpPr>
          <p:spPr>
            <a:xfrm rot="5400000" flipH="1" flipV="1">
              <a:off x="1945052" y="1626328"/>
              <a:ext cx="1357322"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72" idx="0"/>
            </p:cNvCxnSpPr>
            <p:nvPr/>
          </p:nvCxnSpPr>
          <p:spPr>
            <a:xfrm rot="16200000" flipV="1">
              <a:off x="730211" y="4840643"/>
              <a:ext cx="2786873"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72" idx="0"/>
            </p:cNvCxnSpPr>
            <p:nvPr/>
          </p:nvCxnSpPr>
          <p:spPr>
            <a:xfrm rot="5400000" flipH="1" flipV="1">
              <a:off x="1158838" y="4840642"/>
              <a:ext cx="2786875"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a:off x="1524767" y="2244714"/>
              <a:ext cx="785818" cy="428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rot="16200000" flipH="1">
              <a:off x="2417744" y="2208997"/>
              <a:ext cx="785816" cy="5000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1271547" y="5420521"/>
              <a:ext cx="1435133" cy="14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16200000" flipH="1">
              <a:off x="1950207" y="5384797"/>
              <a:ext cx="1363701" cy="142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0" name="Group 25"/>
            <p:cNvGrpSpPr>
              <a:grpSpLocks/>
            </p:cNvGrpSpPr>
            <p:nvPr>
              <p:custDataLst>
                <p:tags r:id="rId22"/>
              </p:custDataLst>
            </p:nvPr>
          </p:nvGrpSpPr>
          <p:grpSpPr bwMode="auto">
            <a:xfrm rot="3036870">
              <a:off x="2733272" y="5419518"/>
              <a:ext cx="276117" cy="194831"/>
              <a:chOff x="112062074" y="110634450"/>
              <a:chExt cx="467999" cy="324000"/>
            </a:xfrm>
          </p:grpSpPr>
          <p:grpSp>
            <p:nvGrpSpPr>
              <p:cNvPr id="68" name="Group 26"/>
              <p:cNvGrpSpPr>
                <a:grpSpLocks/>
              </p:cNvGrpSpPr>
              <p:nvPr/>
            </p:nvGrpSpPr>
            <p:grpSpPr bwMode="auto">
              <a:xfrm>
                <a:off x="112134074" y="110670449"/>
                <a:ext cx="395999" cy="252000"/>
                <a:chOff x="111918074" y="111318449"/>
                <a:chExt cx="395999" cy="252000"/>
              </a:xfrm>
            </p:grpSpPr>
            <p:sp>
              <p:nvSpPr>
                <p:cNvPr id="70"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71"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69"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41" name="Group 25"/>
            <p:cNvGrpSpPr>
              <a:grpSpLocks/>
            </p:cNvGrpSpPr>
            <p:nvPr>
              <p:custDataLst>
                <p:tags r:id="rId23"/>
              </p:custDataLst>
            </p:nvPr>
          </p:nvGrpSpPr>
          <p:grpSpPr bwMode="auto">
            <a:xfrm rot="2077824">
              <a:off x="3017286" y="2564212"/>
              <a:ext cx="276117" cy="194831"/>
              <a:chOff x="112062074" y="110634450"/>
              <a:chExt cx="467999" cy="324000"/>
            </a:xfrm>
          </p:grpSpPr>
          <p:grpSp>
            <p:nvGrpSpPr>
              <p:cNvPr id="64" name="Group 26"/>
              <p:cNvGrpSpPr>
                <a:grpSpLocks/>
              </p:cNvGrpSpPr>
              <p:nvPr/>
            </p:nvGrpSpPr>
            <p:grpSpPr bwMode="auto">
              <a:xfrm>
                <a:off x="112134074" y="110670449"/>
                <a:ext cx="395999" cy="252000"/>
                <a:chOff x="111918074" y="111318449"/>
                <a:chExt cx="395999" cy="252000"/>
              </a:xfrm>
            </p:grpSpPr>
            <p:sp>
              <p:nvSpPr>
                <p:cNvPr id="66"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7"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65"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42" name="Group 25"/>
            <p:cNvGrpSpPr>
              <a:grpSpLocks/>
            </p:cNvGrpSpPr>
            <p:nvPr>
              <p:custDataLst>
                <p:tags r:id="rId24"/>
              </p:custDataLst>
            </p:nvPr>
          </p:nvGrpSpPr>
          <p:grpSpPr bwMode="auto">
            <a:xfrm rot="8750199">
              <a:off x="1446631" y="2474862"/>
              <a:ext cx="276117" cy="194831"/>
              <a:chOff x="112062074" y="110634450"/>
              <a:chExt cx="467999" cy="324000"/>
            </a:xfrm>
          </p:grpSpPr>
          <p:grpSp>
            <p:nvGrpSpPr>
              <p:cNvPr id="60" name="Group 26"/>
              <p:cNvGrpSpPr>
                <a:grpSpLocks/>
              </p:cNvGrpSpPr>
              <p:nvPr/>
            </p:nvGrpSpPr>
            <p:grpSpPr bwMode="auto">
              <a:xfrm>
                <a:off x="112134074" y="110670449"/>
                <a:ext cx="395999" cy="252000"/>
                <a:chOff x="111918074" y="111318449"/>
                <a:chExt cx="395999" cy="252000"/>
              </a:xfrm>
            </p:grpSpPr>
            <p:sp>
              <p:nvSpPr>
                <p:cNvPr id="62"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63"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61"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43" name="Group 25"/>
            <p:cNvGrpSpPr>
              <a:grpSpLocks/>
            </p:cNvGrpSpPr>
            <p:nvPr>
              <p:custDataLst>
                <p:tags r:id="rId25"/>
              </p:custDataLst>
            </p:nvPr>
          </p:nvGrpSpPr>
          <p:grpSpPr bwMode="auto">
            <a:xfrm rot="6818767">
              <a:off x="1567038" y="5995093"/>
              <a:ext cx="276117" cy="194831"/>
              <a:chOff x="112062074" y="110634450"/>
              <a:chExt cx="467999" cy="324000"/>
            </a:xfrm>
          </p:grpSpPr>
          <p:grpSp>
            <p:nvGrpSpPr>
              <p:cNvPr id="56" name="Group 26"/>
              <p:cNvGrpSpPr>
                <a:grpSpLocks/>
              </p:cNvGrpSpPr>
              <p:nvPr/>
            </p:nvGrpSpPr>
            <p:grpSpPr bwMode="auto">
              <a:xfrm>
                <a:off x="112134074" y="110670449"/>
                <a:ext cx="395999" cy="252000"/>
                <a:chOff x="111918074" y="111318449"/>
                <a:chExt cx="395999" cy="252000"/>
              </a:xfrm>
            </p:grpSpPr>
            <p:sp>
              <p:nvSpPr>
                <p:cNvPr id="58"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59"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57"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44" name="ZoneTexte 43"/>
            <p:cNvSpPr txBox="1"/>
            <p:nvPr/>
          </p:nvSpPr>
          <p:spPr>
            <a:xfrm>
              <a:off x="3346436" y="1304857"/>
              <a:ext cx="1857388" cy="600164"/>
            </a:xfrm>
            <a:prstGeom prst="rect">
              <a:avLst/>
            </a:prstGeom>
            <a:noFill/>
          </p:spPr>
          <p:txBody>
            <a:bodyPr wrap="square" rtlCol="0">
              <a:spAutoFit/>
            </a:bodyPr>
            <a:lstStyle/>
            <a:p>
              <a:pPr>
                <a:buFont typeface="Wingdings" pitchFamily="2" charset="2"/>
                <a:buChar char="ü"/>
              </a:pPr>
              <a:r>
                <a:rPr lang="fr-FR" sz="1100" dirty="0" err="1" smtClean="0"/>
                <a:t>PdC</a:t>
              </a:r>
              <a:r>
                <a:rPr lang="fr-FR" sz="1100" dirty="0" smtClean="0"/>
                <a:t> importante.</a:t>
              </a:r>
            </a:p>
            <a:p>
              <a:pPr>
                <a:buFont typeface="Wingdings" pitchFamily="2" charset="2"/>
                <a:buChar char="ü"/>
              </a:pPr>
              <a:r>
                <a:rPr lang="fr-FR" sz="1100" dirty="0" smtClean="0"/>
                <a:t>Nécessité d’un fond large.</a:t>
              </a:r>
            </a:p>
            <a:p>
              <a:pPr>
                <a:buFont typeface="Wingdings" pitchFamily="2" charset="2"/>
                <a:buChar char="ü"/>
              </a:pPr>
              <a:r>
                <a:rPr lang="fr-FR" sz="1100" dirty="0" smtClean="0"/>
                <a:t>Demande peu de recul.</a:t>
              </a:r>
            </a:p>
          </p:txBody>
        </p:sp>
        <p:sp>
          <p:nvSpPr>
            <p:cNvPr id="45" name="ZoneTexte 44"/>
            <p:cNvSpPr txBox="1"/>
            <p:nvPr/>
          </p:nvSpPr>
          <p:spPr>
            <a:xfrm>
              <a:off x="2846370" y="3043511"/>
              <a:ext cx="2500330" cy="430887"/>
            </a:xfrm>
            <a:prstGeom prst="rect">
              <a:avLst/>
            </a:prstGeom>
            <a:noFill/>
          </p:spPr>
          <p:txBody>
            <a:bodyPr wrap="square" rtlCol="0">
              <a:spAutoFit/>
            </a:bodyPr>
            <a:lstStyle/>
            <a:p>
              <a:pPr>
                <a:buFont typeface="Wingdings" pitchFamily="2" charset="2"/>
                <a:buChar char="ü"/>
              </a:pPr>
              <a:r>
                <a:rPr lang="fr-FR" sz="1100" b="1" dirty="0" smtClean="0"/>
                <a:t>Eclairage rasant hors zone de reflet = mise en valeur des textures. (détails)</a:t>
              </a:r>
              <a:endParaRPr lang="fr-FR" sz="1100" b="1" dirty="0"/>
            </a:p>
          </p:txBody>
        </p:sp>
        <p:sp>
          <p:nvSpPr>
            <p:cNvPr id="46" name="ZoneTexte 45"/>
            <p:cNvSpPr txBox="1"/>
            <p:nvPr/>
          </p:nvSpPr>
          <p:spPr>
            <a:xfrm>
              <a:off x="2846370" y="6519831"/>
              <a:ext cx="2500330" cy="430887"/>
            </a:xfrm>
            <a:prstGeom prst="rect">
              <a:avLst/>
            </a:prstGeom>
            <a:noFill/>
          </p:spPr>
          <p:txBody>
            <a:bodyPr wrap="square" rtlCol="0">
              <a:spAutoFit/>
            </a:bodyPr>
            <a:lstStyle/>
            <a:p>
              <a:pPr>
                <a:buFont typeface="Wingdings" pitchFamily="2" charset="2"/>
                <a:buChar char="ü"/>
              </a:pPr>
              <a:r>
                <a:rPr lang="fr-FR" sz="1100" b="1" dirty="0" smtClean="0"/>
                <a:t>Eclairage frontal hors zone de reflet = adoucie les textures. (flou)</a:t>
              </a:r>
              <a:endParaRPr lang="fr-FR" sz="1100" b="1" dirty="0"/>
            </a:p>
          </p:txBody>
        </p:sp>
        <p:sp>
          <p:nvSpPr>
            <p:cNvPr id="47" name="ZoneTexte 46"/>
            <p:cNvSpPr txBox="1"/>
            <p:nvPr/>
          </p:nvSpPr>
          <p:spPr>
            <a:xfrm>
              <a:off x="3203560" y="3948063"/>
              <a:ext cx="2143140" cy="600164"/>
            </a:xfrm>
            <a:prstGeom prst="rect">
              <a:avLst/>
            </a:prstGeom>
            <a:noFill/>
          </p:spPr>
          <p:txBody>
            <a:bodyPr wrap="square" rtlCol="0">
              <a:spAutoFit/>
            </a:bodyPr>
            <a:lstStyle/>
            <a:p>
              <a:pPr>
                <a:buFont typeface="Wingdings" pitchFamily="2" charset="2"/>
                <a:buChar char="ü"/>
              </a:pPr>
              <a:r>
                <a:rPr lang="fr-FR" sz="1100" dirty="0" err="1" smtClean="0"/>
                <a:t>PdC</a:t>
              </a:r>
              <a:r>
                <a:rPr lang="fr-FR" sz="1100" dirty="0" smtClean="0"/>
                <a:t>  réduite (sélective).</a:t>
              </a:r>
            </a:p>
            <a:p>
              <a:pPr>
                <a:buFont typeface="Wingdings" pitchFamily="2" charset="2"/>
                <a:buChar char="ü"/>
              </a:pPr>
              <a:r>
                <a:rPr lang="fr-FR" sz="1100" dirty="0" smtClean="0"/>
                <a:t>Un fond étroit suffit.</a:t>
              </a:r>
            </a:p>
            <a:p>
              <a:pPr>
                <a:buFont typeface="Wingdings" pitchFamily="2" charset="2"/>
                <a:buChar char="ü"/>
              </a:pPr>
              <a:r>
                <a:rPr lang="fr-FR" sz="1100" dirty="0" smtClean="0"/>
                <a:t>Demande un recul important.</a:t>
              </a:r>
            </a:p>
          </p:txBody>
        </p:sp>
        <p:sp>
          <p:nvSpPr>
            <p:cNvPr id="48" name="ZoneTexte 47"/>
            <p:cNvSpPr txBox="1"/>
            <p:nvPr/>
          </p:nvSpPr>
          <p:spPr>
            <a:xfrm>
              <a:off x="3917940" y="2019237"/>
              <a:ext cx="1428760" cy="1107996"/>
            </a:xfrm>
            <a:prstGeom prst="rect">
              <a:avLst/>
            </a:prstGeom>
            <a:noFill/>
          </p:spPr>
          <p:txBody>
            <a:bodyPr wrap="square" rtlCol="0">
              <a:spAutoFit/>
            </a:bodyPr>
            <a:lstStyle/>
            <a:p>
              <a:pPr>
                <a:buFont typeface="Wingdings" pitchFamily="2" charset="2"/>
                <a:buChar char="§"/>
              </a:pPr>
              <a:r>
                <a:rPr lang="fr-FR" sz="1100" b="1" dirty="0" smtClean="0"/>
                <a:t>Nature morte à grande PdC.</a:t>
              </a:r>
            </a:p>
            <a:p>
              <a:r>
                <a:rPr lang="fr-FR" sz="1100" i="1" dirty="0" smtClean="0"/>
                <a:t>Attention aux reflets.</a:t>
              </a:r>
            </a:p>
            <a:p>
              <a:pPr>
                <a:buFont typeface="Wingdings" pitchFamily="2" charset="2"/>
                <a:buChar char="§"/>
              </a:pPr>
              <a:r>
                <a:rPr lang="fr-FR" sz="1100" b="1" dirty="0" smtClean="0"/>
                <a:t>Portrait masculin.</a:t>
              </a:r>
            </a:p>
            <a:p>
              <a:pPr>
                <a:buFont typeface="Wingdings" pitchFamily="2" charset="2"/>
                <a:buChar char="§"/>
              </a:pPr>
              <a:r>
                <a:rPr lang="fr-FR" sz="1100" b="1" dirty="0" smtClean="0"/>
                <a:t>Portrait de groupe.</a:t>
              </a:r>
            </a:p>
            <a:p>
              <a:endParaRPr lang="fr-FR" sz="1100" b="1" dirty="0" smtClean="0"/>
            </a:p>
          </p:txBody>
        </p:sp>
        <p:sp>
          <p:nvSpPr>
            <p:cNvPr id="49" name="ZoneTexte 48"/>
            <p:cNvSpPr txBox="1"/>
            <p:nvPr/>
          </p:nvSpPr>
          <p:spPr>
            <a:xfrm>
              <a:off x="3632188" y="5019633"/>
              <a:ext cx="1714512" cy="1107996"/>
            </a:xfrm>
            <a:prstGeom prst="rect">
              <a:avLst/>
            </a:prstGeom>
            <a:noFill/>
          </p:spPr>
          <p:txBody>
            <a:bodyPr wrap="square" rtlCol="0">
              <a:spAutoFit/>
            </a:bodyPr>
            <a:lstStyle/>
            <a:p>
              <a:pPr>
                <a:buFont typeface="Wingdings" pitchFamily="2" charset="2"/>
                <a:buChar char="§"/>
              </a:pPr>
              <a:r>
                <a:rPr lang="fr-FR" sz="1100" b="1" dirty="0" err="1" smtClean="0"/>
                <a:t>PdC</a:t>
              </a:r>
              <a:r>
                <a:rPr lang="fr-FR" sz="1100" b="1" dirty="0" smtClean="0"/>
                <a:t> réduite (sélective)</a:t>
              </a:r>
            </a:p>
            <a:p>
              <a:pPr>
                <a:buFont typeface="Wingdings" pitchFamily="2" charset="2"/>
                <a:buChar char="§"/>
              </a:pPr>
              <a:r>
                <a:rPr lang="fr-FR" sz="1100" b="1" dirty="0" smtClean="0"/>
                <a:t>Portrait féminin  en plan taille à très gros plan.</a:t>
              </a:r>
            </a:p>
            <a:p>
              <a:pPr>
                <a:buFont typeface="Wingdings" pitchFamily="2" charset="2"/>
                <a:buChar char="§"/>
              </a:pPr>
              <a:r>
                <a:rPr lang="fr-FR" sz="1100" b="1" dirty="0" smtClean="0"/>
                <a:t>Nature morte à mise au point sélective.</a:t>
              </a:r>
            </a:p>
            <a:p>
              <a:endParaRPr lang="fr-FR" sz="1100" b="1" dirty="0" smtClean="0"/>
            </a:p>
          </p:txBody>
        </p:sp>
        <p:sp>
          <p:nvSpPr>
            <p:cNvPr id="50" name="ZoneTexte 49"/>
            <p:cNvSpPr txBox="1"/>
            <p:nvPr/>
          </p:nvSpPr>
          <p:spPr>
            <a:xfrm>
              <a:off x="3560750" y="1019105"/>
              <a:ext cx="1428760" cy="307777"/>
            </a:xfrm>
            <a:prstGeom prst="rect">
              <a:avLst/>
            </a:prstGeom>
            <a:noFill/>
          </p:spPr>
          <p:txBody>
            <a:bodyPr wrap="square" rtlCol="0">
              <a:spAutoFit/>
            </a:bodyPr>
            <a:lstStyle/>
            <a:p>
              <a:r>
                <a:rPr lang="fr-FR" sz="1400" b="1" i="1" dirty="0" smtClean="0">
                  <a:solidFill>
                    <a:srgbClr val="FF0000"/>
                  </a:solidFill>
                  <a:effectLst>
                    <a:outerShdw blurRad="38100" dist="38100" dir="2700000" algn="tl">
                      <a:srgbClr val="000000">
                        <a:alpha val="43137"/>
                      </a:srgbClr>
                    </a:outerShdw>
                  </a:effectLst>
                </a:rPr>
                <a:t>GRAND ANGLE</a:t>
              </a:r>
              <a:endParaRPr lang="fr-FR" sz="1400" b="1" i="1" dirty="0">
                <a:solidFill>
                  <a:srgbClr val="FF0000"/>
                </a:solidFill>
                <a:effectLst>
                  <a:outerShdw blurRad="38100" dist="38100" dir="2700000" algn="tl">
                    <a:srgbClr val="000000">
                      <a:alpha val="43137"/>
                    </a:srgbClr>
                  </a:outerShdw>
                </a:effectLst>
              </a:endParaRPr>
            </a:p>
          </p:txBody>
        </p:sp>
        <p:sp>
          <p:nvSpPr>
            <p:cNvPr id="51" name="ZoneTexte 50"/>
            <p:cNvSpPr txBox="1"/>
            <p:nvPr/>
          </p:nvSpPr>
          <p:spPr>
            <a:xfrm>
              <a:off x="3632188" y="3507629"/>
              <a:ext cx="1428760" cy="307777"/>
            </a:xfrm>
            <a:prstGeom prst="rect">
              <a:avLst/>
            </a:prstGeom>
            <a:noFill/>
          </p:spPr>
          <p:txBody>
            <a:bodyPr wrap="square" rtlCol="0">
              <a:spAutoFit/>
            </a:bodyPr>
            <a:lstStyle/>
            <a:p>
              <a:r>
                <a:rPr lang="fr-FR" sz="1400" b="1" i="1" dirty="0" smtClean="0">
                  <a:solidFill>
                    <a:srgbClr val="FF0000"/>
                  </a:solidFill>
                  <a:effectLst>
                    <a:outerShdw blurRad="38100" dist="38100" dir="2700000" algn="tl">
                      <a:srgbClr val="000000">
                        <a:alpha val="43137"/>
                      </a:srgbClr>
                    </a:outerShdw>
                  </a:effectLst>
                </a:rPr>
                <a:t>TELEOBJECTIF</a:t>
              </a:r>
              <a:endParaRPr lang="fr-FR" sz="1400" b="1" i="1" dirty="0">
                <a:solidFill>
                  <a:srgbClr val="FF0000"/>
                </a:solidFill>
                <a:effectLst>
                  <a:outerShdw blurRad="38100" dist="38100" dir="2700000" algn="tl">
                    <a:srgbClr val="000000">
                      <a:alpha val="43137"/>
                    </a:srgbClr>
                  </a:outerShdw>
                </a:effectLst>
              </a:endParaRPr>
            </a:p>
          </p:txBody>
        </p:sp>
        <p:cxnSp>
          <p:nvCxnSpPr>
            <p:cNvPr id="52" name="Connecteur droit 51"/>
            <p:cNvCxnSpPr>
              <a:stCxn id="61" idx="1"/>
            </p:cNvCxnSpPr>
            <p:nvPr/>
          </p:nvCxnSpPr>
          <p:spPr>
            <a:xfrm flipV="1">
              <a:off x="1698924" y="2138960"/>
              <a:ext cx="475458" cy="3557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3" name="Connecteur droit 52"/>
            <p:cNvCxnSpPr>
              <a:stCxn id="77" idx="1"/>
              <a:endCxn id="69" idx="1"/>
            </p:cNvCxnSpPr>
            <p:nvPr/>
          </p:nvCxnSpPr>
          <p:spPr>
            <a:xfrm rot="16200000" flipH="1">
              <a:off x="2318635" y="4945138"/>
              <a:ext cx="556108" cy="37407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p:cNvCxnSpPr>
              <a:stCxn id="57" idx="1"/>
              <a:endCxn id="77" idx="7"/>
            </p:cNvCxnSpPr>
            <p:nvPr/>
          </p:nvCxnSpPr>
          <p:spPr>
            <a:xfrm rot="5400000" flipH="1" flipV="1">
              <a:off x="1461880" y="5152712"/>
              <a:ext cx="1111919" cy="514741"/>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a:stCxn id="65" idx="1"/>
            </p:cNvCxnSpPr>
            <p:nvPr/>
          </p:nvCxnSpPr>
          <p:spPr>
            <a:xfrm rot="10800000">
              <a:off x="2510481" y="2138960"/>
              <a:ext cx="531264" cy="444212"/>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sp>
        <p:nvSpPr>
          <p:cNvPr id="86" name="ZoneTexte 85"/>
          <p:cNvSpPr txBox="1"/>
          <p:nvPr>
            <p:custDataLst>
              <p:tags r:id="rId3"/>
            </p:custDataLst>
          </p:nvPr>
        </p:nvSpPr>
        <p:spPr>
          <a:xfrm>
            <a:off x="917544" y="774039"/>
            <a:ext cx="4214842" cy="677108"/>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Gestion à partir de l’objectif : </a:t>
            </a:r>
          </a:p>
          <a:p>
            <a:r>
              <a:rPr lang="fr-FR" sz="1200" b="1" dirty="0" smtClean="0"/>
              <a:t>Seules comptent : la forme du sujet, la </a:t>
            </a:r>
            <a:r>
              <a:rPr lang="fr-FR" sz="1200" b="1" smtClean="0"/>
              <a:t>distance sujet-appareil et la focale de l’objectif (angle de vue)</a:t>
            </a:r>
            <a:endParaRPr lang="fr-FR" sz="1200" b="1" dirty="0"/>
          </a:p>
        </p:txBody>
      </p:sp>
      <p:sp>
        <p:nvSpPr>
          <p:cNvPr id="87" name="WordArt 2"/>
          <p:cNvSpPr>
            <a:spLocks noChangeArrowheads="1" noChangeShapeType="1" noTextEdit="1"/>
          </p:cNvSpPr>
          <p:nvPr>
            <p:custDataLst>
              <p:tags r:id="rId4"/>
            </p:custDataLst>
          </p:nvPr>
        </p:nvSpPr>
        <p:spPr bwMode="auto">
          <a:xfrm>
            <a:off x="988981" y="370936"/>
            <a:ext cx="2323561" cy="340291"/>
          </a:xfrm>
          <a:prstGeom prst="rect">
            <a:avLst/>
          </a:prstGeom>
        </p:spPr>
        <p:txBody>
          <a:bodyPr wrap="none" fromWordArt="1">
            <a:prstTxWarp prst="textPlain">
              <a:avLst>
                <a:gd name="adj" fmla="val 50000"/>
              </a:avLst>
            </a:prstTxWarp>
          </a:bodyPr>
          <a:lstStyle/>
          <a:p>
            <a:pPr algn="ctr"/>
            <a:r>
              <a:rPr lang="fr-FR" sz="2400" b="1" i="1" dirty="0" smtClean="0">
                <a:solidFill>
                  <a:srgbClr val="FF0000"/>
                </a:solidFill>
                <a:effectLst>
                  <a:outerShdw blurRad="38100" dist="38100" dir="2700000" algn="tl">
                    <a:srgbClr val="000000">
                      <a:alpha val="43137"/>
                    </a:srgbClr>
                  </a:outerShdw>
                </a:effectLst>
              </a:rPr>
              <a:t>Gestion des reflets</a:t>
            </a:r>
            <a:endParaRPr lang="fr-FR" sz="2400" b="1" i="1" dirty="0">
              <a:solidFill>
                <a:srgbClr val="FF0000"/>
              </a:solidFill>
              <a:effectLst>
                <a:outerShdw blurRad="38100" dist="38100" dir="2700000" algn="tl">
                  <a:srgbClr val="000000">
                    <a:alpha val="43137"/>
                  </a:srgbClr>
                </a:outerShdw>
              </a:effectLst>
            </a:endParaRPr>
          </a:p>
        </p:txBody>
      </p:sp>
      <p:grpSp>
        <p:nvGrpSpPr>
          <p:cNvPr id="88" name="Groupe 87"/>
          <p:cNvGrpSpPr/>
          <p:nvPr>
            <p:custDataLst>
              <p:tags r:id="rId5"/>
            </p:custDataLst>
          </p:nvPr>
        </p:nvGrpSpPr>
        <p:grpSpPr>
          <a:xfrm>
            <a:off x="917544" y="1494615"/>
            <a:ext cx="4106924" cy="1588154"/>
            <a:chOff x="917544" y="1494615"/>
            <a:chExt cx="4106924" cy="1588154"/>
          </a:xfrm>
        </p:grpSpPr>
        <p:sp>
          <p:nvSpPr>
            <p:cNvPr id="89" name="Rectangle 88"/>
            <p:cNvSpPr/>
            <p:nvPr/>
          </p:nvSpPr>
          <p:spPr>
            <a:xfrm>
              <a:off x="1920862" y="1677181"/>
              <a:ext cx="730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0" name="Groupe 76"/>
            <p:cNvGrpSpPr/>
            <p:nvPr/>
          </p:nvGrpSpPr>
          <p:grpSpPr>
            <a:xfrm>
              <a:off x="2176454" y="2699545"/>
              <a:ext cx="219078" cy="146052"/>
              <a:chOff x="7573993" y="1808929"/>
              <a:chExt cx="219078" cy="146052"/>
            </a:xfrm>
          </p:grpSpPr>
          <p:sp>
            <p:nvSpPr>
              <p:cNvPr id="127" name="Rectangle 73"/>
              <p:cNvSpPr/>
              <p:nvPr/>
            </p:nvSpPr>
            <p:spPr>
              <a:xfrm>
                <a:off x="7573993" y="1881955"/>
                <a:ext cx="219078" cy="730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Rectangle 74"/>
              <p:cNvSpPr/>
              <p:nvPr/>
            </p:nvSpPr>
            <p:spPr>
              <a:xfrm>
                <a:off x="7647019" y="1808929"/>
                <a:ext cx="73026" cy="730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1" name="Connecteur droit 90"/>
            <p:cNvCxnSpPr>
              <a:endCxn id="89" idx="1"/>
            </p:cNvCxnSpPr>
            <p:nvPr/>
          </p:nvCxnSpPr>
          <p:spPr>
            <a:xfrm rot="16200000" flipV="1">
              <a:off x="1603676" y="2017227"/>
              <a:ext cx="999504" cy="365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necteur droit 91"/>
            <p:cNvCxnSpPr>
              <a:endCxn id="89" idx="3"/>
            </p:cNvCxnSpPr>
            <p:nvPr/>
          </p:nvCxnSpPr>
          <p:spPr>
            <a:xfrm rot="5400000" flipH="1" flipV="1">
              <a:off x="1968806" y="2017228"/>
              <a:ext cx="999504" cy="36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rot="5400000">
              <a:off x="1281885" y="2133593"/>
              <a:ext cx="1277161" cy="794"/>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rot="5400000">
              <a:off x="2012940" y="2132799"/>
              <a:ext cx="1277955" cy="158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a:off x="1081064" y="2699545"/>
              <a:ext cx="23368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rot="5400000">
              <a:off x="1646221" y="2169313"/>
              <a:ext cx="1277955" cy="158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rot="5400000" flipH="1" flipV="1">
              <a:off x="1238546" y="2030881"/>
              <a:ext cx="999504" cy="365130"/>
            </a:xfrm>
            <a:prstGeom prst="line">
              <a:avLst/>
            </a:prstGeom>
            <a:ln>
              <a:solidFill>
                <a:srgbClr val="FF6600"/>
              </a:solidFill>
              <a:prstDash val="lgDashDot"/>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rot="16200000" flipV="1">
              <a:off x="2333936" y="2030880"/>
              <a:ext cx="999504" cy="365131"/>
            </a:xfrm>
            <a:prstGeom prst="line">
              <a:avLst/>
            </a:prstGeom>
            <a:ln>
              <a:solidFill>
                <a:srgbClr val="FF6600"/>
              </a:solidFill>
              <a:prstDash val="lgDashDot"/>
            </a:ln>
          </p:spPr>
          <p:style>
            <a:lnRef idx="1">
              <a:schemeClr val="accent1"/>
            </a:lnRef>
            <a:fillRef idx="0">
              <a:schemeClr val="accent1"/>
            </a:fillRef>
            <a:effectRef idx="0">
              <a:schemeClr val="accent1"/>
            </a:effectRef>
            <a:fontRef idx="minor">
              <a:schemeClr val="tx1"/>
            </a:fontRef>
          </p:style>
        </p:cxnSp>
        <p:sp>
          <p:nvSpPr>
            <p:cNvPr id="99" name="Arc 98"/>
            <p:cNvSpPr/>
            <p:nvPr/>
          </p:nvSpPr>
          <p:spPr>
            <a:xfrm rot="6841030">
              <a:off x="1697612" y="1645038"/>
              <a:ext cx="365130" cy="547695"/>
            </a:xfrm>
            <a:prstGeom prst="arc">
              <a:avLst>
                <a:gd name="adj1" fmla="val 17219679"/>
                <a:gd name="adj2" fmla="val 6552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0" name="Arc 99"/>
            <p:cNvSpPr/>
            <p:nvPr/>
          </p:nvSpPr>
          <p:spPr>
            <a:xfrm rot="6841030">
              <a:off x="2427872" y="1681551"/>
              <a:ext cx="365130" cy="547695"/>
            </a:xfrm>
            <a:prstGeom prst="arc">
              <a:avLst>
                <a:gd name="adj1" fmla="val 17219679"/>
                <a:gd name="adj2" fmla="val 6552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1" name="Arc 100"/>
            <p:cNvSpPr/>
            <p:nvPr/>
          </p:nvSpPr>
          <p:spPr>
            <a:xfrm rot="17207619">
              <a:off x="2162754" y="2168417"/>
              <a:ext cx="365130" cy="547695"/>
            </a:xfrm>
            <a:prstGeom prst="arc">
              <a:avLst>
                <a:gd name="adj1" fmla="val 17219679"/>
                <a:gd name="adj2" fmla="val 6552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2" name="ZoneTexte 101"/>
            <p:cNvSpPr txBox="1"/>
            <p:nvPr/>
          </p:nvSpPr>
          <p:spPr>
            <a:xfrm>
              <a:off x="3052766" y="1531129"/>
              <a:ext cx="1971702" cy="707886"/>
            </a:xfrm>
            <a:prstGeom prst="rect">
              <a:avLst/>
            </a:prstGeom>
            <a:noFill/>
          </p:spPr>
          <p:txBody>
            <a:bodyPr wrap="square" rtlCol="0">
              <a:spAutoFit/>
            </a:bodyPr>
            <a:lstStyle/>
            <a:p>
              <a:r>
                <a:rPr lang="fr-FR" sz="1000" b="1" dirty="0" smtClean="0"/>
                <a:t>Sujet plat parallèle à l’objectif. (tableau) : Les sources placées entre les deux traits rouges vont générer des reflets.</a:t>
              </a:r>
            </a:p>
          </p:txBody>
        </p:sp>
        <p:grpSp>
          <p:nvGrpSpPr>
            <p:cNvPr id="103" name="Group 25"/>
            <p:cNvGrpSpPr>
              <a:grpSpLocks/>
            </p:cNvGrpSpPr>
            <p:nvPr>
              <p:custDataLst>
                <p:tags r:id="rId17"/>
              </p:custDataLst>
            </p:nvPr>
          </p:nvGrpSpPr>
          <p:grpSpPr bwMode="auto">
            <a:xfrm rot="2576036">
              <a:off x="2661606" y="2419979"/>
              <a:ext cx="276117" cy="194831"/>
              <a:chOff x="112062074" y="110634450"/>
              <a:chExt cx="467999" cy="324000"/>
            </a:xfrm>
          </p:grpSpPr>
          <p:grpSp>
            <p:nvGrpSpPr>
              <p:cNvPr id="123" name="Group 26"/>
              <p:cNvGrpSpPr>
                <a:grpSpLocks/>
              </p:cNvGrpSpPr>
              <p:nvPr/>
            </p:nvGrpSpPr>
            <p:grpSpPr bwMode="auto">
              <a:xfrm>
                <a:off x="112134074" y="110670449"/>
                <a:ext cx="395999" cy="252000"/>
                <a:chOff x="111918074" y="111318449"/>
                <a:chExt cx="395999" cy="252000"/>
              </a:xfrm>
            </p:grpSpPr>
            <p:sp>
              <p:nvSpPr>
                <p:cNvPr id="125"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6"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24"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104" name="Group 25"/>
            <p:cNvGrpSpPr>
              <a:grpSpLocks/>
            </p:cNvGrpSpPr>
            <p:nvPr>
              <p:custDataLst>
                <p:tags r:id="rId18"/>
              </p:custDataLst>
            </p:nvPr>
          </p:nvGrpSpPr>
          <p:grpSpPr bwMode="auto">
            <a:xfrm rot="2159229">
              <a:off x="3020140" y="2348519"/>
              <a:ext cx="276117" cy="194831"/>
              <a:chOff x="112062074" y="110634450"/>
              <a:chExt cx="467999" cy="324000"/>
            </a:xfrm>
          </p:grpSpPr>
          <p:grpSp>
            <p:nvGrpSpPr>
              <p:cNvPr id="119" name="Group 26"/>
              <p:cNvGrpSpPr>
                <a:grpSpLocks/>
              </p:cNvGrpSpPr>
              <p:nvPr/>
            </p:nvGrpSpPr>
            <p:grpSpPr bwMode="auto">
              <a:xfrm>
                <a:off x="112134074" y="110670449"/>
                <a:ext cx="395999" cy="252000"/>
                <a:chOff x="111918074" y="111318449"/>
                <a:chExt cx="395999" cy="252000"/>
              </a:xfrm>
            </p:grpSpPr>
            <p:sp>
              <p:nvSpPr>
                <p:cNvPr id="121"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22"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20"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5" name="ZoneTexte 104"/>
            <p:cNvSpPr txBox="1"/>
            <p:nvPr/>
          </p:nvSpPr>
          <p:spPr>
            <a:xfrm>
              <a:off x="2346304" y="2494747"/>
              <a:ext cx="500066" cy="230832"/>
            </a:xfrm>
            <a:prstGeom prst="rect">
              <a:avLst/>
            </a:prstGeom>
            <a:noFill/>
          </p:spPr>
          <p:txBody>
            <a:bodyPr wrap="square" rtlCol="0">
              <a:spAutoFit/>
            </a:bodyPr>
            <a:lstStyle/>
            <a:p>
              <a:r>
                <a:rPr lang="fr-FR" sz="900" b="1" dirty="0" smtClean="0">
                  <a:solidFill>
                    <a:srgbClr val="FF0000"/>
                  </a:solidFill>
                </a:rPr>
                <a:t>NON</a:t>
              </a:r>
            </a:p>
          </p:txBody>
        </p:sp>
        <p:sp>
          <p:nvSpPr>
            <p:cNvPr id="106" name="ZoneTexte 105"/>
            <p:cNvSpPr txBox="1"/>
            <p:nvPr/>
          </p:nvSpPr>
          <p:spPr>
            <a:xfrm>
              <a:off x="3274998" y="2423309"/>
              <a:ext cx="500066" cy="230832"/>
            </a:xfrm>
            <a:prstGeom prst="rect">
              <a:avLst/>
            </a:prstGeom>
            <a:noFill/>
          </p:spPr>
          <p:txBody>
            <a:bodyPr wrap="square" rtlCol="0">
              <a:spAutoFit/>
            </a:bodyPr>
            <a:lstStyle/>
            <a:p>
              <a:r>
                <a:rPr lang="fr-FR" sz="900" b="1" dirty="0" smtClean="0">
                  <a:solidFill>
                    <a:srgbClr val="0070C0"/>
                  </a:solidFill>
                </a:rPr>
                <a:t>OUI</a:t>
              </a:r>
            </a:p>
          </p:txBody>
        </p:sp>
        <p:grpSp>
          <p:nvGrpSpPr>
            <p:cNvPr id="107" name="Group 25"/>
            <p:cNvGrpSpPr>
              <a:grpSpLocks/>
            </p:cNvGrpSpPr>
            <p:nvPr>
              <p:custDataLst>
                <p:tags r:id="rId19"/>
              </p:custDataLst>
            </p:nvPr>
          </p:nvGrpSpPr>
          <p:grpSpPr bwMode="auto">
            <a:xfrm rot="7385779">
              <a:off x="1507987" y="2777207"/>
              <a:ext cx="276117" cy="194831"/>
              <a:chOff x="112062074" y="110634450"/>
              <a:chExt cx="467999" cy="324000"/>
            </a:xfrm>
          </p:grpSpPr>
          <p:grpSp>
            <p:nvGrpSpPr>
              <p:cNvPr id="115" name="Group 26"/>
              <p:cNvGrpSpPr>
                <a:grpSpLocks/>
              </p:cNvGrpSpPr>
              <p:nvPr/>
            </p:nvGrpSpPr>
            <p:grpSpPr bwMode="auto">
              <a:xfrm>
                <a:off x="112134074" y="110670449"/>
                <a:ext cx="395999" cy="252000"/>
                <a:chOff x="111918074" y="111318449"/>
                <a:chExt cx="395999" cy="252000"/>
              </a:xfrm>
            </p:grpSpPr>
            <p:sp>
              <p:nvSpPr>
                <p:cNvPr id="117"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8"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16"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8" name="ZoneTexte 107"/>
            <p:cNvSpPr txBox="1"/>
            <p:nvPr/>
          </p:nvSpPr>
          <p:spPr>
            <a:xfrm>
              <a:off x="1703362" y="2851937"/>
              <a:ext cx="500066" cy="230832"/>
            </a:xfrm>
            <a:prstGeom prst="rect">
              <a:avLst/>
            </a:prstGeom>
            <a:noFill/>
          </p:spPr>
          <p:txBody>
            <a:bodyPr wrap="square" rtlCol="0">
              <a:spAutoFit/>
            </a:bodyPr>
            <a:lstStyle/>
            <a:p>
              <a:r>
                <a:rPr lang="fr-FR" sz="900" b="1" dirty="0" smtClean="0">
                  <a:solidFill>
                    <a:srgbClr val="FF0000"/>
                  </a:solidFill>
                </a:rPr>
                <a:t>NON</a:t>
              </a:r>
            </a:p>
          </p:txBody>
        </p:sp>
        <p:grpSp>
          <p:nvGrpSpPr>
            <p:cNvPr id="109" name="Group 25"/>
            <p:cNvGrpSpPr>
              <a:grpSpLocks/>
            </p:cNvGrpSpPr>
            <p:nvPr>
              <p:custDataLst>
                <p:tags r:id="rId20"/>
              </p:custDataLst>
            </p:nvPr>
          </p:nvGrpSpPr>
          <p:grpSpPr bwMode="auto">
            <a:xfrm rot="8095573">
              <a:off x="1231705" y="2492436"/>
              <a:ext cx="276117" cy="194831"/>
              <a:chOff x="112062074" y="110634450"/>
              <a:chExt cx="467999" cy="324000"/>
            </a:xfrm>
          </p:grpSpPr>
          <p:grpSp>
            <p:nvGrpSpPr>
              <p:cNvPr id="111" name="Group 26"/>
              <p:cNvGrpSpPr>
                <a:grpSpLocks/>
              </p:cNvGrpSpPr>
              <p:nvPr/>
            </p:nvGrpSpPr>
            <p:grpSpPr bwMode="auto">
              <a:xfrm>
                <a:off x="112134074" y="110670449"/>
                <a:ext cx="395999" cy="252000"/>
                <a:chOff x="111918074" y="111318449"/>
                <a:chExt cx="395999" cy="252000"/>
              </a:xfrm>
            </p:grpSpPr>
            <p:sp>
              <p:nvSpPr>
                <p:cNvPr id="113"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14"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12"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10" name="ZoneTexte 109"/>
            <p:cNvSpPr txBox="1"/>
            <p:nvPr/>
          </p:nvSpPr>
          <p:spPr>
            <a:xfrm>
              <a:off x="917544" y="2351871"/>
              <a:ext cx="500066" cy="230832"/>
            </a:xfrm>
            <a:prstGeom prst="rect">
              <a:avLst/>
            </a:prstGeom>
            <a:noFill/>
          </p:spPr>
          <p:txBody>
            <a:bodyPr wrap="square" rtlCol="0">
              <a:spAutoFit/>
            </a:bodyPr>
            <a:lstStyle/>
            <a:p>
              <a:r>
                <a:rPr lang="fr-FR" sz="900" b="1" dirty="0" smtClean="0">
                  <a:solidFill>
                    <a:srgbClr val="0070C0"/>
                  </a:solidFill>
                </a:rPr>
                <a:t>OUI</a:t>
              </a:r>
            </a:p>
          </p:txBody>
        </p:sp>
      </p:grpSp>
      <p:grpSp>
        <p:nvGrpSpPr>
          <p:cNvPr id="129" name="Groupe 84"/>
          <p:cNvGrpSpPr/>
          <p:nvPr>
            <p:custDataLst>
              <p:tags r:id="rId6"/>
            </p:custDataLst>
          </p:nvPr>
        </p:nvGrpSpPr>
        <p:grpSpPr>
          <a:xfrm>
            <a:off x="917544" y="4896807"/>
            <a:ext cx="4357718" cy="2312848"/>
            <a:chOff x="917544" y="3247239"/>
            <a:chExt cx="4357718" cy="2312848"/>
          </a:xfrm>
        </p:grpSpPr>
        <p:sp>
          <p:nvSpPr>
            <p:cNvPr id="130" name="Ellipse 129"/>
            <p:cNvSpPr/>
            <p:nvPr/>
          </p:nvSpPr>
          <p:spPr>
            <a:xfrm>
              <a:off x="2139941" y="3429805"/>
              <a:ext cx="292104" cy="292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1" name="Groupe 144"/>
            <p:cNvGrpSpPr/>
            <p:nvPr/>
          </p:nvGrpSpPr>
          <p:grpSpPr>
            <a:xfrm>
              <a:off x="2176454" y="4560915"/>
              <a:ext cx="219078" cy="146052"/>
              <a:chOff x="7573993" y="1808929"/>
              <a:chExt cx="219078" cy="146052"/>
            </a:xfrm>
          </p:grpSpPr>
          <p:sp>
            <p:nvSpPr>
              <p:cNvPr id="154" name="Rectangle 153"/>
              <p:cNvSpPr/>
              <p:nvPr/>
            </p:nvSpPr>
            <p:spPr>
              <a:xfrm>
                <a:off x="7573993" y="1881955"/>
                <a:ext cx="219078" cy="730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83"/>
              <p:cNvSpPr/>
              <p:nvPr/>
            </p:nvSpPr>
            <p:spPr>
              <a:xfrm>
                <a:off x="7647019" y="1808929"/>
                <a:ext cx="73026" cy="730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32" name="Connecteur droit 131"/>
            <p:cNvCxnSpPr>
              <a:endCxn id="130" idx="6"/>
            </p:cNvCxnSpPr>
            <p:nvPr/>
          </p:nvCxnSpPr>
          <p:spPr>
            <a:xfrm rot="5400000" flipH="1" flipV="1">
              <a:off x="1866490" y="3995361"/>
              <a:ext cx="985058" cy="146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necteur droit 132"/>
            <p:cNvCxnSpPr>
              <a:endCxn id="130" idx="6"/>
            </p:cNvCxnSpPr>
            <p:nvPr/>
          </p:nvCxnSpPr>
          <p:spPr>
            <a:xfrm rot="5400000" flipH="1" flipV="1">
              <a:off x="1866490" y="3995360"/>
              <a:ext cx="985058" cy="14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necteur droit 133"/>
            <p:cNvCxnSpPr>
              <a:endCxn id="130" idx="2"/>
            </p:cNvCxnSpPr>
            <p:nvPr/>
          </p:nvCxnSpPr>
          <p:spPr>
            <a:xfrm rot="16200000" flipV="1">
              <a:off x="1720438" y="3995360"/>
              <a:ext cx="985058" cy="14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rot="5400000">
              <a:off x="2231225" y="3338521"/>
              <a:ext cx="547695" cy="365132"/>
            </a:xfrm>
            <a:prstGeom prst="line">
              <a:avLst/>
            </a:prstGeom>
            <a:ln>
              <a:solidFill>
                <a:srgbClr val="FF6600"/>
              </a:solidFill>
              <a:prstDash val="lgDashDot"/>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rot="16200000" flipH="1">
              <a:off x="1793066" y="3338523"/>
              <a:ext cx="547696" cy="365131"/>
            </a:xfrm>
            <a:prstGeom prst="line">
              <a:avLst/>
            </a:prstGeom>
            <a:ln>
              <a:solidFill>
                <a:srgbClr val="FF6600"/>
              </a:solidFill>
              <a:prstDash val="lgDashDot"/>
            </a:ln>
          </p:spPr>
          <p:style>
            <a:lnRef idx="1">
              <a:schemeClr val="accent1"/>
            </a:lnRef>
            <a:fillRef idx="0">
              <a:schemeClr val="accent1"/>
            </a:fillRef>
            <a:effectRef idx="0">
              <a:schemeClr val="accent1"/>
            </a:effectRef>
            <a:fontRef idx="minor">
              <a:schemeClr val="tx1"/>
            </a:fontRef>
          </p:style>
        </p:cxnSp>
        <p:cxnSp>
          <p:nvCxnSpPr>
            <p:cNvPr id="137" name="Connecteur droit 136"/>
            <p:cNvCxnSpPr/>
            <p:nvPr/>
          </p:nvCxnSpPr>
          <p:spPr>
            <a:xfrm rot="5400000">
              <a:off x="1647809" y="3994963"/>
              <a:ext cx="1277955" cy="158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38" name="Arc 137"/>
            <p:cNvSpPr/>
            <p:nvPr/>
          </p:nvSpPr>
          <p:spPr>
            <a:xfrm rot="9262291">
              <a:off x="1835038" y="3307183"/>
              <a:ext cx="568138" cy="769210"/>
            </a:xfrm>
            <a:prstGeom prst="arc">
              <a:avLst>
                <a:gd name="adj1" fmla="val 16084128"/>
                <a:gd name="adj2" fmla="val 54328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9" name="Arc 138"/>
            <p:cNvSpPr/>
            <p:nvPr/>
          </p:nvSpPr>
          <p:spPr>
            <a:xfrm rot="1686059">
              <a:off x="2169365" y="3302388"/>
              <a:ext cx="568138" cy="769210"/>
            </a:xfrm>
            <a:prstGeom prst="arc">
              <a:avLst>
                <a:gd name="adj1" fmla="val 16084128"/>
                <a:gd name="adj2" fmla="val 54328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0" name="ZoneTexte 139"/>
            <p:cNvSpPr txBox="1"/>
            <p:nvPr/>
          </p:nvSpPr>
          <p:spPr>
            <a:xfrm>
              <a:off x="3087690" y="3356779"/>
              <a:ext cx="2187572" cy="707886"/>
            </a:xfrm>
            <a:prstGeom prst="rect">
              <a:avLst/>
            </a:prstGeom>
            <a:noFill/>
          </p:spPr>
          <p:txBody>
            <a:bodyPr wrap="square" rtlCol="0">
              <a:spAutoFit/>
            </a:bodyPr>
            <a:lstStyle/>
            <a:p>
              <a:r>
                <a:rPr lang="fr-FR" sz="1000" b="1" dirty="0" smtClean="0"/>
                <a:t>Sujet sphérique ou cylindrique :</a:t>
              </a:r>
            </a:p>
            <a:p>
              <a:r>
                <a:rPr lang="fr-FR" sz="1000" b="1" dirty="0" smtClean="0"/>
                <a:t>Peu importe ou sont placées les sources de lumière elles vont créer des reflets.</a:t>
              </a:r>
            </a:p>
          </p:txBody>
        </p:sp>
        <p:grpSp>
          <p:nvGrpSpPr>
            <p:cNvPr id="141" name="Group 25"/>
            <p:cNvGrpSpPr>
              <a:grpSpLocks/>
            </p:cNvGrpSpPr>
            <p:nvPr>
              <p:custDataLst>
                <p:tags r:id="rId14"/>
              </p:custDataLst>
            </p:nvPr>
          </p:nvGrpSpPr>
          <p:grpSpPr bwMode="auto">
            <a:xfrm rot="3218881">
              <a:off x="2734528" y="4271984"/>
              <a:ext cx="276117" cy="194831"/>
              <a:chOff x="112062074" y="110634450"/>
              <a:chExt cx="467999" cy="324000"/>
            </a:xfrm>
          </p:grpSpPr>
          <p:grpSp>
            <p:nvGrpSpPr>
              <p:cNvPr id="150" name="Group 26"/>
              <p:cNvGrpSpPr>
                <a:grpSpLocks/>
              </p:cNvGrpSpPr>
              <p:nvPr/>
            </p:nvGrpSpPr>
            <p:grpSpPr bwMode="auto">
              <a:xfrm>
                <a:off x="112134074" y="110670449"/>
                <a:ext cx="395999" cy="252000"/>
                <a:chOff x="111918074" y="111318449"/>
                <a:chExt cx="395999" cy="252000"/>
              </a:xfrm>
            </p:grpSpPr>
            <p:sp>
              <p:nvSpPr>
                <p:cNvPr id="152"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53"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51"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142" name="Group 25"/>
            <p:cNvGrpSpPr>
              <a:grpSpLocks/>
            </p:cNvGrpSpPr>
            <p:nvPr>
              <p:custDataLst>
                <p:tags r:id="rId15"/>
              </p:custDataLst>
            </p:nvPr>
          </p:nvGrpSpPr>
          <p:grpSpPr bwMode="auto">
            <a:xfrm rot="10478056">
              <a:off x="1233636" y="3553620"/>
              <a:ext cx="276117" cy="194831"/>
              <a:chOff x="112062074" y="110634450"/>
              <a:chExt cx="467999" cy="324000"/>
            </a:xfrm>
          </p:grpSpPr>
          <p:grpSp>
            <p:nvGrpSpPr>
              <p:cNvPr id="146" name="Group 26"/>
              <p:cNvGrpSpPr>
                <a:grpSpLocks/>
              </p:cNvGrpSpPr>
              <p:nvPr/>
            </p:nvGrpSpPr>
            <p:grpSpPr bwMode="auto">
              <a:xfrm>
                <a:off x="112134074" y="110670449"/>
                <a:ext cx="395999" cy="252000"/>
                <a:chOff x="111918074" y="111318449"/>
                <a:chExt cx="395999" cy="252000"/>
              </a:xfrm>
            </p:grpSpPr>
            <p:sp>
              <p:nvSpPr>
                <p:cNvPr id="148"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49"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47"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43" name="ZoneTexte 142"/>
            <p:cNvSpPr txBox="1"/>
            <p:nvPr/>
          </p:nvSpPr>
          <p:spPr>
            <a:xfrm>
              <a:off x="1131858" y="3709193"/>
              <a:ext cx="500066" cy="230832"/>
            </a:xfrm>
            <a:prstGeom prst="rect">
              <a:avLst/>
            </a:prstGeom>
            <a:noFill/>
          </p:spPr>
          <p:txBody>
            <a:bodyPr wrap="square" rtlCol="0">
              <a:spAutoFit/>
            </a:bodyPr>
            <a:lstStyle/>
            <a:p>
              <a:r>
                <a:rPr lang="fr-FR" sz="900" b="1" dirty="0" smtClean="0">
                  <a:solidFill>
                    <a:srgbClr val="FF0000"/>
                  </a:solidFill>
                </a:rPr>
                <a:t>NON</a:t>
              </a:r>
            </a:p>
          </p:txBody>
        </p:sp>
        <p:sp>
          <p:nvSpPr>
            <p:cNvPr id="144" name="ZoneTexte 25"/>
            <p:cNvSpPr txBox="1"/>
            <p:nvPr/>
          </p:nvSpPr>
          <p:spPr>
            <a:xfrm>
              <a:off x="2489180" y="4423573"/>
              <a:ext cx="500066" cy="230832"/>
            </a:xfrm>
            <a:prstGeom prst="rect">
              <a:avLst/>
            </a:prstGeom>
            <a:noFill/>
          </p:spPr>
          <p:txBody>
            <a:bodyPr wrap="square" rtlCol="0">
              <a:spAutoFit/>
            </a:bodyPr>
            <a:lstStyle/>
            <a:p>
              <a:r>
                <a:rPr lang="fr-FR" sz="900" b="1" dirty="0" smtClean="0">
                  <a:solidFill>
                    <a:srgbClr val="FF0000"/>
                  </a:solidFill>
                </a:rPr>
                <a:t>NON</a:t>
              </a:r>
            </a:p>
          </p:txBody>
        </p:sp>
        <p:sp>
          <p:nvSpPr>
            <p:cNvPr id="145" name="ZoneTexte 144"/>
            <p:cNvSpPr txBox="1"/>
            <p:nvPr>
              <p:custDataLst>
                <p:tags r:id="rId16"/>
              </p:custDataLst>
            </p:nvPr>
          </p:nvSpPr>
          <p:spPr>
            <a:xfrm>
              <a:off x="917544" y="4852201"/>
              <a:ext cx="4286280" cy="707886"/>
            </a:xfrm>
            <a:prstGeom prst="rect">
              <a:avLst/>
            </a:prstGeom>
            <a:noFill/>
          </p:spPr>
          <p:txBody>
            <a:bodyPr wrap="square" rtlCol="0">
              <a:spAutoFit/>
            </a:bodyPr>
            <a:lstStyle/>
            <a:p>
              <a:r>
                <a:rPr lang="fr-FR" sz="1000" b="1" dirty="0" smtClean="0"/>
                <a:t>N.B. Le verre et le métal poli sont des sujets très sensibles aux reflets. </a:t>
              </a:r>
            </a:p>
            <a:p>
              <a:r>
                <a:rPr lang="fr-FR" sz="1000" b="1" dirty="0" smtClean="0"/>
                <a:t>Une source très diffuse va contribuer à les réduire ainsi que la mise en place de réflecteurs passifs (noir mat) </a:t>
              </a:r>
            </a:p>
            <a:p>
              <a:endParaRPr lang="fr-FR" sz="1000" b="1" dirty="0"/>
            </a:p>
          </p:txBody>
        </p:sp>
      </p:grpSp>
      <p:grpSp>
        <p:nvGrpSpPr>
          <p:cNvPr id="156" name="Groupe 155"/>
          <p:cNvGrpSpPr/>
          <p:nvPr>
            <p:custDataLst>
              <p:tags r:id="rId7"/>
            </p:custDataLst>
          </p:nvPr>
        </p:nvGrpSpPr>
        <p:grpSpPr>
          <a:xfrm>
            <a:off x="988982" y="3066251"/>
            <a:ext cx="4286280" cy="1588154"/>
            <a:chOff x="988982" y="3066251"/>
            <a:chExt cx="4286280" cy="1588154"/>
          </a:xfrm>
        </p:grpSpPr>
        <p:sp>
          <p:nvSpPr>
            <p:cNvPr id="157" name="Rectangle 35"/>
            <p:cNvSpPr/>
            <p:nvPr/>
          </p:nvSpPr>
          <p:spPr>
            <a:xfrm rot="20136020">
              <a:off x="1928780" y="3248817"/>
              <a:ext cx="7302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8" name="Groupe 76"/>
            <p:cNvGrpSpPr/>
            <p:nvPr/>
          </p:nvGrpSpPr>
          <p:grpSpPr>
            <a:xfrm>
              <a:off x="2184372" y="4271181"/>
              <a:ext cx="219078" cy="146052"/>
              <a:chOff x="7573993" y="1808929"/>
              <a:chExt cx="219078" cy="146052"/>
            </a:xfrm>
          </p:grpSpPr>
          <p:sp>
            <p:nvSpPr>
              <p:cNvPr id="193" name="Rectangle 192"/>
              <p:cNvSpPr/>
              <p:nvPr/>
            </p:nvSpPr>
            <p:spPr>
              <a:xfrm>
                <a:off x="7573993" y="1881955"/>
                <a:ext cx="219078" cy="730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Rectangle 193"/>
              <p:cNvSpPr/>
              <p:nvPr/>
            </p:nvSpPr>
            <p:spPr>
              <a:xfrm>
                <a:off x="7647019" y="1808929"/>
                <a:ext cx="73026" cy="730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59" name="Connecteur droit 158"/>
            <p:cNvCxnSpPr/>
            <p:nvPr/>
          </p:nvCxnSpPr>
          <p:spPr>
            <a:xfrm rot="16200000" flipV="1">
              <a:off x="1703318" y="3680586"/>
              <a:ext cx="848669" cy="332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Connecteur droit 38"/>
            <p:cNvCxnSpPr/>
            <p:nvPr/>
          </p:nvCxnSpPr>
          <p:spPr>
            <a:xfrm rot="5400000" flipH="1" flipV="1">
              <a:off x="1885001" y="3529753"/>
              <a:ext cx="1150339" cy="332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Connecteur droit 160"/>
            <p:cNvCxnSpPr/>
            <p:nvPr/>
          </p:nvCxnSpPr>
          <p:spPr>
            <a:xfrm rot="5400000">
              <a:off x="1350136" y="3705229"/>
              <a:ext cx="1277161" cy="794"/>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rot="5400000">
              <a:off x="1992284" y="3704435"/>
              <a:ext cx="1277955" cy="158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63" name="Connecteur droit 162"/>
            <p:cNvCxnSpPr/>
            <p:nvPr/>
          </p:nvCxnSpPr>
          <p:spPr>
            <a:xfrm>
              <a:off x="1088982" y="4271181"/>
              <a:ext cx="23368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necteur droit 163"/>
            <p:cNvCxnSpPr/>
            <p:nvPr/>
          </p:nvCxnSpPr>
          <p:spPr>
            <a:xfrm rot="5400000">
              <a:off x="1654139" y="3740949"/>
              <a:ext cx="1277955" cy="1588"/>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65" name="Connecteur droit 164"/>
            <p:cNvCxnSpPr/>
            <p:nvPr/>
          </p:nvCxnSpPr>
          <p:spPr>
            <a:xfrm rot="5400000" flipH="1" flipV="1">
              <a:off x="1306797" y="3741256"/>
              <a:ext cx="999504" cy="365130"/>
            </a:xfrm>
            <a:prstGeom prst="line">
              <a:avLst/>
            </a:prstGeom>
            <a:ln>
              <a:solidFill>
                <a:srgbClr val="FF6600"/>
              </a:solidFill>
              <a:prstDash val="lgDashDot"/>
            </a:ln>
          </p:spPr>
          <p:style>
            <a:lnRef idx="1">
              <a:schemeClr val="accent1"/>
            </a:lnRef>
            <a:fillRef idx="0">
              <a:schemeClr val="accent1"/>
            </a:fillRef>
            <a:effectRef idx="0">
              <a:schemeClr val="accent1"/>
            </a:effectRef>
            <a:fontRef idx="minor">
              <a:schemeClr val="tx1"/>
            </a:fontRef>
          </p:style>
        </p:cxnSp>
        <p:cxnSp>
          <p:nvCxnSpPr>
            <p:cNvPr id="166" name="Connecteur droit 165"/>
            <p:cNvCxnSpPr/>
            <p:nvPr/>
          </p:nvCxnSpPr>
          <p:spPr>
            <a:xfrm rot="16200000" flipV="1">
              <a:off x="2261373" y="3508373"/>
              <a:ext cx="1143009" cy="401643"/>
            </a:xfrm>
            <a:prstGeom prst="line">
              <a:avLst/>
            </a:prstGeom>
            <a:ln>
              <a:solidFill>
                <a:srgbClr val="FF6600"/>
              </a:solidFill>
              <a:prstDash val="lgDashDot"/>
            </a:ln>
          </p:spPr>
          <p:style>
            <a:lnRef idx="1">
              <a:schemeClr val="accent1"/>
            </a:lnRef>
            <a:fillRef idx="0">
              <a:schemeClr val="accent1"/>
            </a:fillRef>
            <a:effectRef idx="0">
              <a:schemeClr val="accent1"/>
            </a:effectRef>
            <a:fontRef idx="minor">
              <a:schemeClr val="tx1"/>
            </a:fontRef>
          </p:style>
        </p:cxnSp>
        <p:sp>
          <p:nvSpPr>
            <p:cNvPr id="167" name="Arc 166"/>
            <p:cNvSpPr/>
            <p:nvPr/>
          </p:nvSpPr>
          <p:spPr>
            <a:xfrm rot="17207619">
              <a:off x="2170672" y="3740053"/>
              <a:ext cx="365130" cy="547695"/>
            </a:xfrm>
            <a:prstGeom prst="arc">
              <a:avLst>
                <a:gd name="adj1" fmla="val 17219679"/>
                <a:gd name="adj2" fmla="val 6552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8" name="ZoneTexte 46"/>
            <p:cNvSpPr txBox="1"/>
            <p:nvPr/>
          </p:nvSpPr>
          <p:spPr>
            <a:xfrm>
              <a:off x="3303560" y="3102765"/>
              <a:ext cx="1971702" cy="861774"/>
            </a:xfrm>
            <a:prstGeom prst="rect">
              <a:avLst/>
            </a:prstGeom>
            <a:noFill/>
          </p:spPr>
          <p:txBody>
            <a:bodyPr wrap="square" rtlCol="0">
              <a:spAutoFit/>
            </a:bodyPr>
            <a:lstStyle/>
            <a:p>
              <a:r>
                <a:rPr lang="fr-FR" sz="1000" b="1" dirty="0" smtClean="0"/>
                <a:t>Sujet plat en travers par rapport à l’objectif : Les sources placées entre les deux traits rouges vont générer des reflets.  Celle de gauche sera plus « rasante »</a:t>
              </a:r>
            </a:p>
          </p:txBody>
        </p:sp>
        <p:grpSp>
          <p:nvGrpSpPr>
            <p:cNvPr id="169" name="Group 25"/>
            <p:cNvGrpSpPr>
              <a:grpSpLocks/>
            </p:cNvGrpSpPr>
            <p:nvPr>
              <p:custDataLst>
                <p:tags r:id="rId10"/>
              </p:custDataLst>
            </p:nvPr>
          </p:nvGrpSpPr>
          <p:grpSpPr bwMode="auto">
            <a:xfrm rot="2576036">
              <a:off x="2669524" y="3991615"/>
              <a:ext cx="276117" cy="194831"/>
              <a:chOff x="112062074" y="110634450"/>
              <a:chExt cx="467999" cy="324000"/>
            </a:xfrm>
          </p:grpSpPr>
          <p:grpSp>
            <p:nvGrpSpPr>
              <p:cNvPr id="189" name="Group 26"/>
              <p:cNvGrpSpPr>
                <a:grpSpLocks/>
              </p:cNvGrpSpPr>
              <p:nvPr/>
            </p:nvGrpSpPr>
            <p:grpSpPr bwMode="auto">
              <a:xfrm>
                <a:off x="112134074" y="110670449"/>
                <a:ext cx="395999" cy="252000"/>
                <a:chOff x="111918074" y="111318449"/>
                <a:chExt cx="395999" cy="252000"/>
              </a:xfrm>
            </p:grpSpPr>
            <p:sp>
              <p:nvSpPr>
                <p:cNvPr id="191"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92"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90"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170" name="Group 25"/>
            <p:cNvGrpSpPr>
              <a:grpSpLocks/>
            </p:cNvGrpSpPr>
            <p:nvPr>
              <p:custDataLst>
                <p:tags r:id="rId11"/>
              </p:custDataLst>
            </p:nvPr>
          </p:nvGrpSpPr>
          <p:grpSpPr bwMode="auto">
            <a:xfrm rot="2159229">
              <a:off x="3020140" y="3920155"/>
              <a:ext cx="276117" cy="194831"/>
              <a:chOff x="112062074" y="110634450"/>
              <a:chExt cx="467999" cy="324000"/>
            </a:xfrm>
          </p:grpSpPr>
          <p:grpSp>
            <p:nvGrpSpPr>
              <p:cNvPr id="185" name="Group 26"/>
              <p:cNvGrpSpPr>
                <a:grpSpLocks/>
              </p:cNvGrpSpPr>
              <p:nvPr/>
            </p:nvGrpSpPr>
            <p:grpSpPr bwMode="auto">
              <a:xfrm>
                <a:off x="112134074" y="110670449"/>
                <a:ext cx="395999" cy="252000"/>
                <a:chOff x="111918074" y="111318449"/>
                <a:chExt cx="395999" cy="252000"/>
              </a:xfrm>
            </p:grpSpPr>
            <p:sp>
              <p:nvSpPr>
                <p:cNvPr id="187"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88"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86"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71" name="ZoneTexte 170"/>
            <p:cNvSpPr txBox="1"/>
            <p:nvPr/>
          </p:nvSpPr>
          <p:spPr>
            <a:xfrm>
              <a:off x="2354222" y="4066383"/>
              <a:ext cx="500066" cy="230832"/>
            </a:xfrm>
            <a:prstGeom prst="rect">
              <a:avLst/>
            </a:prstGeom>
            <a:noFill/>
          </p:spPr>
          <p:txBody>
            <a:bodyPr wrap="square" rtlCol="0">
              <a:spAutoFit/>
            </a:bodyPr>
            <a:lstStyle/>
            <a:p>
              <a:r>
                <a:rPr lang="fr-FR" sz="900" b="1" dirty="0" smtClean="0">
                  <a:solidFill>
                    <a:srgbClr val="FF0000"/>
                  </a:solidFill>
                </a:rPr>
                <a:t>NON</a:t>
              </a:r>
            </a:p>
          </p:txBody>
        </p:sp>
        <p:sp>
          <p:nvSpPr>
            <p:cNvPr id="172" name="ZoneTexte 171"/>
            <p:cNvSpPr txBox="1"/>
            <p:nvPr/>
          </p:nvSpPr>
          <p:spPr>
            <a:xfrm>
              <a:off x="3274998" y="3994945"/>
              <a:ext cx="500066" cy="230832"/>
            </a:xfrm>
            <a:prstGeom prst="rect">
              <a:avLst/>
            </a:prstGeom>
            <a:noFill/>
          </p:spPr>
          <p:txBody>
            <a:bodyPr wrap="square" rtlCol="0">
              <a:spAutoFit/>
            </a:bodyPr>
            <a:lstStyle/>
            <a:p>
              <a:r>
                <a:rPr lang="fr-FR" sz="900" b="1" dirty="0" smtClean="0">
                  <a:solidFill>
                    <a:srgbClr val="0070C0"/>
                  </a:solidFill>
                </a:rPr>
                <a:t>OUI</a:t>
              </a:r>
            </a:p>
          </p:txBody>
        </p:sp>
        <p:grpSp>
          <p:nvGrpSpPr>
            <p:cNvPr id="173" name="Group 25"/>
            <p:cNvGrpSpPr>
              <a:grpSpLocks/>
            </p:cNvGrpSpPr>
            <p:nvPr>
              <p:custDataLst>
                <p:tags r:id="rId12"/>
              </p:custDataLst>
            </p:nvPr>
          </p:nvGrpSpPr>
          <p:grpSpPr bwMode="auto">
            <a:xfrm rot="7385779">
              <a:off x="1669085" y="4348843"/>
              <a:ext cx="276117" cy="194831"/>
              <a:chOff x="112062074" y="110634450"/>
              <a:chExt cx="467999" cy="324000"/>
            </a:xfrm>
          </p:grpSpPr>
          <p:grpSp>
            <p:nvGrpSpPr>
              <p:cNvPr id="181" name="Group 26"/>
              <p:cNvGrpSpPr>
                <a:grpSpLocks/>
              </p:cNvGrpSpPr>
              <p:nvPr/>
            </p:nvGrpSpPr>
            <p:grpSpPr bwMode="auto">
              <a:xfrm>
                <a:off x="112134074" y="110670449"/>
                <a:ext cx="395999" cy="252000"/>
                <a:chOff x="111918074" y="111318449"/>
                <a:chExt cx="395999" cy="252000"/>
              </a:xfrm>
            </p:grpSpPr>
            <p:sp>
              <p:nvSpPr>
                <p:cNvPr id="183"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84"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82"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74" name="ZoneTexte 173"/>
            <p:cNvSpPr txBox="1"/>
            <p:nvPr/>
          </p:nvSpPr>
          <p:spPr>
            <a:xfrm>
              <a:off x="1854156" y="4423573"/>
              <a:ext cx="500066" cy="230832"/>
            </a:xfrm>
            <a:prstGeom prst="rect">
              <a:avLst/>
            </a:prstGeom>
            <a:noFill/>
          </p:spPr>
          <p:txBody>
            <a:bodyPr wrap="square" rtlCol="0">
              <a:spAutoFit/>
            </a:bodyPr>
            <a:lstStyle/>
            <a:p>
              <a:r>
                <a:rPr lang="fr-FR" sz="900" b="1" dirty="0" smtClean="0">
                  <a:solidFill>
                    <a:srgbClr val="FF0000"/>
                  </a:solidFill>
                </a:rPr>
                <a:t>NON</a:t>
              </a:r>
            </a:p>
          </p:txBody>
        </p:sp>
        <p:grpSp>
          <p:nvGrpSpPr>
            <p:cNvPr id="175" name="Group 25"/>
            <p:cNvGrpSpPr>
              <a:grpSpLocks/>
            </p:cNvGrpSpPr>
            <p:nvPr>
              <p:custDataLst>
                <p:tags r:id="rId13"/>
              </p:custDataLst>
            </p:nvPr>
          </p:nvGrpSpPr>
          <p:grpSpPr bwMode="auto">
            <a:xfrm rot="8275203">
              <a:off x="1375452" y="3991595"/>
              <a:ext cx="276117" cy="194831"/>
              <a:chOff x="112062074" y="110634450"/>
              <a:chExt cx="467999" cy="324000"/>
            </a:xfrm>
          </p:grpSpPr>
          <p:grpSp>
            <p:nvGrpSpPr>
              <p:cNvPr id="177" name="Group 26"/>
              <p:cNvGrpSpPr>
                <a:grpSpLocks/>
              </p:cNvGrpSpPr>
              <p:nvPr/>
            </p:nvGrpSpPr>
            <p:grpSpPr bwMode="auto">
              <a:xfrm>
                <a:off x="112134074" y="110670449"/>
                <a:ext cx="395999" cy="252000"/>
                <a:chOff x="111918074" y="111318449"/>
                <a:chExt cx="395999" cy="252000"/>
              </a:xfrm>
            </p:grpSpPr>
            <p:sp>
              <p:nvSpPr>
                <p:cNvPr id="179" name="Rectangle 27"/>
                <p:cNvSpPr>
                  <a:spLocks noChangeArrowheads="1"/>
                </p:cNvSpPr>
                <p:nvPr/>
              </p:nvSpPr>
              <p:spPr bwMode="auto">
                <a:xfrm>
                  <a:off x="111918074" y="111318449"/>
                  <a:ext cx="252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80" name="Rectangle 28"/>
                <p:cNvSpPr>
                  <a:spLocks noChangeArrowheads="1"/>
                </p:cNvSpPr>
                <p:nvPr/>
              </p:nvSpPr>
              <p:spPr bwMode="auto">
                <a:xfrm>
                  <a:off x="112170073" y="111318449"/>
                  <a:ext cx="144000" cy="252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78" name="Rectangle 29"/>
              <p:cNvSpPr>
                <a:spLocks noChangeArrowheads="1"/>
              </p:cNvSpPr>
              <p:nvPr/>
            </p:nvSpPr>
            <p:spPr bwMode="auto">
              <a:xfrm>
                <a:off x="112062074" y="110634450"/>
                <a:ext cx="144000" cy="324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76" name="ZoneTexte 175"/>
            <p:cNvSpPr txBox="1"/>
            <p:nvPr/>
          </p:nvSpPr>
          <p:spPr>
            <a:xfrm>
              <a:off x="988982" y="3923507"/>
              <a:ext cx="500066" cy="230832"/>
            </a:xfrm>
            <a:prstGeom prst="rect">
              <a:avLst/>
            </a:prstGeom>
            <a:noFill/>
          </p:spPr>
          <p:txBody>
            <a:bodyPr wrap="square" rtlCol="0">
              <a:spAutoFit/>
            </a:bodyPr>
            <a:lstStyle/>
            <a:p>
              <a:r>
                <a:rPr lang="fr-FR" sz="900" b="1" dirty="0" smtClean="0">
                  <a:solidFill>
                    <a:srgbClr val="0070C0"/>
                  </a:solidFill>
                </a:rPr>
                <a:t>OUI</a:t>
              </a:r>
            </a:p>
          </p:txBody>
        </p:sp>
      </p:grpSp>
      <p:sp>
        <p:nvSpPr>
          <p:cNvPr id="195" name="ZoneTexte 194"/>
          <p:cNvSpPr txBox="1"/>
          <p:nvPr>
            <p:custDataLst>
              <p:tags r:id="rId8"/>
            </p:custDataLst>
          </p:nvPr>
        </p:nvSpPr>
        <p:spPr>
          <a:xfrm>
            <a:off x="5961430" y="6604809"/>
            <a:ext cx="4284453" cy="646331"/>
          </a:xfrm>
          <a:prstGeom prst="rect">
            <a:avLst/>
          </a:prstGeom>
          <a:noFill/>
        </p:spPr>
        <p:txBody>
          <a:bodyPr wrap="square" rtlCol="0">
            <a:spAutoFit/>
          </a:bodyPr>
          <a:lstStyle/>
          <a:p>
            <a:r>
              <a:rPr lang="fr-FR" sz="1200" b="1" i="1" dirty="0" smtClean="0">
                <a:solidFill>
                  <a:srgbClr val="FF0000"/>
                </a:solidFill>
                <a:effectLst>
                  <a:outerShdw blurRad="38100" dist="38100" dir="2700000" algn="tl">
                    <a:srgbClr val="000000">
                      <a:alpha val="43137"/>
                    </a:srgbClr>
                  </a:outerShdw>
                </a:effectLst>
              </a:rPr>
              <a:t>Truc : </a:t>
            </a:r>
            <a:r>
              <a:rPr lang="fr-FR" sz="1200" b="1" i="1" dirty="0" smtClean="0"/>
              <a:t>Pour apprécier les reflets il suffit de positionner à la place du modèle une grosse bille en verre (</a:t>
            </a:r>
            <a:r>
              <a:rPr lang="fr-FR" sz="1200" b="1" i="1" dirty="0" err="1" smtClean="0"/>
              <a:t>boulard</a:t>
            </a:r>
            <a:r>
              <a:rPr lang="fr-FR" sz="1200" b="1" i="1" dirty="0" smtClean="0"/>
              <a:t>) de couleur foncée, noire si possible. </a:t>
            </a:r>
          </a:p>
        </p:txBody>
      </p:sp>
      <p:sp>
        <p:nvSpPr>
          <p:cNvPr id="196" name="Espace réservé du numéro de diapositive 195"/>
          <p:cNvSpPr>
            <a:spLocks noGrp="1"/>
          </p:cNvSpPr>
          <p:nvPr>
            <p:ph type="sldNum" sz="quarter" idx="12"/>
            <p:custDataLst>
              <p:tags r:id="rId9"/>
            </p:custDataLst>
          </p:nvPr>
        </p:nvSpPr>
        <p:spPr/>
        <p:txBody>
          <a:bodyPr/>
          <a:lstStyle/>
          <a:p>
            <a:fld id="{51CD62DF-E537-4679-8A74-FCDC5A59EB04}"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custDataLst>
              <p:tags r:id="rId1"/>
            </p:custDataLst>
          </p:nvPr>
        </p:nvGrpSpPr>
        <p:grpSpPr>
          <a:xfrm>
            <a:off x="6075874" y="498452"/>
            <a:ext cx="3326919" cy="6565945"/>
            <a:chOff x="753376" y="442551"/>
            <a:chExt cx="3326919" cy="6565945"/>
          </a:xfrm>
        </p:grpSpPr>
        <p:pic>
          <p:nvPicPr>
            <p:cNvPr id="3" name="Image 2" descr="LNATMULTI.jpg"/>
            <p:cNvPicPr>
              <a:picLocks noChangeAspect="1"/>
            </p:cNvPicPr>
            <p:nvPr/>
          </p:nvPicPr>
          <p:blipFill>
            <a:blip r:embed="rId8" cstate="print"/>
            <a:stretch>
              <a:fillRect/>
            </a:stretch>
          </p:blipFill>
          <p:spPr>
            <a:xfrm>
              <a:off x="879970" y="442551"/>
              <a:ext cx="2889773" cy="1921088"/>
            </a:xfrm>
            <a:prstGeom prst="rect">
              <a:avLst/>
            </a:prstGeom>
          </p:spPr>
        </p:pic>
        <p:sp>
          <p:nvSpPr>
            <p:cNvPr id="4" name="ZoneTexte 3"/>
            <p:cNvSpPr txBox="1"/>
            <p:nvPr/>
          </p:nvSpPr>
          <p:spPr>
            <a:xfrm>
              <a:off x="871268" y="2337759"/>
              <a:ext cx="3209027" cy="276999"/>
            </a:xfrm>
            <a:prstGeom prst="rect">
              <a:avLst/>
            </a:prstGeom>
            <a:noFill/>
          </p:spPr>
          <p:txBody>
            <a:bodyPr wrap="square" rtlCol="0">
              <a:spAutoFit/>
            </a:bodyPr>
            <a:lstStyle/>
            <a:p>
              <a:r>
                <a:rPr lang="fr-FR" sz="1200" b="1" dirty="0" smtClean="0"/>
                <a:t>Lumière naturelle multizone</a:t>
              </a:r>
              <a:endParaRPr lang="fr-FR" sz="1200" b="1" dirty="0"/>
            </a:p>
          </p:txBody>
        </p:sp>
        <p:pic>
          <p:nvPicPr>
            <p:cNvPr id="5" name="Image 4" descr="LNATCP.jpg"/>
            <p:cNvPicPr>
              <a:picLocks noChangeAspect="1"/>
            </p:cNvPicPr>
            <p:nvPr/>
          </p:nvPicPr>
          <p:blipFill>
            <a:blip r:embed="rId9" cstate="print"/>
            <a:stretch>
              <a:fillRect/>
            </a:stretch>
          </p:blipFill>
          <p:spPr>
            <a:xfrm>
              <a:off x="871561" y="2579317"/>
              <a:ext cx="2889556" cy="1920944"/>
            </a:xfrm>
            <a:prstGeom prst="rect">
              <a:avLst/>
            </a:prstGeom>
          </p:spPr>
        </p:pic>
        <p:sp>
          <p:nvSpPr>
            <p:cNvPr id="6" name="ZoneTexte 5"/>
            <p:cNvSpPr txBox="1"/>
            <p:nvPr/>
          </p:nvSpPr>
          <p:spPr>
            <a:xfrm>
              <a:off x="764876" y="4500131"/>
              <a:ext cx="3209027" cy="276999"/>
            </a:xfrm>
            <a:prstGeom prst="rect">
              <a:avLst/>
            </a:prstGeom>
            <a:noFill/>
          </p:spPr>
          <p:txBody>
            <a:bodyPr wrap="square" rtlCol="0">
              <a:spAutoFit/>
            </a:bodyPr>
            <a:lstStyle/>
            <a:p>
              <a:r>
                <a:rPr lang="fr-FR" sz="1200" b="1" dirty="0" smtClean="0"/>
                <a:t>Lumière naturelle centrale pondérée</a:t>
              </a:r>
              <a:endParaRPr lang="fr-FR" sz="1200" b="1" dirty="0"/>
            </a:p>
          </p:txBody>
        </p:sp>
        <p:pic>
          <p:nvPicPr>
            <p:cNvPr id="7" name="Image 6" descr="LNATSPOT.jpg"/>
            <p:cNvPicPr>
              <a:picLocks noChangeAspect="1"/>
            </p:cNvPicPr>
            <p:nvPr/>
          </p:nvPicPr>
          <p:blipFill>
            <a:blip r:embed="rId10" cstate="print"/>
            <a:stretch>
              <a:fillRect/>
            </a:stretch>
          </p:blipFill>
          <p:spPr>
            <a:xfrm>
              <a:off x="808801" y="4770407"/>
              <a:ext cx="2960942" cy="1968401"/>
            </a:xfrm>
            <a:prstGeom prst="rect">
              <a:avLst/>
            </a:prstGeom>
          </p:spPr>
        </p:pic>
        <p:sp>
          <p:nvSpPr>
            <p:cNvPr id="8" name="ZoneTexte 7"/>
            <p:cNvSpPr txBox="1"/>
            <p:nvPr/>
          </p:nvSpPr>
          <p:spPr>
            <a:xfrm>
              <a:off x="753376" y="6731497"/>
              <a:ext cx="3209027" cy="276999"/>
            </a:xfrm>
            <a:prstGeom prst="rect">
              <a:avLst/>
            </a:prstGeom>
            <a:noFill/>
          </p:spPr>
          <p:txBody>
            <a:bodyPr wrap="square" rtlCol="0">
              <a:spAutoFit/>
            </a:bodyPr>
            <a:lstStyle/>
            <a:p>
              <a:r>
                <a:rPr lang="fr-FR" sz="1200" b="1" dirty="0" smtClean="0"/>
                <a:t>Lumière naturelle spot</a:t>
              </a:r>
              <a:endParaRPr lang="fr-FR" sz="1200" b="1" dirty="0"/>
            </a:p>
          </p:txBody>
        </p:sp>
      </p:grpSp>
      <p:sp>
        <p:nvSpPr>
          <p:cNvPr id="9" name="ZoneTexte 8"/>
          <p:cNvSpPr txBox="1"/>
          <p:nvPr>
            <p:custDataLst>
              <p:tags r:id="rId2"/>
            </p:custDataLst>
          </p:nvPr>
        </p:nvSpPr>
        <p:spPr>
          <a:xfrm>
            <a:off x="785001" y="733269"/>
            <a:ext cx="4408098" cy="6555641"/>
          </a:xfrm>
          <a:prstGeom prst="rect">
            <a:avLst/>
          </a:prstGeom>
          <a:noFill/>
        </p:spPr>
        <p:txBody>
          <a:bodyPr wrap="square" rtlCol="0">
            <a:spAutoFit/>
          </a:bodyPr>
          <a:lstStyle/>
          <a:p>
            <a:r>
              <a:rPr lang="fr-FR" sz="1400" b="1" i="1" dirty="0" smtClean="0">
                <a:solidFill>
                  <a:srgbClr val="FF0000"/>
                </a:solidFill>
                <a:effectLst>
                  <a:outerShdw blurRad="38100" dist="38100" dir="2700000" algn="tl">
                    <a:srgbClr val="000000">
                      <a:alpha val="43137"/>
                    </a:srgbClr>
                  </a:outerShdw>
                </a:effectLst>
              </a:rPr>
              <a:t>Conditions :</a:t>
            </a:r>
            <a:r>
              <a:rPr lang="fr-FR" sz="1400" b="1" i="1" dirty="0" smtClean="0"/>
              <a:t> </a:t>
            </a:r>
            <a:r>
              <a:rPr lang="fr-FR" sz="1400" b="1" dirty="0" smtClean="0"/>
              <a:t>Le fond est noir éclairé latéralement par une baie à gauche ou par un flash direct avec dôme diffuseur à droite. (</a:t>
            </a:r>
            <a:r>
              <a:rPr lang="fr-FR" sz="1400" b="1" dirty="0" err="1" smtClean="0"/>
              <a:t>Godox</a:t>
            </a:r>
            <a:r>
              <a:rPr lang="fr-FR" sz="1400" b="1" dirty="0" smtClean="0"/>
              <a:t> )</a:t>
            </a:r>
          </a:p>
          <a:p>
            <a:endParaRPr lang="fr-FR" sz="1400" b="1" dirty="0" smtClean="0"/>
          </a:p>
          <a:p>
            <a:r>
              <a:rPr lang="fr-FR" sz="1400" b="1" dirty="0" smtClean="0"/>
              <a:t>Le premier test mené sur une carte grise met bien en évidence la prise en compte de la mesure multizone avec un rendu légèrement plus clair que les deux autres mesures. </a:t>
            </a:r>
          </a:p>
          <a:p>
            <a:r>
              <a:rPr lang="fr-FR" sz="1400" b="1" i="1" dirty="0" smtClean="0"/>
              <a:t>Rappel : la mesure multizone compare le cadrage avec une bibliothèque type et apporte automatiquement une correction dont on ne connait pas la valeur.</a:t>
            </a:r>
          </a:p>
          <a:p>
            <a:endParaRPr lang="fr-FR" sz="1400" b="1" dirty="0" smtClean="0"/>
          </a:p>
          <a:p>
            <a:r>
              <a:rPr lang="fr-FR" sz="1400" b="1" dirty="0" smtClean="0"/>
              <a:t>On présente ensuite alternativement un objet noir puis un objet blanc ayant une petite surface dans le cadrage.</a:t>
            </a:r>
          </a:p>
          <a:p>
            <a:r>
              <a:rPr lang="fr-FR" sz="1400" b="1" dirty="0" smtClean="0"/>
              <a:t>Le fond doit être rendu soit noir soit blanc crème (original)</a:t>
            </a:r>
          </a:p>
          <a:p>
            <a:r>
              <a:rPr lang="fr-FR" sz="1400" b="1" dirty="0" smtClean="0"/>
              <a:t>Le sujet doit être rendu soit noir soit blanc.</a:t>
            </a:r>
          </a:p>
          <a:p>
            <a:r>
              <a:rPr lang="fr-FR" sz="1400" b="1" dirty="0" smtClean="0"/>
              <a:t>On s’attachera donc uniquement à ces deux rendus et à leur justesse.</a:t>
            </a:r>
          </a:p>
          <a:p>
            <a:endParaRPr lang="fr-FR" sz="1400" b="1" dirty="0" smtClean="0"/>
          </a:p>
          <a:p>
            <a:r>
              <a:rPr lang="fr-FR" sz="1400" b="1" dirty="0" smtClean="0"/>
              <a:t>Les prises de vue ne reçoivent pas de compensation d’exposition, c’est la réponse de la cellule à une mise en situation qui nous intéresse. La compensation pouvant avoir lieu à la prise de vue ou en post production avec ce que cela impose de perte de qualité. (dynamique, bruit)</a:t>
            </a:r>
          </a:p>
          <a:p>
            <a:endParaRPr lang="fr-FR" sz="1400" b="1" dirty="0" smtClean="0"/>
          </a:p>
          <a:p>
            <a:r>
              <a:rPr lang="fr-FR" sz="1400" b="1" i="1" dirty="0" smtClean="0"/>
              <a:t>Suivant l’équipement disponible, à la place des mesures réfléchies sur carte grise 18 % il est envisageable de réaliser des mesures incidentes en lumière naturelle ou au flashmètre menant à des résultats identiques.</a:t>
            </a:r>
            <a:endParaRPr lang="fr-FR" sz="1400" b="1" i="1" dirty="0"/>
          </a:p>
        </p:txBody>
      </p:sp>
      <p:sp>
        <p:nvSpPr>
          <p:cNvPr id="10" name="ZoneTexte 9"/>
          <p:cNvSpPr txBox="1"/>
          <p:nvPr>
            <p:custDataLst>
              <p:tags r:id="rId3"/>
            </p:custDataLst>
          </p:nvPr>
        </p:nvSpPr>
        <p:spPr>
          <a:xfrm>
            <a:off x="776377" y="293306"/>
            <a:ext cx="4425351" cy="415498"/>
          </a:xfrm>
          <a:prstGeom prst="rect">
            <a:avLst/>
          </a:prstGeom>
          <a:noFill/>
        </p:spPr>
        <p:txBody>
          <a:bodyPr wrap="square" rtlCol="0">
            <a:spAutoFit/>
          </a:bodyPr>
          <a:lstStyle/>
          <a:p>
            <a:r>
              <a:rPr lang="fr-FR" b="1" i="1" dirty="0" smtClean="0">
                <a:solidFill>
                  <a:srgbClr val="FF0000"/>
                </a:solidFill>
                <a:effectLst>
                  <a:outerShdw blurRad="38100" dist="38100" dir="2700000" algn="tl">
                    <a:srgbClr val="000000">
                      <a:alpha val="43137"/>
                    </a:srgbClr>
                  </a:outerShdw>
                </a:effectLst>
              </a:rPr>
              <a:t>Tester les mesures de lumières</a:t>
            </a:r>
            <a:endParaRPr lang="fr-FR" b="1" i="1" dirty="0">
              <a:solidFill>
                <a:srgbClr val="FF0000"/>
              </a:solidFill>
              <a:effectLst>
                <a:outerShdw blurRad="38100" dist="38100" dir="2700000" algn="tl">
                  <a:srgbClr val="000000">
                    <a:alpha val="43137"/>
                  </a:srgbClr>
                </a:outerShdw>
              </a:effectLst>
            </a:endParaRPr>
          </a:p>
        </p:txBody>
      </p:sp>
      <p:sp>
        <p:nvSpPr>
          <p:cNvPr id="11" name="ZoneTexte 10"/>
          <p:cNvSpPr txBox="1"/>
          <p:nvPr>
            <p:custDataLst>
              <p:tags r:id="rId4"/>
            </p:custDataLst>
          </p:nvPr>
        </p:nvSpPr>
        <p:spPr>
          <a:xfrm>
            <a:off x="9143999" y="629729"/>
            <a:ext cx="1300911" cy="830997"/>
          </a:xfrm>
          <a:prstGeom prst="rect">
            <a:avLst/>
          </a:prstGeom>
          <a:noFill/>
        </p:spPr>
        <p:txBody>
          <a:bodyPr wrap="square" rtlCol="0">
            <a:spAutoFit/>
          </a:bodyPr>
          <a:lstStyle/>
          <a:p>
            <a:r>
              <a:rPr lang="fr-FR" sz="1200" b="1" dirty="0" smtClean="0"/>
              <a:t>Légère sur exposition de la mesure multizone.</a:t>
            </a:r>
            <a:endParaRPr lang="fr-FR" sz="1200" b="1" dirty="0"/>
          </a:p>
        </p:txBody>
      </p:sp>
      <p:cxnSp>
        <p:nvCxnSpPr>
          <p:cNvPr id="12" name="Connecteur droit 11"/>
          <p:cNvCxnSpPr/>
          <p:nvPr>
            <p:custDataLst>
              <p:tags r:id="rId5"/>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2"/>
          <p:cNvSpPr>
            <a:spLocks noGrp="1"/>
          </p:cNvSpPr>
          <p:nvPr>
            <p:ph type="sldNum" sz="quarter" idx="12"/>
            <p:custDataLst>
              <p:tags r:id="rId6"/>
            </p:custDataLst>
          </p:nvPr>
        </p:nvSpPr>
        <p:spPr/>
        <p:txBody>
          <a:bodyPr/>
          <a:lstStyle/>
          <a:p>
            <a:fld id="{51CD62DF-E537-4679-8A74-FCDC5A59EB04}" type="slidenum">
              <a:rPr lang="fr-FR" smtClean="0"/>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custDataLst>
              <p:tags r:id="rId1"/>
            </p:custDataLst>
          </p:nvPr>
        </p:nvSpPr>
        <p:spPr>
          <a:xfrm>
            <a:off x="4045789" y="1319842"/>
            <a:ext cx="1300911" cy="3046988"/>
          </a:xfrm>
          <a:prstGeom prst="rect">
            <a:avLst/>
          </a:prstGeom>
          <a:noFill/>
        </p:spPr>
        <p:txBody>
          <a:bodyPr wrap="square" rtlCol="0">
            <a:spAutoFit/>
          </a:bodyPr>
          <a:lstStyle/>
          <a:p>
            <a:r>
              <a:rPr lang="fr-FR" sz="1200" b="1" dirty="0" smtClean="0"/>
              <a:t>Sans compensation d’exposition la cellule délivre un gris à peu prés uniforme d’une mesure à l’autre.</a:t>
            </a:r>
          </a:p>
          <a:p>
            <a:endParaRPr lang="fr-FR" sz="1200" b="1" dirty="0" smtClean="0"/>
          </a:p>
          <a:p>
            <a:r>
              <a:rPr lang="fr-FR" sz="1200" b="1" dirty="0" smtClean="0"/>
              <a:t>Elle se calle sur la présence uniforme du noir et délivre un gris 18 %. </a:t>
            </a:r>
          </a:p>
          <a:p>
            <a:r>
              <a:rPr lang="fr-FR" sz="1200" b="1" dirty="0" smtClean="0"/>
              <a:t>Le noir est donc logiquement surexposé.</a:t>
            </a:r>
            <a:endParaRPr lang="fr-FR" sz="1200" b="1" dirty="0"/>
          </a:p>
        </p:txBody>
      </p:sp>
      <p:sp>
        <p:nvSpPr>
          <p:cNvPr id="16" name="ZoneTexte 15"/>
          <p:cNvSpPr txBox="1"/>
          <p:nvPr>
            <p:custDataLst>
              <p:tags r:id="rId2"/>
            </p:custDataLst>
          </p:nvPr>
        </p:nvSpPr>
        <p:spPr>
          <a:xfrm>
            <a:off x="9080739" y="2610928"/>
            <a:ext cx="1300911" cy="1754326"/>
          </a:xfrm>
          <a:prstGeom prst="rect">
            <a:avLst/>
          </a:prstGeom>
          <a:noFill/>
        </p:spPr>
        <p:txBody>
          <a:bodyPr wrap="square" rtlCol="0">
            <a:spAutoFit/>
          </a:bodyPr>
          <a:lstStyle/>
          <a:p>
            <a:r>
              <a:rPr lang="fr-FR" sz="1200" b="1" dirty="0" smtClean="0"/>
              <a:t>Sans compensation d’exposition la mesure centrale pondérée semble la mieux adaptée à cette petite surface noire sur fond blanc.</a:t>
            </a:r>
            <a:endParaRPr lang="fr-FR" sz="1200" b="1" dirty="0"/>
          </a:p>
        </p:txBody>
      </p:sp>
      <p:sp>
        <p:nvSpPr>
          <p:cNvPr id="17" name="ZoneTexte 16"/>
          <p:cNvSpPr txBox="1"/>
          <p:nvPr>
            <p:custDataLst>
              <p:tags r:id="rId3"/>
            </p:custDataLst>
          </p:nvPr>
        </p:nvSpPr>
        <p:spPr>
          <a:xfrm>
            <a:off x="9069237" y="356559"/>
            <a:ext cx="1300911" cy="1384995"/>
          </a:xfrm>
          <a:prstGeom prst="rect">
            <a:avLst/>
          </a:prstGeom>
          <a:noFill/>
        </p:spPr>
        <p:txBody>
          <a:bodyPr wrap="square" rtlCol="0">
            <a:spAutoFit/>
          </a:bodyPr>
          <a:lstStyle/>
          <a:p>
            <a:r>
              <a:rPr lang="fr-FR" sz="1200" b="1" dirty="0" smtClean="0"/>
              <a:t>Sans compensation d’exposition la mesure multizone sous expose et enterre le noir.</a:t>
            </a:r>
            <a:endParaRPr lang="fr-FR" sz="1200" b="1" dirty="0"/>
          </a:p>
        </p:txBody>
      </p:sp>
      <p:sp>
        <p:nvSpPr>
          <p:cNvPr id="18" name="ZoneTexte 17"/>
          <p:cNvSpPr txBox="1"/>
          <p:nvPr>
            <p:custDataLst>
              <p:tags r:id="rId4"/>
            </p:custDataLst>
          </p:nvPr>
        </p:nvSpPr>
        <p:spPr>
          <a:xfrm>
            <a:off x="9118120" y="5063706"/>
            <a:ext cx="1300911" cy="1200329"/>
          </a:xfrm>
          <a:prstGeom prst="rect">
            <a:avLst/>
          </a:prstGeom>
          <a:noFill/>
        </p:spPr>
        <p:txBody>
          <a:bodyPr wrap="square" rtlCol="0">
            <a:spAutoFit/>
          </a:bodyPr>
          <a:lstStyle/>
          <a:p>
            <a:r>
              <a:rPr lang="fr-FR" sz="1200" b="1" dirty="0" smtClean="0"/>
              <a:t>Sans compensation d’exposition la mesure spot surexpose largement.</a:t>
            </a:r>
            <a:endParaRPr lang="fr-FR" sz="1200" b="1" dirty="0"/>
          </a:p>
        </p:txBody>
      </p:sp>
      <p:cxnSp>
        <p:nvCxnSpPr>
          <p:cNvPr id="19" name="Connecteur droit 18"/>
          <p:cNvCxnSpPr/>
          <p:nvPr>
            <p:custDataLst>
              <p:tags r:id="rId5"/>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20" name="Espace réservé du numéro de diapositive 19"/>
          <p:cNvSpPr>
            <a:spLocks noGrp="1"/>
          </p:cNvSpPr>
          <p:nvPr>
            <p:ph type="sldNum" sz="quarter" idx="12"/>
            <p:custDataLst>
              <p:tags r:id="rId6"/>
            </p:custDataLst>
          </p:nvPr>
        </p:nvSpPr>
        <p:spPr/>
        <p:txBody>
          <a:bodyPr/>
          <a:lstStyle/>
          <a:p>
            <a:fld id="{51CD62DF-E537-4679-8A74-FCDC5A59EB04}" type="slidenum">
              <a:rPr lang="fr-FR" smtClean="0"/>
              <a:pPr/>
              <a:t>22</a:t>
            </a:fld>
            <a:endParaRPr lang="fr-FR"/>
          </a:p>
        </p:txBody>
      </p:sp>
      <p:grpSp>
        <p:nvGrpSpPr>
          <p:cNvPr id="24" name="Groupe 23"/>
          <p:cNvGrpSpPr/>
          <p:nvPr/>
        </p:nvGrpSpPr>
        <p:grpSpPr>
          <a:xfrm>
            <a:off x="692996" y="265776"/>
            <a:ext cx="3326919" cy="7031297"/>
            <a:chOff x="736124" y="265776"/>
            <a:chExt cx="3326919" cy="7031297"/>
          </a:xfrm>
        </p:grpSpPr>
        <p:pic>
          <p:nvPicPr>
            <p:cNvPr id="2" name="Image 1" descr="_TMA9709MUL.jpg"/>
            <p:cNvPicPr>
              <a:picLocks noChangeAspect="1"/>
            </p:cNvPicPr>
            <p:nvPr>
              <p:custDataLst>
                <p:tags r:id="rId7"/>
              </p:custDataLst>
            </p:nvPr>
          </p:nvPicPr>
          <p:blipFill>
            <a:blip r:embed="rId14" cstate="print"/>
            <a:stretch>
              <a:fillRect/>
            </a:stretch>
          </p:blipFill>
          <p:spPr>
            <a:xfrm>
              <a:off x="801774" y="265776"/>
              <a:ext cx="3123246" cy="2076299"/>
            </a:xfrm>
            <a:prstGeom prst="rect">
              <a:avLst/>
            </a:prstGeom>
          </p:spPr>
        </p:pic>
        <p:pic>
          <p:nvPicPr>
            <p:cNvPr id="3" name="Image 2" descr="_TMA9710CP.jpg"/>
            <p:cNvPicPr>
              <a:picLocks noChangeAspect="1"/>
            </p:cNvPicPr>
            <p:nvPr>
              <p:custDataLst>
                <p:tags r:id="rId8"/>
              </p:custDataLst>
            </p:nvPr>
          </p:nvPicPr>
          <p:blipFill>
            <a:blip r:embed="rId15" cstate="print"/>
            <a:stretch>
              <a:fillRect/>
            </a:stretch>
          </p:blipFill>
          <p:spPr>
            <a:xfrm>
              <a:off x="807888" y="2607482"/>
              <a:ext cx="3117132" cy="2072234"/>
            </a:xfrm>
            <a:prstGeom prst="rect">
              <a:avLst/>
            </a:prstGeom>
          </p:spPr>
        </p:pic>
        <p:pic>
          <p:nvPicPr>
            <p:cNvPr id="4" name="Image 3" descr="_TMA9711SPOT.jpg"/>
            <p:cNvPicPr>
              <a:picLocks noChangeAspect="1"/>
            </p:cNvPicPr>
            <p:nvPr>
              <p:custDataLst>
                <p:tags r:id="rId9"/>
              </p:custDataLst>
            </p:nvPr>
          </p:nvPicPr>
          <p:blipFill>
            <a:blip r:embed="rId16" cstate="print"/>
            <a:stretch>
              <a:fillRect/>
            </a:stretch>
          </p:blipFill>
          <p:spPr>
            <a:xfrm>
              <a:off x="816261" y="4975010"/>
              <a:ext cx="3108760" cy="2066668"/>
            </a:xfrm>
            <a:prstGeom prst="rect">
              <a:avLst/>
            </a:prstGeom>
          </p:spPr>
        </p:pic>
        <p:sp>
          <p:nvSpPr>
            <p:cNvPr id="5" name="ZoneTexte 4"/>
            <p:cNvSpPr txBox="1"/>
            <p:nvPr>
              <p:custDataLst>
                <p:tags r:id="rId10"/>
              </p:custDataLst>
            </p:nvPr>
          </p:nvSpPr>
          <p:spPr>
            <a:xfrm>
              <a:off x="854016" y="2298548"/>
              <a:ext cx="3209027" cy="276999"/>
            </a:xfrm>
            <a:prstGeom prst="rect">
              <a:avLst/>
            </a:prstGeom>
            <a:noFill/>
          </p:spPr>
          <p:txBody>
            <a:bodyPr wrap="square" rtlCol="0">
              <a:spAutoFit/>
            </a:bodyPr>
            <a:lstStyle/>
            <a:p>
              <a:r>
                <a:rPr lang="fr-FR" sz="1200" b="1" dirty="0" smtClean="0"/>
                <a:t>Lumière naturelle multizone</a:t>
              </a:r>
              <a:endParaRPr lang="fr-FR" sz="1200" b="1" dirty="0"/>
            </a:p>
          </p:txBody>
        </p:sp>
        <p:sp>
          <p:nvSpPr>
            <p:cNvPr id="6" name="ZoneTexte 5"/>
            <p:cNvSpPr txBox="1"/>
            <p:nvPr>
              <p:custDataLst>
                <p:tags r:id="rId11"/>
              </p:custDataLst>
            </p:nvPr>
          </p:nvSpPr>
          <p:spPr>
            <a:xfrm>
              <a:off x="747624" y="4667944"/>
              <a:ext cx="3209027" cy="276999"/>
            </a:xfrm>
            <a:prstGeom prst="rect">
              <a:avLst/>
            </a:prstGeom>
            <a:noFill/>
          </p:spPr>
          <p:txBody>
            <a:bodyPr wrap="square" rtlCol="0">
              <a:spAutoFit/>
            </a:bodyPr>
            <a:lstStyle/>
            <a:p>
              <a:r>
                <a:rPr lang="fr-FR" sz="1200" b="1" dirty="0" smtClean="0"/>
                <a:t>Lumière naturelle centrale pondérée</a:t>
              </a:r>
              <a:endParaRPr lang="fr-FR" sz="1200" b="1" dirty="0"/>
            </a:p>
          </p:txBody>
        </p:sp>
        <p:sp>
          <p:nvSpPr>
            <p:cNvPr id="7" name="ZoneTexte 6"/>
            <p:cNvSpPr txBox="1"/>
            <p:nvPr>
              <p:custDataLst>
                <p:tags r:id="rId12"/>
              </p:custDataLst>
            </p:nvPr>
          </p:nvSpPr>
          <p:spPr>
            <a:xfrm>
              <a:off x="736124" y="7020074"/>
              <a:ext cx="3209027" cy="276999"/>
            </a:xfrm>
            <a:prstGeom prst="rect">
              <a:avLst/>
            </a:prstGeom>
            <a:noFill/>
          </p:spPr>
          <p:txBody>
            <a:bodyPr wrap="square" rtlCol="0">
              <a:spAutoFit/>
            </a:bodyPr>
            <a:lstStyle/>
            <a:p>
              <a:r>
                <a:rPr lang="fr-FR" sz="1200" b="1" dirty="0" smtClean="0"/>
                <a:t>Lumière naturelle spot</a:t>
              </a:r>
              <a:endParaRPr lang="fr-FR" sz="1200" b="1" dirty="0"/>
            </a:p>
          </p:txBody>
        </p:sp>
        <p:sp>
          <p:nvSpPr>
            <p:cNvPr id="22" name="Ellipse 21"/>
            <p:cNvSpPr/>
            <p:nvPr/>
          </p:nvSpPr>
          <p:spPr>
            <a:xfrm>
              <a:off x="1328469" y="2950234"/>
              <a:ext cx="2035834" cy="1362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1984075" y="5745192"/>
              <a:ext cx="707367" cy="5952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p:nvGrpSpPr>
        <p:grpSpPr>
          <a:xfrm>
            <a:off x="6107523" y="282929"/>
            <a:ext cx="3326919" cy="6582926"/>
            <a:chOff x="5969501" y="351940"/>
            <a:chExt cx="3326919" cy="6582926"/>
          </a:xfrm>
        </p:grpSpPr>
        <p:sp>
          <p:nvSpPr>
            <p:cNvPr id="12" name="ZoneTexte 11"/>
            <p:cNvSpPr txBox="1"/>
            <p:nvPr/>
          </p:nvSpPr>
          <p:spPr>
            <a:xfrm>
              <a:off x="6087393" y="2264129"/>
              <a:ext cx="3209027" cy="276999"/>
            </a:xfrm>
            <a:prstGeom prst="rect">
              <a:avLst/>
            </a:prstGeom>
            <a:noFill/>
          </p:spPr>
          <p:txBody>
            <a:bodyPr wrap="square" rtlCol="0">
              <a:spAutoFit/>
            </a:bodyPr>
            <a:lstStyle/>
            <a:p>
              <a:r>
                <a:rPr lang="fr-FR" sz="1200" b="1" dirty="0" smtClean="0"/>
                <a:t>Lumière naturelle multizone</a:t>
              </a:r>
              <a:endParaRPr lang="fr-FR" sz="1200" b="1" dirty="0"/>
            </a:p>
          </p:txBody>
        </p:sp>
        <p:sp>
          <p:nvSpPr>
            <p:cNvPr id="13" name="ZoneTexte 12"/>
            <p:cNvSpPr txBox="1"/>
            <p:nvPr/>
          </p:nvSpPr>
          <p:spPr>
            <a:xfrm>
              <a:off x="5981001" y="4452379"/>
              <a:ext cx="3209027" cy="276999"/>
            </a:xfrm>
            <a:prstGeom prst="rect">
              <a:avLst/>
            </a:prstGeom>
            <a:noFill/>
          </p:spPr>
          <p:txBody>
            <a:bodyPr wrap="square" rtlCol="0">
              <a:spAutoFit/>
            </a:bodyPr>
            <a:lstStyle/>
            <a:p>
              <a:r>
                <a:rPr lang="fr-FR" sz="1200" b="1" dirty="0" smtClean="0"/>
                <a:t>Lumière naturelle centrale pondérée</a:t>
              </a:r>
              <a:endParaRPr lang="fr-FR" sz="1200" b="1" dirty="0"/>
            </a:p>
          </p:txBody>
        </p:sp>
        <p:sp>
          <p:nvSpPr>
            <p:cNvPr id="14" name="ZoneTexte 13"/>
            <p:cNvSpPr txBox="1"/>
            <p:nvPr/>
          </p:nvSpPr>
          <p:spPr>
            <a:xfrm>
              <a:off x="5969501" y="6657867"/>
              <a:ext cx="3209027" cy="276999"/>
            </a:xfrm>
            <a:prstGeom prst="rect">
              <a:avLst/>
            </a:prstGeom>
            <a:noFill/>
          </p:spPr>
          <p:txBody>
            <a:bodyPr wrap="square" rtlCol="0">
              <a:spAutoFit/>
            </a:bodyPr>
            <a:lstStyle/>
            <a:p>
              <a:r>
                <a:rPr lang="fr-FR" sz="1200" b="1" dirty="0" smtClean="0"/>
                <a:t>Lumière naturelle spot</a:t>
              </a:r>
              <a:endParaRPr lang="fr-FR" sz="1200" b="1" dirty="0"/>
            </a:p>
          </p:txBody>
        </p:sp>
        <p:pic>
          <p:nvPicPr>
            <p:cNvPr id="9" name="Image 8" descr="LNMULITI.jpg"/>
            <p:cNvPicPr>
              <a:picLocks noChangeAspect="1"/>
            </p:cNvPicPr>
            <p:nvPr/>
          </p:nvPicPr>
          <p:blipFill>
            <a:blip r:embed="rId17" cstate="print"/>
            <a:stretch>
              <a:fillRect/>
            </a:stretch>
          </p:blipFill>
          <p:spPr>
            <a:xfrm>
              <a:off x="6087821" y="351940"/>
              <a:ext cx="2854760" cy="1897812"/>
            </a:xfrm>
            <a:prstGeom prst="rect">
              <a:avLst/>
            </a:prstGeom>
          </p:spPr>
        </p:pic>
        <p:pic>
          <p:nvPicPr>
            <p:cNvPr id="10" name="Image 9" descr="LNATCP02.jpg"/>
            <p:cNvPicPr>
              <a:picLocks noChangeAspect="1"/>
            </p:cNvPicPr>
            <p:nvPr/>
          </p:nvPicPr>
          <p:blipFill>
            <a:blip r:embed="rId18" cstate="print"/>
            <a:stretch>
              <a:fillRect/>
            </a:stretch>
          </p:blipFill>
          <p:spPr>
            <a:xfrm>
              <a:off x="6092392" y="2568921"/>
              <a:ext cx="2879099" cy="1913993"/>
            </a:xfrm>
            <a:prstGeom prst="rect">
              <a:avLst/>
            </a:prstGeom>
          </p:spPr>
        </p:pic>
        <p:pic>
          <p:nvPicPr>
            <p:cNvPr id="11" name="Image 10" descr="LNATSPOT02.jpg"/>
            <p:cNvPicPr>
              <a:picLocks noChangeAspect="1"/>
            </p:cNvPicPr>
            <p:nvPr/>
          </p:nvPicPr>
          <p:blipFill>
            <a:blip r:embed="rId19" cstate="print"/>
            <a:stretch>
              <a:fillRect/>
            </a:stretch>
          </p:blipFill>
          <p:spPr>
            <a:xfrm>
              <a:off x="6126238" y="4794536"/>
              <a:ext cx="2828000" cy="1880023"/>
            </a:xfrm>
            <a:prstGeom prst="rect">
              <a:avLst/>
            </a:prstGeom>
            <a:ln>
              <a:solidFill>
                <a:schemeClr val="tx1"/>
              </a:solidFill>
            </a:ln>
          </p:spPr>
        </p:pic>
        <p:sp>
          <p:nvSpPr>
            <p:cNvPr id="25" name="Ellipse 24"/>
            <p:cNvSpPr/>
            <p:nvPr/>
          </p:nvSpPr>
          <p:spPr>
            <a:xfrm>
              <a:off x="6527322" y="2878347"/>
              <a:ext cx="2035834" cy="1362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7165675" y="5440392"/>
              <a:ext cx="707367" cy="5952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custDataLst>
              <p:tags r:id="rId1"/>
            </p:custDataLst>
          </p:nvPr>
        </p:nvSpPr>
        <p:spPr>
          <a:xfrm>
            <a:off x="4045789" y="359433"/>
            <a:ext cx="1300911" cy="1569660"/>
          </a:xfrm>
          <a:prstGeom prst="rect">
            <a:avLst/>
          </a:prstGeom>
          <a:noFill/>
        </p:spPr>
        <p:txBody>
          <a:bodyPr wrap="square" rtlCol="0">
            <a:spAutoFit/>
          </a:bodyPr>
          <a:lstStyle/>
          <a:p>
            <a:r>
              <a:rPr lang="fr-FR" sz="1200" b="1" dirty="0" smtClean="0"/>
              <a:t>Sans compensation d’exposition la mesure multizone surexpose légèrement le sujet blanc.</a:t>
            </a:r>
            <a:endParaRPr lang="fr-FR" sz="1200" b="1" dirty="0"/>
          </a:p>
        </p:txBody>
      </p:sp>
      <p:sp>
        <p:nvSpPr>
          <p:cNvPr id="15" name="ZoneTexte 14"/>
          <p:cNvSpPr txBox="1"/>
          <p:nvPr>
            <p:custDataLst>
              <p:tags r:id="rId2"/>
            </p:custDataLst>
          </p:nvPr>
        </p:nvSpPr>
        <p:spPr>
          <a:xfrm>
            <a:off x="4045789" y="2668452"/>
            <a:ext cx="1300911" cy="2308324"/>
          </a:xfrm>
          <a:prstGeom prst="rect">
            <a:avLst/>
          </a:prstGeom>
          <a:noFill/>
        </p:spPr>
        <p:txBody>
          <a:bodyPr wrap="square" rtlCol="0">
            <a:spAutoFit/>
          </a:bodyPr>
          <a:lstStyle/>
          <a:p>
            <a:r>
              <a:rPr lang="fr-FR" sz="1200" b="1" dirty="0" smtClean="0"/>
              <a:t>Sans compensation d’exposition la mesure centrale pondérée fait une lecture moyenne sur la zone centrale du cadrage en surexposant légèrement le blanc.</a:t>
            </a:r>
            <a:endParaRPr lang="fr-FR" sz="1200" b="1" dirty="0"/>
          </a:p>
        </p:txBody>
      </p:sp>
      <p:sp>
        <p:nvSpPr>
          <p:cNvPr id="16" name="ZoneTexte 15"/>
          <p:cNvSpPr txBox="1"/>
          <p:nvPr>
            <p:custDataLst>
              <p:tags r:id="rId3"/>
            </p:custDataLst>
          </p:nvPr>
        </p:nvSpPr>
        <p:spPr>
          <a:xfrm>
            <a:off x="4045789" y="5109705"/>
            <a:ext cx="1300911" cy="1754326"/>
          </a:xfrm>
          <a:prstGeom prst="rect">
            <a:avLst/>
          </a:prstGeom>
          <a:noFill/>
        </p:spPr>
        <p:txBody>
          <a:bodyPr wrap="square" rtlCol="0">
            <a:spAutoFit/>
          </a:bodyPr>
          <a:lstStyle/>
          <a:p>
            <a:r>
              <a:rPr lang="fr-FR" sz="1200" b="1" dirty="0" smtClean="0"/>
              <a:t>Sans compensation d’exposition la mesure spot sous expose largement le blanc en le ramenant au gris 18 %.</a:t>
            </a:r>
            <a:endParaRPr lang="fr-FR" sz="1200" b="1" dirty="0"/>
          </a:p>
        </p:txBody>
      </p:sp>
      <p:sp>
        <p:nvSpPr>
          <p:cNvPr id="17" name="ZoneTexte 16"/>
          <p:cNvSpPr txBox="1"/>
          <p:nvPr>
            <p:custDataLst>
              <p:tags r:id="rId4"/>
            </p:custDataLst>
          </p:nvPr>
        </p:nvSpPr>
        <p:spPr>
          <a:xfrm>
            <a:off x="9218763" y="399690"/>
            <a:ext cx="1300911" cy="1569660"/>
          </a:xfrm>
          <a:prstGeom prst="rect">
            <a:avLst/>
          </a:prstGeom>
          <a:noFill/>
        </p:spPr>
        <p:txBody>
          <a:bodyPr wrap="square" rtlCol="0">
            <a:spAutoFit/>
          </a:bodyPr>
          <a:lstStyle/>
          <a:p>
            <a:r>
              <a:rPr lang="fr-FR" sz="1200" b="1" dirty="0" smtClean="0"/>
              <a:t>Sans compensation d’exposition la mesure multizone expose correctement le blanc en enterrant le noir.</a:t>
            </a:r>
            <a:endParaRPr lang="fr-FR" sz="1200" b="1" dirty="0"/>
          </a:p>
        </p:txBody>
      </p:sp>
      <p:sp>
        <p:nvSpPr>
          <p:cNvPr id="18" name="ZoneTexte 17"/>
          <p:cNvSpPr txBox="1"/>
          <p:nvPr>
            <p:custDataLst>
              <p:tags r:id="rId5"/>
            </p:custDataLst>
          </p:nvPr>
        </p:nvSpPr>
        <p:spPr>
          <a:xfrm>
            <a:off x="9253268" y="2731533"/>
            <a:ext cx="1300911" cy="1938992"/>
          </a:xfrm>
          <a:prstGeom prst="rect">
            <a:avLst/>
          </a:prstGeom>
          <a:noFill/>
        </p:spPr>
        <p:txBody>
          <a:bodyPr wrap="square" rtlCol="0">
            <a:spAutoFit/>
          </a:bodyPr>
          <a:lstStyle/>
          <a:p>
            <a:r>
              <a:rPr lang="fr-FR" sz="1200" b="1" dirty="0" smtClean="0"/>
              <a:t>Sans compensation d’exposition la mesure centrale pondérée sous expose légèrement par rapport à la mesure multizone.</a:t>
            </a:r>
            <a:endParaRPr lang="fr-FR" sz="1200" b="1" dirty="0"/>
          </a:p>
        </p:txBody>
      </p:sp>
      <p:sp>
        <p:nvSpPr>
          <p:cNvPr id="19" name="ZoneTexte 18"/>
          <p:cNvSpPr txBox="1"/>
          <p:nvPr>
            <p:custDataLst>
              <p:tags r:id="rId6"/>
            </p:custDataLst>
          </p:nvPr>
        </p:nvSpPr>
        <p:spPr>
          <a:xfrm>
            <a:off x="9215887" y="5135427"/>
            <a:ext cx="1300911" cy="1754326"/>
          </a:xfrm>
          <a:prstGeom prst="rect">
            <a:avLst/>
          </a:prstGeom>
          <a:noFill/>
        </p:spPr>
        <p:txBody>
          <a:bodyPr wrap="square" rtlCol="0">
            <a:spAutoFit/>
          </a:bodyPr>
          <a:lstStyle/>
          <a:p>
            <a:r>
              <a:rPr lang="fr-FR" sz="1200" b="1" dirty="0" smtClean="0"/>
              <a:t>Sans compensation d’exposition la mesure spot sous expose légèrement plus que la mesure centrale pondérée.</a:t>
            </a:r>
            <a:endParaRPr lang="fr-FR" sz="1200" b="1" dirty="0"/>
          </a:p>
        </p:txBody>
      </p:sp>
      <p:cxnSp>
        <p:nvCxnSpPr>
          <p:cNvPr id="20" name="Connecteur droit 19"/>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21" name="Espace réservé du numéro de diapositive 20"/>
          <p:cNvSpPr>
            <a:spLocks noGrp="1"/>
          </p:cNvSpPr>
          <p:nvPr>
            <p:ph type="sldNum" sz="quarter" idx="12"/>
            <p:custDataLst>
              <p:tags r:id="rId8"/>
            </p:custDataLst>
          </p:nvPr>
        </p:nvSpPr>
        <p:spPr/>
        <p:txBody>
          <a:bodyPr/>
          <a:lstStyle/>
          <a:p>
            <a:fld id="{51CD62DF-E537-4679-8A74-FCDC5A59EB04}" type="slidenum">
              <a:rPr lang="fr-FR" smtClean="0"/>
              <a:pPr/>
              <a:t>23</a:t>
            </a:fld>
            <a:endParaRPr lang="fr-FR"/>
          </a:p>
        </p:txBody>
      </p:sp>
      <p:grpSp>
        <p:nvGrpSpPr>
          <p:cNvPr id="28" name="Groupe 27"/>
          <p:cNvGrpSpPr/>
          <p:nvPr/>
        </p:nvGrpSpPr>
        <p:grpSpPr>
          <a:xfrm>
            <a:off x="750501" y="351155"/>
            <a:ext cx="3326919" cy="7083244"/>
            <a:chOff x="750501" y="351155"/>
            <a:chExt cx="3326919" cy="7083244"/>
          </a:xfrm>
        </p:grpSpPr>
        <p:pic>
          <p:nvPicPr>
            <p:cNvPr id="8" name="Image 7" descr="_TMA9712MUL.jpg"/>
            <p:cNvPicPr>
              <a:picLocks noChangeAspect="1"/>
            </p:cNvPicPr>
            <p:nvPr>
              <p:custDataLst>
                <p:tags r:id="rId15"/>
              </p:custDataLst>
            </p:nvPr>
          </p:nvPicPr>
          <p:blipFill>
            <a:blip r:embed="rId22" cstate="print"/>
            <a:stretch>
              <a:fillRect/>
            </a:stretch>
          </p:blipFill>
          <p:spPr>
            <a:xfrm>
              <a:off x="869405" y="351155"/>
              <a:ext cx="3153212" cy="2096220"/>
            </a:xfrm>
            <a:prstGeom prst="rect">
              <a:avLst/>
            </a:prstGeom>
          </p:spPr>
        </p:pic>
        <p:pic>
          <p:nvPicPr>
            <p:cNvPr id="9" name="Image 8" descr="_TMA9713CP.jpg"/>
            <p:cNvPicPr>
              <a:picLocks noChangeAspect="1"/>
            </p:cNvPicPr>
            <p:nvPr>
              <p:custDataLst>
                <p:tags r:id="rId16"/>
              </p:custDataLst>
            </p:nvPr>
          </p:nvPicPr>
          <p:blipFill>
            <a:blip r:embed="rId23" cstate="print"/>
            <a:stretch>
              <a:fillRect/>
            </a:stretch>
          </p:blipFill>
          <p:spPr>
            <a:xfrm>
              <a:off x="879895" y="2740569"/>
              <a:ext cx="3131389" cy="2081712"/>
            </a:xfrm>
            <a:prstGeom prst="rect">
              <a:avLst/>
            </a:prstGeom>
          </p:spPr>
        </p:pic>
        <p:pic>
          <p:nvPicPr>
            <p:cNvPr id="10" name="Image 9" descr="_TMA9714SPOT.jpg"/>
            <p:cNvPicPr>
              <a:picLocks noChangeAspect="1"/>
            </p:cNvPicPr>
            <p:nvPr>
              <p:custDataLst>
                <p:tags r:id="rId17"/>
              </p:custDataLst>
            </p:nvPr>
          </p:nvPicPr>
          <p:blipFill>
            <a:blip r:embed="rId24" cstate="print"/>
            <a:stretch>
              <a:fillRect/>
            </a:stretch>
          </p:blipFill>
          <p:spPr>
            <a:xfrm>
              <a:off x="898392" y="5112939"/>
              <a:ext cx="3104265" cy="2063680"/>
            </a:xfrm>
            <a:prstGeom prst="rect">
              <a:avLst/>
            </a:prstGeom>
          </p:spPr>
        </p:pic>
        <p:sp>
          <p:nvSpPr>
            <p:cNvPr id="11" name="ZoneTexte 10"/>
            <p:cNvSpPr txBox="1"/>
            <p:nvPr>
              <p:custDataLst>
                <p:tags r:id="rId18"/>
              </p:custDataLst>
            </p:nvPr>
          </p:nvSpPr>
          <p:spPr>
            <a:xfrm>
              <a:off x="868393" y="2435874"/>
              <a:ext cx="3209027" cy="276999"/>
            </a:xfrm>
            <a:prstGeom prst="rect">
              <a:avLst/>
            </a:prstGeom>
            <a:noFill/>
          </p:spPr>
          <p:txBody>
            <a:bodyPr wrap="square" rtlCol="0">
              <a:spAutoFit/>
            </a:bodyPr>
            <a:lstStyle/>
            <a:p>
              <a:r>
                <a:rPr lang="fr-FR" sz="1200" b="1" dirty="0" smtClean="0"/>
                <a:t>Lumière naturelle multizone</a:t>
              </a:r>
              <a:endParaRPr lang="fr-FR" sz="1200" b="1" dirty="0"/>
            </a:p>
          </p:txBody>
        </p:sp>
        <p:sp>
          <p:nvSpPr>
            <p:cNvPr id="12" name="ZoneTexte 11"/>
            <p:cNvSpPr txBox="1"/>
            <p:nvPr>
              <p:custDataLst>
                <p:tags r:id="rId19"/>
              </p:custDataLst>
            </p:nvPr>
          </p:nvSpPr>
          <p:spPr>
            <a:xfrm>
              <a:off x="762001" y="4805270"/>
              <a:ext cx="3209027" cy="276999"/>
            </a:xfrm>
            <a:prstGeom prst="rect">
              <a:avLst/>
            </a:prstGeom>
            <a:noFill/>
          </p:spPr>
          <p:txBody>
            <a:bodyPr wrap="square" rtlCol="0">
              <a:spAutoFit/>
            </a:bodyPr>
            <a:lstStyle/>
            <a:p>
              <a:r>
                <a:rPr lang="fr-FR" sz="1200" b="1" dirty="0" smtClean="0"/>
                <a:t>Lumière naturelle centrale pondérée</a:t>
              </a:r>
              <a:endParaRPr lang="fr-FR" sz="1200" b="1" dirty="0"/>
            </a:p>
          </p:txBody>
        </p:sp>
        <p:sp>
          <p:nvSpPr>
            <p:cNvPr id="13" name="ZoneTexte 12"/>
            <p:cNvSpPr txBox="1"/>
            <p:nvPr>
              <p:custDataLst>
                <p:tags r:id="rId20"/>
              </p:custDataLst>
            </p:nvPr>
          </p:nvSpPr>
          <p:spPr>
            <a:xfrm>
              <a:off x="750501" y="7157400"/>
              <a:ext cx="3209027" cy="276999"/>
            </a:xfrm>
            <a:prstGeom prst="rect">
              <a:avLst/>
            </a:prstGeom>
            <a:noFill/>
          </p:spPr>
          <p:txBody>
            <a:bodyPr wrap="square" rtlCol="0">
              <a:spAutoFit/>
            </a:bodyPr>
            <a:lstStyle/>
            <a:p>
              <a:r>
                <a:rPr lang="fr-FR" sz="1200" b="1" dirty="0" smtClean="0"/>
                <a:t>Lumière naturelle spot</a:t>
              </a:r>
              <a:endParaRPr lang="fr-FR" sz="1200" b="1" dirty="0"/>
            </a:p>
          </p:txBody>
        </p:sp>
        <p:sp>
          <p:nvSpPr>
            <p:cNvPr id="24" name="Ellipse 23"/>
            <p:cNvSpPr/>
            <p:nvPr/>
          </p:nvSpPr>
          <p:spPr>
            <a:xfrm>
              <a:off x="1362974" y="3099938"/>
              <a:ext cx="2035834" cy="1362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2053086" y="5883215"/>
              <a:ext cx="707367" cy="5952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 name="Groupe 28"/>
          <p:cNvGrpSpPr/>
          <p:nvPr/>
        </p:nvGrpSpPr>
        <p:grpSpPr>
          <a:xfrm>
            <a:off x="5986734" y="314083"/>
            <a:ext cx="3326919" cy="7006966"/>
            <a:chOff x="5986734" y="408969"/>
            <a:chExt cx="3326919" cy="7006966"/>
          </a:xfrm>
        </p:grpSpPr>
        <p:pic>
          <p:nvPicPr>
            <p:cNvPr id="2" name="Image 1" descr="_TMA9715MUL.jpg"/>
            <p:cNvPicPr>
              <a:picLocks noChangeAspect="1"/>
            </p:cNvPicPr>
            <p:nvPr>
              <p:custDataLst>
                <p:tags r:id="rId9"/>
              </p:custDataLst>
            </p:nvPr>
          </p:nvPicPr>
          <p:blipFill>
            <a:blip r:embed="rId25" cstate="print"/>
            <a:stretch>
              <a:fillRect/>
            </a:stretch>
          </p:blipFill>
          <p:spPr>
            <a:xfrm>
              <a:off x="6098875" y="408969"/>
              <a:ext cx="3132708" cy="2082589"/>
            </a:xfrm>
            <a:prstGeom prst="rect">
              <a:avLst/>
            </a:prstGeom>
          </p:spPr>
        </p:pic>
        <p:pic>
          <p:nvPicPr>
            <p:cNvPr id="3" name="Image 2" descr="_TMA9716CP.jpg"/>
            <p:cNvPicPr>
              <a:picLocks noChangeAspect="1"/>
            </p:cNvPicPr>
            <p:nvPr>
              <p:custDataLst>
                <p:tags r:id="rId10"/>
              </p:custDataLst>
            </p:nvPr>
          </p:nvPicPr>
          <p:blipFill>
            <a:blip r:embed="rId26" cstate="print"/>
            <a:stretch>
              <a:fillRect/>
            </a:stretch>
          </p:blipFill>
          <p:spPr>
            <a:xfrm>
              <a:off x="6098876" y="2744420"/>
              <a:ext cx="3119803" cy="2074010"/>
            </a:xfrm>
            <a:prstGeom prst="rect">
              <a:avLst/>
            </a:prstGeom>
          </p:spPr>
        </p:pic>
        <p:pic>
          <p:nvPicPr>
            <p:cNvPr id="4" name="Image 3" descr="_TMA9717SPOT.jpg"/>
            <p:cNvPicPr>
              <a:picLocks noChangeAspect="1"/>
            </p:cNvPicPr>
            <p:nvPr>
              <p:custDataLst>
                <p:tags r:id="rId11"/>
              </p:custDataLst>
            </p:nvPr>
          </p:nvPicPr>
          <p:blipFill>
            <a:blip r:embed="rId27" cstate="print"/>
            <a:stretch>
              <a:fillRect/>
            </a:stretch>
          </p:blipFill>
          <p:spPr>
            <a:xfrm>
              <a:off x="6078372" y="5111721"/>
              <a:ext cx="3126013" cy="2078139"/>
            </a:xfrm>
            <a:prstGeom prst="rect">
              <a:avLst/>
            </a:prstGeom>
          </p:spPr>
        </p:pic>
        <p:sp>
          <p:nvSpPr>
            <p:cNvPr id="5" name="ZoneTexte 4"/>
            <p:cNvSpPr txBox="1"/>
            <p:nvPr>
              <p:custDataLst>
                <p:tags r:id="rId12"/>
              </p:custDataLst>
            </p:nvPr>
          </p:nvSpPr>
          <p:spPr>
            <a:xfrm>
              <a:off x="6104626" y="2417410"/>
              <a:ext cx="3209027" cy="276999"/>
            </a:xfrm>
            <a:prstGeom prst="rect">
              <a:avLst/>
            </a:prstGeom>
            <a:noFill/>
          </p:spPr>
          <p:txBody>
            <a:bodyPr wrap="square" rtlCol="0">
              <a:spAutoFit/>
            </a:bodyPr>
            <a:lstStyle/>
            <a:p>
              <a:r>
                <a:rPr lang="fr-FR" sz="1200" b="1" dirty="0" smtClean="0"/>
                <a:t>Lumière naturelle multizone</a:t>
              </a:r>
              <a:endParaRPr lang="fr-FR" sz="1200" b="1" dirty="0"/>
            </a:p>
          </p:txBody>
        </p:sp>
        <p:sp>
          <p:nvSpPr>
            <p:cNvPr id="6" name="ZoneTexte 5"/>
            <p:cNvSpPr txBox="1"/>
            <p:nvPr>
              <p:custDataLst>
                <p:tags r:id="rId13"/>
              </p:custDataLst>
            </p:nvPr>
          </p:nvSpPr>
          <p:spPr>
            <a:xfrm>
              <a:off x="5998234" y="4786806"/>
              <a:ext cx="3209027" cy="276999"/>
            </a:xfrm>
            <a:prstGeom prst="rect">
              <a:avLst/>
            </a:prstGeom>
            <a:noFill/>
          </p:spPr>
          <p:txBody>
            <a:bodyPr wrap="square" rtlCol="0">
              <a:spAutoFit/>
            </a:bodyPr>
            <a:lstStyle/>
            <a:p>
              <a:r>
                <a:rPr lang="fr-FR" sz="1200" b="1" dirty="0" smtClean="0"/>
                <a:t>Lumière naturelle centrale pondérée</a:t>
              </a:r>
              <a:endParaRPr lang="fr-FR" sz="1200" b="1" dirty="0"/>
            </a:p>
          </p:txBody>
        </p:sp>
        <p:sp>
          <p:nvSpPr>
            <p:cNvPr id="7" name="ZoneTexte 6"/>
            <p:cNvSpPr txBox="1"/>
            <p:nvPr>
              <p:custDataLst>
                <p:tags r:id="rId14"/>
              </p:custDataLst>
            </p:nvPr>
          </p:nvSpPr>
          <p:spPr>
            <a:xfrm>
              <a:off x="5986734" y="7138936"/>
              <a:ext cx="3209027" cy="276999"/>
            </a:xfrm>
            <a:prstGeom prst="rect">
              <a:avLst/>
            </a:prstGeom>
            <a:noFill/>
          </p:spPr>
          <p:txBody>
            <a:bodyPr wrap="square" rtlCol="0">
              <a:spAutoFit/>
            </a:bodyPr>
            <a:lstStyle/>
            <a:p>
              <a:r>
                <a:rPr lang="fr-FR" sz="1200" b="1" dirty="0" smtClean="0"/>
                <a:t>Lumière naturelle spot</a:t>
              </a:r>
              <a:endParaRPr lang="fr-FR" sz="1200" b="1" dirty="0"/>
            </a:p>
          </p:txBody>
        </p:sp>
        <p:sp>
          <p:nvSpPr>
            <p:cNvPr id="25" name="Ellipse 24"/>
            <p:cNvSpPr/>
            <p:nvPr/>
          </p:nvSpPr>
          <p:spPr>
            <a:xfrm>
              <a:off x="6648092" y="3099938"/>
              <a:ext cx="2035834" cy="13629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7272068" y="5874588"/>
              <a:ext cx="707367" cy="5952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MANU02.jpg"/>
          <p:cNvPicPr>
            <a:picLocks noChangeAspect="1"/>
          </p:cNvPicPr>
          <p:nvPr>
            <p:custDataLst>
              <p:tags r:id="rId1"/>
            </p:custDataLst>
          </p:nvPr>
        </p:nvPicPr>
        <p:blipFill>
          <a:blip r:embed="rId20" cstate="print"/>
          <a:stretch>
            <a:fillRect/>
          </a:stretch>
        </p:blipFill>
        <p:spPr>
          <a:xfrm>
            <a:off x="5941223" y="3669287"/>
            <a:ext cx="2831838" cy="1882574"/>
          </a:xfrm>
          <a:prstGeom prst="rect">
            <a:avLst/>
          </a:prstGeom>
        </p:spPr>
      </p:pic>
      <p:pic>
        <p:nvPicPr>
          <p:cNvPr id="5" name="Image 4" descr="FMANU04.jpg"/>
          <p:cNvPicPr>
            <a:picLocks noChangeAspect="1"/>
          </p:cNvPicPr>
          <p:nvPr>
            <p:custDataLst>
              <p:tags r:id="rId2"/>
            </p:custDataLst>
          </p:nvPr>
        </p:nvPicPr>
        <p:blipFill>
          <a:blip r:embed="rId21" cstate="print"/>
          <a:stretch>
            <a:fillRect/>
          </a:stretch>
        </p:blipFill>
        <p:spPr>
          <a:xfrm>
            <a:off x="7729266" y="4880576"/>
            <a:ext cx="2796278" cy="1858934"/>
          </a:xfrm>
          <a:prstGeom prst="rect">
            <a:avLst/>
          </a:prstGeom>
        </p:spPr>
      </p:pic>
      <p:grpSp>
        <p:nvGrpSpPr>
          <p:cNvPr id="17" name="Groupe 16"/>
          <p:cNvGrpSpPr/>
          <p:nvPr>
            <p:custDataLst>
              <p:tags r:id="rId3"/>
            </p:custDataLst>
          </p:nvPr>
        </p:nvGrpSpPr>
        <p:grpSpPr>
          <a:xfrm>
            <a:off x="5929225" y="198414"/>
            <a:ext cx="4577749" cy="3512745"/>
            <a:chOff x="5929225" y="379560"/>
            <a:chExt cx="4577749" cy="3512745"/>
          </a:xfrm>
        </p:grpSpPr>
        <p:pic>
          <p:nvPicPr>
            <p:cNvPr id="4" name="Image 3" descr="FMANU03.jpg"/>
            <p:cNvPicPr>
              <a:picLocks noChangeAspect="1"/>
            </p:cNvPicPr>
            <p:nvPr>
              <p:custDataLst>
                <p:tags r:id="rId16"/>
              </p:custDataLst>
            </p:nvPr>
          </p:nvPicPr>
          <p:blipFill>
            <a:blip r:embed="rId22" cstate="print"/>
            <a:stretch>
              <a:fillRect/>
            </a:stretch>
          </p:blipFill>
          <p:spPr>
            <a:xfrm>
              <a:off x="7545711" y="1923691"/>
              <a:ext cx="2961263" cy="1968614"/>
            </a:xfrm>
            <a:prstGeom prst="rect">
              <a:avLst/>
            </a:prstGeom>
          </p:spPr>
        </p:pic>
        <p:pic>
          <p:nvPicPr>
            <p:cNvPr id="2" name="Image 1" descr="FMANU01.jpg"/>
            <p:cNvPicPr>
              <a:picLocks noChangeAspect="1"/>
            </p:cNvPicPr>
            <p:nvPr>
              <p:custDataLst>
                <p:tags r:id="rId17"/>
              </p:custDataLst>
            </p:nvPr>
          </p:nvPicPr>
          <p:blipFill>
            <a:blip r:embed="rId23" cstate="print"/>
            <a:stretch>
              <a:fillRect/>
            </a:stretch>
          </p:blipFill>
          <p:spPr>
            <a:xfrm>
              <a:off x="5995506" y="379560"/>
              <a:ext cx="3062379" cy="2035835"/>
            </a:xfrm>
            <a:prstGeom prst="rect">
              <a:avLst/>
            </a:prstGeom>
          </p:spPr>
        </p:pic>
        <p:sp>
          <p:nvSpPr>
            <p:cNvPr id="6" name="ZoneTexte 5"/>
            <p:cNvSpPr txBox="1"/>
            <p:nvPr>
              <p:custDataLst>
                <p:tags r:id="rId18"/>
              </p:custDataLst>
            </p:nvPr>
          </p:nvSpPr>
          <p:spPr>
            <a:xfrm>
              <a:off x="5929225" y="2409663"/>
              <a:ext cx="1679273" cy="1384995"/>
            </a:xfrm>
            <a:prstGeom prst="rect">
              <a:avLst/>
            </a:prstGeom>
            <a:noFill/>
          </p:spPr>
          <p:txBody>
            <a:bodyPr wrap="square" rtlCol="0">
              <a:spAutoFit/>
            </a:bodyPr>
            <a:lstStyle/>
            <a:p>
              <a:r>
                <a:rPr lang="fr-FR" sz="1200" b="1" dirty="0" smtClean="0"/>
                <a:t>Flash Manuel :</a:t>
              </a:r>
            </a:p>
            <a:p>
              <a:r>
                <a:rPr lang="fr-FR" sz="1200" b="1" dirty="0" smtClean="0"/>
                <a:t>Le noir est réellement noir.</a:t>
              </a:r>
            </a:p>
            <a:p>
              <a:r>
                <a:rPr lang="fr-FR" sz="1200" b="1" dirty="0" smtClean="0"/>
                <a:t>Le sujet est blanc sur fond noir. </a:t>
              </a:r>
            </a:p>
            <a:p>
              <a:r>
                <a:rPr lang="fr-FR" sz="1200" b="1" dirty="0" smtClean="0"/>
                <a:t>La dynamique est à son maximum.</a:t>
              </a:r>
              <a:endParaRPr lang="fr-FR" sz="1200" b="1" dirty="0"/>
            </a:p>
          </p:txBody>
        </p:sp>
      </p:grpSp>
      <p:grpSp>
        <p:nvGrpSpPr>
          <p:cNvPr id="16" name="Groupe 15"/>
          <p:cNvGrpSpPr/>
          <p:nvPr>
            <p:custDataLst>
              <p:tags r:id="rId4"/>
            </p:custDataLst>
          </p:nvPr>
        </p:nvGrpSpPr>
        <p:grpSpPr>
          <a:xfrm>
            <a:off x="1319844" y="655611"/>
            <a:ext cx="4026856" cy="6345233"/>
            <a:chOff x="1319844" y="655611"/>
            <a:chExt cx="4026856" cy="6345233"/>
          </a:xfrm>
        </p:grpSpPr>
        <p:pic>
          <p:nvPicPr>
            <p:cNvPr id="7" name="Image 6" descr="FMANU.jpg"/>
            <p:cNvPicPr>
              <a:picLocks noChangeAspect="1"/>
            </p:cNvPicPr>
            <p:nvPr>
              <p:custDataLst>
                <p:tags r:id="rId12"/>
              </p:custDataLst>
            </p:nvPr>
          </p:nvPicPr>
          <p:blipFill>
            <a:blip r:embed="rId24" cstate="print"/>
            <a:stretch>
              <a:fillRect/>
            </a:stretch>
          </p:blipFill>
          <p:spPr>
            <a:xfrm>
              <a:off x="1390722" y="3424708"/>
              <a:ext cx="3293422" cy="2189431"/>
            </a:xfrm>
            <a:prstGeom prst="rect">
              <a:avLst/>
            </a:prstGeom>
          </p:spPr>
        </p:pic>
        <p:pic>
          <p:nvPicPr>
            <p:cNvPr id="8" name="Image 7" descr="FTTL.jpg"/>
            <p:cNvPicPr>
              <a:picLocks noChangeAspect="1"/>
            </p:cNvPicPr>
            <p:nvPr>
              <p:custDataLst>
                <p:tags r:id="rId13"/>
              </p:custDataLst>
            </p:nvPr>
          </p:nvPicPr>
          <p:blipFill>
            <a:blip r:embed="rId25" cstate="print"/>
            <a:stretch>
              <a:fillRect/>
            </a:stretch>
          </p:blipFill>
          <p:spPr>
            <a:xfrm>
              <a:off x="1381800" y="655611"/>
              <a:ext cx="3302344" cy="2195361"/>
            </a:xfrm>
            <a:prstGeom prst="rect">
              <a:avLst/>
            </a:prstGeom>
          </p:spPr>
        </p:pic>
        <p:sp>
          <p:nvSpPr>
            <p:cNvPr id="9" name="ZoneTexte 8"/>
            <p:cNvSpPr txBox="1"/>
            <p:nvPr>
              <p:custDataLst>
                <p:tags r:id="rId14"/>
              </p:custDataLst>
            </p:nvPr>
          </p:nvSpPr>
          <p:spPr>
            <a:xfrm>
              <a:off x="1319844" y="2812247"/>
              <a:ext cx="3735237" cy="461665"/>
            </a:xfrm>
            <a:prstGeom prst="rect">
              <a:avLst/>
            </a:prstGeom>
            <a:noFill/>
          </p:spPr>
          <p:txBody>
            <a:bodyPr wrap="square" rtlCol="0">
              <a:spAutoFit/>
            </a:bodyPr>
            <a:lstStyle/>
            <a:p>
              <a:r>
                <a:rPr lang="fr-FR" sz="1200" b="1" dirty="0" smtClean="0">
                  <a:solidFill>
                    <a:srgbClr val="FF0000"/>
                  </a:solidFill>
                  <a:effectLst>
                    <a:outerShdw blurRad="38100" dist="38100" dir="2700000" algn="tl">
                      <a:srgbClr val="000000">
                        <a:alpha val="43137"/>
                      </a:srgbClr>
                    </a:outerShdw>
                  </a:effectLst>
                </a:rPr>
                <a:t>Flash TTL </a:t>
              </a:r>
              <a:r>
                <a:rPr lang="fr-FR" sz="1200" b="1" dirty="0" smtClean="0"/>
                <a:t>Lecture de la mesure sur carte grise étalon. </a:t>
              </a:r>
            </a:p>
            <a:p>
              <a:r>
                <a:rPr lang="fr-FR" sz="1200" b="1" dirty="0" smtClean="0"/>
                <a:t>L’histogramme est calé au centre sur la zone grise 18 %.</a:t>
              </a:r>
              <a:endParaRPr lang="fr-FR" sz="1200" b="1" dirty="0"/>
            </a:p>
          </p:txBody>
        </p:sp>
        <p:sp>
          <p:nvSpPr>
            <p:cNvPr id="10" name="ZoneTexte 9"/>
            <p:cNvSpPr txBox="1"/>
            <p:nvPr>
              <p:custDataLst>
                <p:tags r:id="rId15"/>
              </p:custDataLst>
            </p:nvPr>
          </p:nvSpPr>
          <p:spPr>
            <a:xfrm>
              <a:off x="1354350" y="5615849"/>
              <a:ext cx="3992350" cy="1384995"/>
            </a:xfrm>
            <a:prstGeom prst="rect">
              <a:avLst/>
            </a:prstGeom>
            <a:noFill/>
          </p:spPr>
          <p:txBody>
            <a:bodyPr wrap="square" rtlCol="0">
              <a:spAutoFit/>
            </a:bodyPr>
            <a:lstStyle/>
            <a:p>
              <a:r>
                <a:rPr lang="fr-FR" sz="1200" b="1" dirty="0" smtClean="0">
                  <a:solidFill>
                    <a:srgbClr val="FF0000"/>
                  </a:solidFill>
                  <a:effectLst>
                    <a:outerShdw blurRad="38100" dist="38100" dir="2700000" algn="tl">
                      <a:srgbClr val="000000">
                        <a:alpha val="43137"/>
                      </a:srgbClr>
                    </a:outerShdw>
                  </a:effectLst>
                </a:rPr>
                <a:t>Flash Manuel</a:t>
              </a:r>
            </a:p>
            <a:p>
              <a:r>
                <a:rPr lang="fr-FR" sz="1200" b="1" dirty="0" smtClean="0"/>
                <a:t>1 ) L’histogramme est calé au centre sur la zone grise 18 % par tâtonnement à l’aide des puissances partielles du flash.</a:t>
              </a:r>
            </a:p>
            <a:p>
              <a:r>
                <a:rPr lang="fr-FR" sz="1200" b="1" dirty="0" smtClean="0"/>
                <a:t>2) Flash </a:t>
              </a:r>
              <a:r>
                <a:rPr lang="fr-FR" sz="1200" b="1" dirty="0" err="1" smtClean="0"/>
                <a:t>Godox</a:t>
              </a:r>
              <a:r>
                <a:rPr lang="fr-FR" sz="1200" b="1" dirty="0" smtClean="0"/>
                <a:t>  V1 : avec la fonction TCM, la mesure TTL satisfaisante est directement convertie en mesure manuelle. Elle restera identique quel que soit les répartitions des surfaces noires ou blanches sur le cadrage.</a:t>
              </a:r>
              <a:endParaRPr lang="fr-FR" sz="1200" b="1" dirty="0"/>
            </a:p>
          </p:txBody>
        </p:sp>
      </p:grpSp>
      <p:sp>
        <p:nvSpPr>
          <p:cNvPr id="11" name="ZoneTexte 10"/>
          <p:cNvSpPr txBox="1"/>
          <p:nvPr>
            <p:custDataLst>
              <p:tags r:id="rId5"/>
            </p:custDataLst>
          </p:nvPr>
        </p:nvSpPr>
        <p:spPr>
          <a:xfrm>
            <a:off x="5865962" y="5529560"/>
            <a:ext cx="1768415" cy="1200329"/>
          </a:xfrm>
          <a:prstGeom prst="rect">
            <a:avLst/>
          </a:prstGeom>
          <a:noFill/>
        </p:spPr>
        <p:txBody>
          <a:bodyPr wrap="square" rtlCol="0">
            <a:spAutoFit/>
          </a:bodyPr>
          <a:lstStyle/>
          <a:p>
            <a:r>
              <a:rPr lang="fr-FR" sz="1200" b="1" dirty="0" smtClean="0"/>
              <a:t>Flash Manuel :</a:t>
            </a:r>
          </a:p>
          <a:p>
            <a:r>
              <a:rPr lang="fr-FR" sz="1200" b="1" dirty="0" smtClean="0"/>
              <a:t>Le noir est noir.</a:t>
            </a:r>
          </a:p>
          <a:p>
            <a:r>
              <a:rPr lang="fr-FR" sz="1200" b="1" dirty="0" smtClean="0"/>
              <a:t>Le blanc est blanc.</a:t>
            </a:r>
          </a:p>
          <a:p>
            <a:r>
              <a:rPr lang="fr-FR" sz="1200" b="1" dirty="0" smtClean="0"/>
              <a:t>Le post traitement sera minime pour une qualité maxi. (dynamique, bruit)</a:t>
            </a:r>
            <a:endParaRPr lang="fr-FR" sz="1200" b="1" dirty="0"/>
          </a:p>
        </p:txBody>
      </p:sp>
      <p:sp>
        <p:nvSpPr>
          <p:cNvPr id="12" name="ZoneTexte 13"/>
          <p:cNvSpPr txBox="1"/>
          <p:nvPr>
            <p:custDataLst>
              <p:tags r:id="rId6"/>
            </p:custDataLst>
          </p:nvPr>
        </p:nvSpPr>
        <p:spPr>
          <a:xfrm>
            <a:off x="1378615" y="7110357"/>
            <a:ext cx="2123710" cy="285208"/>
          </a:xfrm>
          <a:prstGeom prst="rect">
            <a:avLst/>
          </a:prstGeom>
          <a:noFill/>
        </p:spPr>
        <p:txBody>
          <a:bodyPr wrap="square" lIns="99569" tIns="49785" rIns="99569" bIns="49785"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err="1" smtClean="0">
                <a:latin typeface="Script MT Bold" pitchFamily="66" charset="0"/>
              </a:rPr>
              <a:t>Photoflâneur</a:t>
            </a:r>
            <a:r>
              <a:rPr lang="fr-FR" sz="1200" dirty="0" smtClean="0">
                <a:latin typeface="Script MT Bold" pitchFamily="66" charset="0"/>
              </a:rPr>
              <a:t>.  Décembre 2020</a:t>
            </a:r>
            <a:endParaRPr lang="fr-FR" sz="1200" dirty="0">
              <a:latin typeface="Script MT Bold" pitchFamily="66" charset="0"/>
            </a:endParaRPr>
          </a:p>
        </p:txBody>
      </p:sp>
      <p:cxnSp>
        <p:nvCxnSpPr>
          <p:cNvPr id="13" name="Connecteur droit 12"/>
          <p:cNvCxnSpPr/>
          <p:nvPr>
            <p:custDataLst>
              <p:tags r:id="rId7"/>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p:cNvSpPr>
            <a:spLocks noGrp="1"/>
          </p:cNvSpPr>
          <p:nvPr>
            <p:ph type="sldNum" sz="quarter" idx="12"/>
            <p:custDataLst>
              <p:tags r:id="rId8"/>
            </p:custDataLst>
          </p:nvPr>
        </p:nvSpPr>
        <p:spPr>
          <a:xfrm>
            <a:off x="7792993" y="7008171"/>
            <a:ext cx="2495127" cy="402567"/>
          </a:xfrm>
        </p:spPr>
        <p:txBody>
          <a:bodyPr/>
          <a:lstStyle/>
          <a:p>
            <a:fld id="{51CD62DF-E537-4679-8A74-FCDC5A59EB04}" type="slidenum">
              <a:rPr lang="fr-FR" smtClean="0"/>
              <a:pPr/>
              <a:t>24</a:t>
            </a:fld>
            <a:endParaRPr lang="fr-FR" dirty="0"/>
          </a:p>
        </p:txBody>
      </p:sp>
      <p:sp>
        <p:nvSpPr>
          <p:cNvPr id="15" name="ZoneTexte 14"/>
          <p:cNvSpPr txBox="1"/>
          <p:nvPr>
            <p:custDataLst>
              <p:tags r:id="rId9"/>
            </p:custDataLst>
          </p:nvPr>
        </p:nvSpPr>
        <p:spPr>
          <a:xfrm>
            <a:off x="1354350" y="224287"/>
            <a:ext cx="3992350" cy="461665"/>
          </a:xfrm>
          <a:prstGeom prst="rect">
            <a:avLst/>
          </a:prstGeom>
          <a:noFill/>
        </p:spPr>
        <p:txBody>
          <a:bodyPr wrap="square" rtlCol="0">
            <a:spAutoFit/>
          </a:bodyPr>
          <a:lstStyle/>
          <a:p>
            <a:r>
              <a:rPr lang="fr-FR" sz="2400" b="1" i="1" dirty="0" smtClean="0">
                <a:solidFill>
                  <a:srgbClr val="FF0000"/>
                </a:solidFill>
                <a:effectLst>
                  <a:outerShdw blurRad="38100" dist="38100" dir="2700000" algn="tl">
                    <a:srgbClr val="000000">
                      <a:alpha val="43137"/>
                    </a:srgbClr>
                  </a:outerShdw>
                </a:effectLst>
              </a:rPr>
              <a:t>Au flash</a:t>
            </a:r>
          </a:p>
        </p:txBody>
      </p:sp>
      <p:sp>
        <p:nvSpPr>
          <p:cNvPr id="18" name="ZoneTexte 17"/>
          <p:cNvSpPr txBox="1"/>
          <p:nvPr>
            <p:custDataLst>
              <p:tags r:id="rId10"/>
            </p:custDataLst>
          </p:nvPr>
        </p:nvSpPr>
        <p:spPr>
          <a:xfrm>
            <a:off x="5923476" y="6754542"/>
            <a:ext cx="3735237" cy="338554"/>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rPr>
              <a:t>A votre tour, tester votre matériel.</a:t>
            </a:r>
            <a:endParaRPr lang="fr-FR" sz="1600" b="1" dirty="0"/>
          </a:p>
        </p:txBody>
      </p:sp>
      <p:sp>
        <p:nvSpPr>
          <p:cNvPr id="19" name="ZoneTexte 18"/>
          <p:cNvSpPr txBox="1"/>
          <p:nvPr>
            <p:custDataLst>
              <p:tags r:id="rId11"/>
            </p:custDataLst>
          </p:nvPr>
        </p:nvSpPr>
        <p:spPr>
          <a:xfrm>
            <a:off x="5948874" y="7048316"/>
            <a:ext cx="3842110" cy="276999"/>
          </a:xfrm>
          <a:prstGeom prst="rect">
            <a:avLst/>
          </a:prstGeom>
          <a:noFill/>
        </p:spPr>
        <p:txBody>
          <a:bodyPr wrap="square" rtlCol="0">
            <a:spAutoFit/>
          </a:bodyPr>
          <a:lstStyle/>
          <a:p>
            <a:r>
              <a:rPr lang="fr-FR" sz="1200" b="1" dirty="0" smtClean="0">
                <a:solidFill>
                  <a:srgbClr val="FF0000"/>
                </a:solidFill>
                <a:effectLst>
                  <a:outerShdw blurRad="38100" dist="38100" dir="2700000" algn="tl">
                    <a:srgbClr val="000000">
                      <a:alpha val="43137"/>
                    </a:srgbClr>
                  </a:outerShdw>
                </a:effectLst>
              </a:rPr>
              <a:t>N.B. En quittant regardez la photo de couverture.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769428" y="5198892"/>
            <a:ext cx="4577272" cy="1908215"/>
          </a:xfrm>
          <a:prstGeom prst="rect">
            <a:avLst/>
          </a:prstGeom>
          <a:noFill/>
        </p:spPr>
        <p:txBody>
          <a:bodyPr wrap="square" rtlCol="0">
            <a:spAutoFit/>
          </a:bodyPr>
          <a:lstStyle/>
          <a:p>
            <a:r>
              <a:rPr lang="fr-FR" sz="2000" b="1" i="1" dirty="0" smtClean="0">
                <a:solidFill>
                  <a:srgbClr val="FF0000"/>
                </a:solidFill>
                <a:effectLst>
                  <a:outerShdw blurRad="38100" dist="38100" dir="2700000" algn="tl">
                    <a:srgbClr val="000000">
                      <a:alpha val="43137"/>
                    </a:srgbClr>
                  </a:outerShdw>
                </a:effectLst>
              </a:rPr>
              <a:t>3) EFFETS</a:t>
            </a:r>
            <a:endParaRPr lang="fr-FR" sz="2000" b="1" i="1" dirty="0">
              <a:solidFill>
                <a:srgbClr val="FF0000"/>
              </a:solidFill>
              <a:effectLst>
                <a:outerShdw blurRad="38100" dist="38100" dir="2700000" algn="tl">
                  <a:srgbClr val="000000">
                    <a:alpha val="43137"/>
                  </a:srgbClr>
                </a:outerShdw>
              </a:effectLst>
            </a:endParaRPr>
          </a:p>
          <a:p>
            <a:r>
              <a:rPr lang="fr-FR" sz="1400" b="1" dirty="0"/>
              <a:t> Depuis l'intérieur d'un bâtiment le soleil est filtré par les baies formant des tâches de lumière plus ou moins diffuses aux ombres plus ou moins marquées mais toujours en fort contraste avec les parties non éclairées. La lumière du soleil passant à travers des vitraux provoque des effets colorés.</a:t>
            </a:r>
          </a:p>
          <a:p>
            <a:r>
              <a:rPr lang="fr-FR" sz="1400" b="1" dirty="0"/>
              <a:t>N.B. On retrouve des effets similaires aux effets de baie avec un éclairage en sous-bois par exemple</a:t>
            </a:r>
            <a:r>
              <a:rPr lang="fr-FR" sz="1400" b="1" dirty="0" smtClean="0"/>
              <a:t>.</a:t>
            </a:r>
            <a:endParaRPr lang="fr-FR" sz="1400" b="1" dirty="0"/>
          </a:p>
        </p:txBody>
      </p:sp>
      <p:sp>
        <p:nvSpPr>
          <p:cNvPr id="3" name="ZoneTexte 2"/>
          <p:cNvSpPr txBox="1"/>
          <p:nvPr>
            <p:custDataLst>
              <p:tags r:id="rId2"/>
            </p:custDataLst>
          </p:nvPr>
        </p:nvSpPr>
        <p:spPr>
          <a:xfrm>
            <a:off x="769428" y="388211"/>
            <a:ext cx="4577272" cy="1261884"/>
          </a:xfrm>
          <a:prstGeom prst="rect">
            <a:avLst/>
          </a:prstGeom>
          <a:noFill/>
        </p:spPr>
        <p:txBody>
          <a:bodyPr wrap="square" rtlCol="0">
            <a:spAutoFit/>
          </a:bodyPr>
          <a:lstStyle/>
          <a:p>
            <a:r>
              <a:rPr lang="fr-FR" sz="2000" b="1" i="1" dirty="0" smtClean="0">
                <a:solidFill>
                  <a:srgbClr val="FF0000"/>
                </a:solidFill>
                <a:effectLst>
                  <a:outerShdw blurRad="38100" dist="38100" dir="2700000" algn="tl">
                    <a:srgbClr val="000000">
                      <a:alpha val="43137"/>
                    </a:srgbClr>
                  </a:outerShdw>
                </a:effectLst>
              </a:rPr>
              <a:t>2) SECONDAIRE</a:t>
            </a:r>
            <a:endParaRPr lang="fr-FR" sz="2000" b="1" i="1" dirty="0">
              <a:solidFill>
                <a:srgbClr val="FF0000"/>
              </a:solidFill>
              <a:effectLst>
                <a:outerShdw blurRad="38100" dist="38100" dir="2700000" algn="tl">
                  <a:srgbClr val="000000">
                    <a:alpha val="43137"/>
                  </a:srgbClr>
                </a:outerShdw>
              </a:effectLst>
            </a:endParaRPr>
          </a:p>
          <a:p>
            <a:r>
              <a:rPr lang="fr-FR" sz="1400" b="1" dirty="0">
                <a:solidFill>
                  <a:srgbClr val="FF0000"/>
                </a:solidFill>
                <a:effectLst>
                  <a:outerShdw blurRad="38100" dist="38100" dir="2700000" algn="tl">
                    <a:srgbClr val="000000">
                      <a:alpha val="43137"/>
                    </a:srgbClr>
                  </a:outerShdw>
                </a:effectLst>
              </a:rPr>
              <a:t>Remplissage : </a:t>
            </a:r>
            <a:r>
              <a:rPr lang="fr-FR" sz="1400" b="1" dirty="0"/>
              <a:t>Si la partie en ombres du sujet présente un trop fort contraste avec la partie éclairée il est possible de remplir les ombres de lumière en reprenant la lumière du soleil avec un réflecteur opposé à celui-ci</a:t>
            </a:r>
            <a:r>
              <a:rPr lang="fr-FR" sz="1400" b="1" dirty="0" smtClean="0"/>
              <a:t>.</a:t>
            </a:r>
            <a:r>
              <a:rPr lang="fr-FR" sz="1400" b="1" i="1" dirty="0"/>
              <a:t> </a:t>
            </a:r>
            <a:endParaRPr lang="fr-FR" sz="1400" b="1" dirty="0"/>
          </a:p>
        </p:txBody>
      </p:sp>
      <p:cxnSp>
        <p:nvCxnSpPr>
          <p:cNvPr id="4" name="Connecteur droit 3"/>
          <p:cNvCxnSpPr/>
          <p:nvPr>
            <p:custDataLst>
              <p:tags r:id="rId3"/>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52" name="Groupe 51"/>
          <p:cNvGrpSpPr/>
          <p:nvPr>
            <p:custDataLst>
              <p:tags r:id="rId4"/>
            </p:custDataLst>
          </p:nvPr>
        </p:nvGrpSpPr>
        <p:grpSpPr>
          <a:xfrm>
            <a:off x="788150" y="1831949"/>
            <a:ext cx="4506804" cy="3344002"/>
            <a:chOff x="839906" y="3945319"/>
            <a:chExt cx="4506804" cy="3344002"/>
          </a:xfrm>
        </p:grpSpPr>
        <p:sp>
          <p:nvSpPr>
            <p:cNvPr id="15" name="ZoneTexte 14"/>
            <p:cNvSpPr txBox="1"/>
            <p:nvPr>
              <p:custDataLst>
                <p:tags r:id="rId17"/>
              </p:custDataLst>
            </p:nvPr>
          </p:nvSpPr>
          <p:spPr>
            <a:xfrm>
              <a:off x="839906" y="3945319"/>
              <a:ext cx="4361822" cy="315986"/>
            </a:xfrm>
            <a:prstGeom prst="rect">
              <a:avLst/>
            </a:prstGeom>
            <a:noFill/>
          </p:spPr>
          <p:txBody>
            <a:bodyPr wrap="square" lIns="99569" tIns="49785" rIns="99569" bIns="49785" rtlCol="0">
              <a:spAutoFit/>
            </a:bodyPr>
            <a:lstStyle/>
            <a:p>
              <a:r>
                <a:rPr lang="fr-FR" sz="1400" b="1" i="1" dirty="0" smtClean="0">
                  <a:solidFill>
                    <a:srgbClr val="FF0000"/>
                  </a:solidFill>
                  <a:effectLst>
                    <a:outerShdw blurRad="38100" dist="38100" dir="2700000" algn="tl">
                      <a:srgbClr val="000000">
                        <a:alpha val="43137"/>
                      </a:srgbClr>
                    </a:outerShdw>
                  </a:effectLst>
                </a:rPr>
                <a:t>Emploi du réflecteur en intérieur ou en extérieur.</a:t>
              </a:r>
            </a:p>
          </p:txBody>
        </p:sp>
        <p:grpSp>
          <p:nvGrpSpPr>
            <p:cNvPr id="6" name="Groupe 42"/>
            <p:cNvGrpSpPr/>
            <p:nvPr>
              <p:custDataLst>
                <p:tags r:id="rId18"/>
              </p:custDataLst>
            </p:nvPr>
          </p:nvGrpSpPr>
          <p:grpSpPr>
            <a:xfrm>
              <a:off x="3235310" y="5342803"/>
              <a:ext cx="1408806" cy="1946518"/>
              <a:chOff x="1108371" y="1214424"/>
              <a:chExt cx="1487175" cy="2127920"/>
            </a:xfrm>
          </p:grpSpPr>
          <p:grpSp>
            <p:nvGrpSpPr>
              <p:cNvPr id="34" name="Groupe 21"/>
              <p:cNvGrpSpPr/>
              <p:nvPr/>
            </p:nvGrpSpPr>
            <p:grpSpPr>
              <a:xfrm>
                <a:off x="1108371" y="1214424"/>
                <a:ext cx="1487175" cy="2127920"/>
                <a:chOff x="740429" y="2357431"/>
                <a:chExt cx="1855117" cy="2612941"/>
              </a:xfrm>
            </p:grpSpPr>
            <p:pic>
              <p:nvPicPr>
                <p:cNvPr id="37" name="Picture 10" descr="Capturer"/>
                <p:cNvPicPr>
                  <a:picLocks noChangeAspect="1" noChangeArrowheads="1"/>
                </p:cNvPicPr>
                <p:nvPr/>
              </p:nvPicPr>
              <p:blipFill>
                <a:blip r:embed="rId28" cstate="screen"/>
                <a:srcRect/>
                <a:stretch>
                  <a:fillRect/>
                </a:stretch>
              </p:blipFill>
              <p:spPr bwMode="auto">
                <a:xfrm>
                  <a:off x="1223579" y="4419516"/>
                  <a:ext cx="585644" cy="550856"/>
                </a:xfrm>
                <a:prstGeom prst="rect">
                  <a:avLst/>
                </a:prstGeom>
                <a:noFill/>
                <a:ln w="9525" algn="in">
                  <a:noFill/>
                  <a:miter lim="800000"/>
                  <a:headEnd/>
                  <a:tailEnd/>
                </a:ln>
                <a:effectLst/>
              </p:spPr>
            </p:pic>
            <p:grpSp>
              <p:nvGrpSpPr>
                <p:cNvPr id="38" name="Groupe 13"/>
                <p:cNvGrpSpPr/>
                <p:nvPr/>
              </p:nvGrpSpPr>
              <p:grpSpPr>
                <a:xfrm>
                  <a:off x="2381232" y="2357431"/>
                  <a:ext cx="214314" cy="2214580"/>
                  <a:chOff x="1809728" y="2071678"/>
                  <a:chExt cx="214314" cy="2643206"/>
                </a:xfrm>
              </p:grpSpPr>
              <p:sp>
                <p:nvSpPr>
                  <p:cNvPr id="46" name="Rectangle 45"/>
                  <p:cNvSpPr/>
                  <p:nvPr/>
                </p:nvSpPr>
                <p:spPr>
                  <a:xfrm>
                    <a:off x="1809728" y="2071678"/>
                    <a:ext cx="21431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1809728" y="3857628"/>
                    <a:ext cx="21431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1881166" y="2928934"/>
                    <a:ext cx="7143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 name="Group 14"/>
                <p:cNvGrpSpPr>
                  <a:grpSpLocks/>
                </p:cNvGrpSpPr>
                <p:nvPr/>
              </p:nvGrpSpPr>
              <p:grpSpPr bwMode="auto">
                <a:xfrm rot="18247245">
                  <a:off x="1088644" y="3130925"/>
                  <a:ext cx="794057" cy="577091"/>
                  <a:chOff x="109895775" y="106956150"/>
                  <a:chExt cx="1080000" cy="720000"/>
                </a:xfrm>
              </p:grpSpPr>
              <p:grpSp>
                <p:nvGrpSpPr>
                  <p:cNvPr id="41" name="Group 15"/>
                  <p:cNvGrpSpPr>
                    <a:grpSpLocks/>
                  </p:cNvGrpSpPr>
                  <p:nvPr/>
                </p:nvGrpSpPr>
                <p:grpSpPr bwMode="auto">
                  <a:xfrm>
                    <a:off x="109895775" y="106956150"/>
                    <a:ext cx="1080000" cy="720000"/>
                    <a:chOff x="109895775" y="106956150"/>
                    <a:chExt cx="1080000" cy="720000"/>
                  </a:xfrm>
                </p:grpSpPr>
                <p:sp>
                  <p:nvSpPr>
                    <p:cNvPr id="43" name="Oval 16"/>
                    <p:cNvSpPr>
                      <a:spLocks noChangeArrowheads="1"/>
                    </p:cNvSpPr>
                    <p:nvPr/>
                  </p:nvSpPr>
                  <p:spPr bwMode="auto">
                    <a:xfrm>
                      <a:off x="110075775" y="107136150"/>
                      <a:ext cx="720000" cy="396000"/>
                    </a:xfrm>
                    <a:prstGeom prst="ellipse">
                      <a:avLst/>
                    </a:prstGeom>
                    <a:solidFill>
                      <a:srgbClr val="CCCCCC"/>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44" name="Line 17"/>
                    <p:cNvSpPr>
                      <a:spLocks noChangeShapeType="1"/>
                    </p:cNvSpPr>
                    <p:nvPr/>
                  </p:nvSpPr>
                  <p:spPr bwMode="auto">
                    <a:xfrm>
                      <a:off x="110444379" y="106956150"/>
                      <a:ext cx="1" cy="720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45" name="Line 18"/>
                    <p:cNvSpPr>
                      <a:spLocks noChangeShapeType="1"/>
                    </p:cNvSpPr>
                    <p:nvPr/>
                  </p:nvSpPr>
                  <p:spPr bwMode="auto">
                    <a:xfrm>
                      <a:off x="109895775" y="107316150"/>
                      <a:ext cx="10800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42" name="Oval 19"/>
                  <p:cNvSpPr>
                    <a:spLocks noChangeArrowheads="1"/>
                  </p:cNvSpPr>
                  <p:nvPr/>
                </p:nvSpPr>
                <p:spPr bwMode="auto">
                  <a:xfrm>
                    <a:off x="110291775" y="107136150"/>
                    <a:ext cx="288000" cy="390906"/>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40" name="Ellipse 20"/>
                <p:cNvSpPr/>
                <p:nvPr/>
              </p:nvSpPr>
              <p:spPr>
                <a:xfrm rot="19618230">
                  <a:off x="740429" y="3423244"/>
                  <a:ext cx="285752" cy="7858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5" name="Connecteur droit avec flèche 34"/>
              <p:cNvCxnSpPr>
                <a:stCxn id="44" idx="1"/>
              </p:cNvCxnSpPr>
              <p:nvPr/>
            </p:nvCxnSpPr>
            <p:spPr>
              <a:xfrm rot="10800000" flipH="1" flipV="1">
                <a:off x="1900044" y="2204814"/>
                <a:ext cx="123997" cy="811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1595414" y="2285992"/>
                <a:ext cx="796526" cy="302814"/>
              </a:xfrm>
              <a:prstGeom prst="rect">
                <a:avLst/>
              </a:prstGeom>
              <a:noFill/>
            </p:spPr>
            <p:txBody>
              <a:bodyPr wrap="square" rtlCol="0">
                <a:spAutoFit/>
              </a:bodyPr>
              <a:lstStyle/>
              <a:p>
                <a:r>
                  <a:rPr lang="fr-FR" sz="1200" dirty="0" smtClean="0"/>
                  <a:t>Regard</a:t>
                </a:r>
                <a:endParaRPr lang="fr-FR" sz="1200" dirty="0"/>
              </a:p>
            </p:txBody>
          </p:sp>
        </p:grpSp>
        <p:sp>
          <p:nvSpPr>
            <p:cNvPr id="13" name="ZoneTexte 12"/>
            <p:cNvSpPr txBox="1"/>
            <p:nvPr>
              <p:custDataLst>
                <p:tags r:id="rId19"/>
              </p:custDataLst>
            </p:nvPr>
          </p:nvSpPr>
          <p:spPr>
            <a:xfrm rot="16200000">
              <a:off x="4420127" y="5882802"/>
              <a:ext cx="560456" cy="285208"/>
            </a:xfrm>
            <a:prstGeom prst="rect">
              <a:avLst/>
            </a:prstGeom>
            <a:noFill/>
          </p:spPr>
          <p:txBody>
            <a:bodyPr wrap="square" lIns="99569" tIns="49785" rIns="99569" bIns="49785" rtlCol="0">
              <a:spAutoFit/>
            </a:bodyPr>
            <a:lstStyle/>
            <a:p>
              <a:r>
                <a:rPr lang="fr-FR" sz="1200" dirty="0" smtClean="0"/>
                <a:t>Baie</a:t>
              </a:r>
              <a:endParaRPr lang="fr-FR" sz="1200" dirty="0"/>
            </a:p>
          </p:txBody>
        </p:sp>
        <p:sp>
          <p:nvSpPr>
            <p:cNvPr id="18" name="Text Box 25"/>
            <p:cNvSpPr txBox="1">
              <a:spLocks noChangeArrowheads="1"/>
            </p:cNvSpPr>
            <p:nvPr>
              <p:custDataLst>
                <p:tags r:id="rId20"/>
              </p:custDataLst>
            </p:nvPr>
          </p:nvSpPr>
          <p:spPr bwMode="auto">
            <a:xfrm>
              <a:off x="4791801" y="5996281"/>
              <a:ext cx="241457" cy="269268"/>
            </a:xfrm>
            <a:prstGeom prst="rect">
              <a:avLst/>
            </a:prstGeom>
            <a:noFill/>
            <a:ln w="9525" algn="in">
              <a:noFill/>
              <a:miter lim="800000"/>
              <a:headEnd/>
              <a:tailEnd/>
            </a:ln>
            <a:effectLst/>
          </p:spPr>
          <p:txBody>
            <a:bodyPr vert="horz" wrap="square" lIns="39828" tIns="39828" rIns="39828" bIns="39828" numCol="1" anchor="t" anchorCtr="0" compatLnSpc="1">
              <a:prstTxWarp prst="textNoShape">
                <a:avLst/>
              </a:prstTxWarp>
            </a:bodyPr>
            <a:lstStyle/>
            <a:p>
              <a:pPr fontAlgn="base">
                <a:spcBef>
                  <a:spcPct val="0"/>
                </a:spcBef>
                <a:spcAft>
                  <a:spcPct val="0"/>
                </a:spcAft>
              </a:pPr>
              <a:r>
                <a:rPr lang="fr-FR" sz="1700" b="1" dirty="0" smtClean="0">
                  <a:solidFill>
                    <a:srgbClr val="000000"/>
                  </a:solidFill>
                  <a:latin typeface="Times New Roman" pitchFamily="18" charset="0"/>
                  <a:cs typeface="Arial" pitchFamily="34" charset="0"/>
                </a:rPr>
                <a:t>P</a:t>
              </a:r>
              <a:endParaRPr lang="fr-FR" dirty="0" smtClean="0">
                <a:latin typeface="Arial" pitchFamily="34" charset="0"/>
                <a:cs typeface="Arial" pitchFamily="34" charset="0"/>
              </a:endParaRPr>
            </a:p>
          </p:txBody>
        </p:sp>
        <p:sp>
          <p:nvSpPr>
            <p:cNvPr id="19" name="Text Box 24"/>
            <p:cNvSpPr txBox="1">
              <a:spLocks noChangeArrowheads="1"/>
            </p:cNvSpPr>
            <p:nvPr>
              <p:custDataLst>
                <p:tags r:id="rId21"/>
              </p:custDataLst>
            </p:nvPr>
          </p:nvSpPr>
          <p:spPr bwMode="auto">
            <a:xfrm>
              <a:off x="2937956" y="6103760"/>
              <a:ext cx="241457" cy="269268"/>
            </a:xfrm>
            <a:prstGeom prst="rect">
              <a:avLst/>
            </a:prstGeom>
            <a:noFill/>
            <a:ln w="9525" algn="in">
              <a:noFill/>
              <a:miter lim="800000"/>
              <a:headEnd/>
              <a:tailEnd/>
            </a:ln>
            <a:effectLst/>
          </p:spPr>
          <p:txBody>
            <a:bodyPr vert="horz" wrap="square" lIns="39828" tIns="39828" rIns="39828" bIns="39828" numCol="1" anchor="t" anchorCtr="0" compatLnSpc="1">
              <a:prstTxWarp prst="textNoShape">
                <a:avLst/>
              </a:prstTxWarp>
            </a:bodyPr>
            <a:lstStyle/>
            <a:p>
              <a:pPr fontAlgn="base">
                <a:spcBef>
                  <a:spcPct val="0"/>
                </a:spcBef>
                <a:spcAft>
                  <a:spcPct val="0"/>
                </a:spcAft>
              </a:pPr>
              <a:r>
                <a:rPr lang="fr-FR" sz="1700" b="1" dirty="0" smtClean="0">
                  <a:solidFill>
                    <a:srgbClr val="000000"/>
                  </a:solidFill>
                  <a:latin typeface="Times New Roman" pitchFamily="18" charset="0"/>
                  <a:cs typeface="Arial" pitchFamily="34" charset="0"/>
                </a:rPr>
                <a:t>S</a:t>
              </a:r>
              <a:endParaRPr lang="fr-FR" dirty="0" smtClean="0">
                <a:latin typeface="Arial" pitchFamily="34" charset="0"/>
                <a:cs typeface="Arial" pitchFamily="34" charset="0"/>
              </a:endParaRPr>
            </a:p>
          </p:txBody>
        </p:sp>
        <p:sp>
          <p:nvSpPr>
            <p:cNvPr id="21" name="ZoneTexte 20"/>
            <p:cNvSpPr txBox="1"/>
            <p:nvPr>
              <p:custDataLst>
                <p:tags r:id="rId22"/>
              </p:custDataLst>
            </p:nvPr>
          </p:nvSpPr>
          <p:spPr>
            <a:xfrm>
              <a:off x="2604872" y="6794050"/>
              <a:ext cx="1353468" cy="415377"/>
            </a:xfrm>
            <a:prstGeom prst="rect">
              <a:avLst/>
            </a:prstGeom>
            <a:noFill/>
          </p:spPr>
          <p:txBody>
            <a:bodyPr wrap="square" lIns="99569" tIns="49785" rIns="99569" bIns="49785" rtlCol="0">
              <a:spAutoFit/>
            </a:bodyPr>
            <a:lstStyle/>
            <a:p>
              <a:r>
                <a:rPr lang="fr-FR" sz="1300" b="1" i="1" dirty="0" smtClean="0">
                  <a:solidFill>
                    <a:srgbClr val="FF0000"/>
                  </a:solidFill>
                  <a:effectLst>
                    <a:outerShdw blurRad="38100" dist="38100" dir="2700000" algn="tl">
                      <a:srgbClr val="000000">
                        <a:alpha val="43137"/>
                      </a:srgbClr>
                    </a:outerShdw>
                  </a:effectLst>
                </a:rPr>
                <a:t>De coté et remplissage</a:t>
              </a:r>
            </a:p>
          </p:txBody>
        </p:sp>
        <p:sp>
          <p:nvSpPr>
            <p:cNvPr id="22" name="Soleil 21"/>
            <p:cNvSpPr/>
            <p:nvPr/>
          </p:nvSpPr>
          <p:spPr>
            <a:xfrm>
              <a:off x="5095948" y="6041927"/>
              <a:ext cx="250762" cy="23708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10" descr="Capturer"/>
            <p:cNvPicPr>
              <a:picLocks noChangeAspect="1" noChangeArrowheads="1"/>
            </p:cNvPicPr>
            <p:nvPr/>
          </p:nvPicPr>
          <p:blipFill>
            <a:blip r:embed="rId29" cstate="screen"/>
            <a:srcRect/>
            <a:stretch>
              <a:fillRect/>
            </a:stretch>
          </p:blipFill>
          <p:spPr bwMode="auto">
            <a:xfrm rot="5400000">
              <a:off x="1061350" y="4975608"/>
              <a:ext cx="418795" cy="367861"/>
            </a:xfrm>
            <a:prstGeom prst="rect">
              <a:avLst/>
            </a:prstGeom>
            <a:noFill/>
            <a:ln w="9525" algn="in">
              <a:noFill/>
              <a:miter lim="800000"/>
              <a:headEnd/>
              <a:tailEnd/>
            </a:ln>
            <a:effectLst/>
          </p:spPr>
        </p:pic>
        <p:grpSp>
          <p:nvGrpSpPr>
            <p:cNvPr id="8" name="Groupe 13"/>
            <p:cNvGrpSpPr/>
            <p:nvPr/>
          </p:nvGrpSpPr>
          <p:grpSpPr>
            <a:xfrm>
              <a:off x="2543975" y="4376619"/>
              <a:ext cx="140884" cy="1608771"/>
              <a:chOff x="1809728" y="2071678"/>
              <a:chExt cx="214314" cy="2643206"/>
            </a:xfrm>
          </p:grpSpPr>
          <p:sp>
            <p:nvSpPr>
              <p:cNvPr id="31" name="Rectangle 30"/>
              <p:cNvSpPr/>
              <p:nvPr/>
            </p:nvSpPr>
            <p:spPr>
              <a:xfrm>
                <a:off x="1809728" y="2071678"/>
                <a:ext cx="21431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809728" y="3857628"/>
                <a:ext cx="214314"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881166" y="2928934"/>
                <a:ext cx="7143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14"/>
            <p:cNvGrpSpPr>
              <a:grpSpLocks/>
            </p:cNvGrpSpPr>
            <p:nvPr/>
          </p:nvGrpSpPr>
          <p:grpSpPr bwMode="auto">
            <a:xfrm rot="14288922">
              <a:off x="1666800" y="4958384"/>
              <a:ext cx="576840" cy="379362"/>
              <a:chOff x="109895775" y="106956150"/>
              <a:chExt cx="1080000" cy="720000"/>
            </a:xfrm>
          </p:grpSpPr>
          <p:grpSp>
            <p:nvGrpSpPr>
              <p:cNvPr id="26" name="Group 15"/>
              <p:cNvGrpSpPr>
                <a:grpSpLocks/>
              </p:cNvGrpSpPr>
              <p:nvPr/>
            </p:nvGrpSpPr>
            <p:grpSpPr bwMode="auto">
              <a:xfrm>
                <a:off x="109895775" y="106956150"/>
                <a:ext cx="1080000" cy="720000"/>
                <a:chOff x="109895775" y="106956150"/>
                <a:chExt cx="1080000" cy="720000"/>
              </a:xfrm>
            </p:grpSpPr>
            <p:sp>
              <p:nvSpPr>
                <p:cNvPr id="28" name="Oval 16"/>
                <p:cNvSpPr>
                  <a:spLocks noChangeArrowheads="1"/>
                </p:cNvSpPr>
                <p:nvPr/>
              </p:nvSpPr>
              <p:spPr bwMode="auto">
                <a:xfrm>
                  <a:off x="110075775" y="107136150"/>
                  <a:ext cx="720000" cy="396000"/>
                </a:xfrm>
                <a:prstGeom prst="ellipse">
                  <a:avLst/>
                </a:prstGeom>
                <a:solidFill>
                  <a:srgbClr val="CCCCCC"/>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9" name="Line 17"/>
                <p:cNvSpPr>
                  <a:spLocks noChangeShapeType="1"/>
                </p:cNvSpPr>
                <p:nvPr/>
              </p:nvSpPr>
              <p:spPr bwMode="auto">
                <a:xfrm>
                  <a:off x="110444379" y="106956150"/>
                  <a:ext cx="1" cy="720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30" name="Line 18"/>
                <p:cNvSpPr>
                  <a:spLocks noChangeShapeType="1"/>
                </p:cNvSpPr>
                <p:nvPr/>
              </p:nvSpPr>
              <p:spPr bwMode="auto">
                <a:xfrm>
                  <a:off x="109895775" y="107316150"/>
                  <a:ext cx="1080000" cy="1"/>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7" name="Oval 19"/>
              <p:cNvSpPr>
                <a:spLocks noChangeArrowheads="1"/>
              </p:cNvSpPr>
              <p:nvPr/>
            </p:nvSpPr>
            <p:spPr bwMode="auto">
              <a:xfrm>
                <a:off x="110291775" y="107136150"/>
                <a:ext cx="288000" cy="390906"/>
              </a:xfrm>
              <a:prstGeom prst="ellipse">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10" name="Ellipse 9"/>
            <p:cNvSpPr/>
            <p:nvPr/>
          </p:nvSpPr>
          <p:spPr>
            <a:xfrm rot="2596407">
              <a:off x="1550420" y="4432770"/>
              <a:ext cx="187845" cy="5708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rot="10800000">
              <a:off x="1518249" y="5141316"/>
              <a:ext cx="330108" cy="14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413232" y="5221030"/>
              <a:ext cx="665733" cy="276999"/>
            </a:xfrm>
            <a:prstGeom prst="rect">
              <a:avLst/>
            </a:prstGeom>
            <a:noFill/>
          </p:spPr>
          <p:txBody>
            <a:bodyPr wrap="square" rtlCol="0">
              <a:spAutoFit/>
            </a:bodyPr>
            <a:lstStyle/>
            <a:p>
              <a:r>
                <a:rPr lang="fr-FR" sz="1200" dirty="0" smtClean="0"/>
                <a:t>Regard</a:t>
              </a:r>
              <a:endParaRPr lang="fr-FR" sz="1200" dirty="0"/>
            </a:p>
          </p:txBody>
        </p:sp>
        <p:sp>
          <p:nvSpPr>
            <p:cNvPr id="14" name="ZoneTexte 13"/>
            <p:cNvSpPr txBox="1"/>
            <p:nvPr>
              <p:custDataLst>
                <p:tags r:id="rId23"/>
              </p:custDataLst>
            </p:nvPr>
          </p:nvSpPr>
          <p:spPr>
            <a:xfrm rot="16200000">
              <a:off x="2430120" y="4966571"/>
              <a:ext cx="574075" cy="285208"/>
            </a:xfrm>
            <a:prstGeom prst="rect">
              <a:avLst/>
            </a:prstGeom>
            <a:noFill/>
          </p:spPr>
          <p:txBody>
            <a:bodyPr wrap="square" lIns="99569" tIns="49785" rIns="99569" bIns="49785" rtlCol="0">
              <a:spAutoFit/>
            </a:bodyPr>
            <a:lstStyle/>
            <a:p>
              <a:r>
                <a:rPr lang="fr-FR" sz="1200" dirty="0" smtClean="0"/>
                <a:t>Baie</a:t>
              </a:r>
              <a:endParaRPr lang="fr-FR" sz="1200" dirty="0"/>
            </a:p>
          </p:txBody>
        </p:sp>
        <p:sp>
          <p:nvSpPr>
            <p:cNvPr id="16" name="Text Box 25"/>
            <p:cNvSpPr txBox="1">
              <a:spLocks noChangeArrowheads="1"/>
            </p:cNvSpPr>
            <p:nvPr>
              <p:custDataLst>
                <p:tags r:id="rId24"/>
              </p:custDataLst>
            </p:nvPr>
          </p:nvSpPr>
          <p:spPr bwMode="auto">
            <a:xfrm>
              <a:off x="2796315" y="5013864"/>
              <a:ext cx="209011" cy="262579"/>
            </a:xfrm>
            <a:prstGeom prst="rect">
              <a:avLst/>
            </a:prstGeom>
            <a:noFill/>
            <a:ln w="9525" algn="in">
              <a:noFill/>
              <a:miter lim="800000"/>
              <a:headEnd/>
              <a:tailEnd/>
            </a:ln>
            <a:effectLst/>
          </p:spPr>
          <p:txBody>
            <a:bodyPr vert="horz" wrap="square" lIns="39828" tIns="39828" rIns="39828" bIns="39828" numCol="1" anchor="t" anchorCtr="0" compatLnSpc="1">
              <a:prstTxWarp prst="textNoShape">
                <a:avLst/>
              </a:prstTxWarp>
            </a:bodyPr>
            <a:lstStyle/>
            <a:p>
              <a:pPr fontAlgn="base">
                <a:spcBef>
                  <a:spcPct val="0"/>
                </a:spcBef>
                <a:spcAft>
                  <a:spcPct val="0"/>
                </a:spcAft>
              </a:pPr>
              <a:r>
                <a:rPr lang="fr-FR" sz="1700" b="1" dirty="0" smtClean="0">
                  <a:solidFill>
                    <a:srgbClr val="000000"/>
                  </a:solidFill>
                  <a:latin typeface="Times New Roman" pitchFamily="18" charset="0"/>
                  <a:cs typeface="Arial" pitchFamily="34" charset="0"/>
                </a:rPr>
                <a:t>P</a:t>
              </a:r>
              <a:endParaRPr lang="fr-FR" dirty="0" smtClean="0">
                <a:latin typeface="Arial" pitchFamily="34" charset="0"/>
                <a:cs typeface="Arial" pitchFamily="34" charset="0"/>
              </a:endParaRPr>
            </a:p>
          </p:txBody>
        </p:sp>
        <p:sp>
          <p:nvSpPr>
            <p:cNvPr id="17" name="Text Box 24"/>
            <p:cNvSpPr txBox="1">
              <a:spLocks noChangeArrowheads="1"/>
            </p:cNvSpPr>
            <p:nvPr>
              <p:custDataLst>
                <p:tags r:id="rId25"/>
              </p:custDataLst>
            </p:nvPr>
          </p:nvSpPr>
          <p:spPr bwMode="auto">
            <a:xfrm>
              <a:off x="1331817" y="4504068"/>
              <a:ext cx="209011" cy="262579"/>
            </a:xfrm>
            <a:prstGeom prst="rect">
              <a:avLst/>
            </a:prstGeom>
            <a:noFill/>
            <a:ln w="9525" algn="in">
              <a:noFill/>
              <a:miter lim="800000"/>
              <a:headEnd/>
              <a:tailEnd/>
            </a:ln>
            <a:effectLst/>
          </p:spPr>
          <p:txBody>
            <a:bodyPr vert="horz" wrap="square" lIns="39828" tIns="39828" rIns="39828" bIns="39828" numCol="1" anchor="t" anchorCtr="0" compatLnSpc="1">
              <a:prstTxWarp prst="textNoShape">
                <a:avLst/>
              </a:prstTxWarp>
            </a:bodyPr>
            <a:lstStyle/>
            <a:p>
              <a:pPr fontAlgn="base">
                <a:spcBef>
                  <a:spcPct val="0"/>
                </a:spcBef>
                <a:spcAft>
                  <a:spcPct val="0"/>
                </a:spcAft>
              </a:pPr>
              <a:r>
                <a:rPr lang="fr-FR" sz="1700" b="1" dirty="0" smtClean="0">
                  <a:solidFill>
                    <a:srgbClr val="000000"/>
                  </a:solidFill>
                  <a:latin typeface="Times New Roman" pitchFamily="18" charset="0"/>
                  <a:cs typeface="Arial" pitchFamily="34" charset="0"/>
                </a:rPr>
                <a:t>S</a:t>
              </a:r>
              <a:endParaRPr lang="fr-FR" dirty="0" smtClean="0">
                <a:latin typeface="Arial" pitchFamily="34" charset="0"/>
                <a:cs typeface="Arial" pitchFamily="34" charset="0"/>
              </a:endParaRPr>
            </a:p>
          </p:txBody>
        </p:sp>
        <p:sp>
          <p:nvSpPr>
            <p:cNvPr id="20" name="ZoneTexte 19"/>
            <p:cNvSpPr txBox="1"/>
            <p:nvPr>
              <p:custDataLst>
                <p:tags r:id="rId26"/>
              </p:custDataLst>
            </p:nvPr>
          </p:nvSpPr>
          <p:spPr>
            <a:xfrm>
              <a:off x="931653" y="5445139"/>
              <a:ext cx="1171599" cy="405057"/>
            </a:xfrm>
            <a:prstGeom prst="rect">
              <a:avLst/>
            </a:prstGeom>
            <a:noFill/>
          </p:spPr>
          <p:txBody>
            <a:bodyPr wrap="square" lIns="99569" tIns="49785" rIns="99569" bIns="49785" rtlCol="0">
              <a:spAutoFit/>
            </a:bodyPr>
            <a:lstStyle/>
            <a:p>
              <a:r>
                <a:rPr lang="fr-FR" sz="1300" b="1" i="1" dirty="0" smtClean="0">
                  <a:solidFill>
                    <a:srgbClr val="FF0000"/>
                  </a:solidFill>
                  <a:effectLst>
                    <a:outerShdw blurRad="38100" dist="38100" dir="2700000" algn="tl">
                      <a:srgbClr val="000000">
                        <a:alpha val="43137"/>
                      </a:srgbClr>
                    </a:outerShdw>
                  </a:effectLst>
                </a:rPr>
                <a:t>Contre jour et remplissage</a:t>
              </a:r>
            </a:p>
          </p:txBody>
        </p:sp>
        <p:sp>
          <p:nvSpPr>
            <p:cNvPr id="23" name="Soleil 22"/>
            <p:cNvSpPr/>
            <p:nvPr/>
          </p:nvSpPr>
          <p:spPr>
            <a:xfrm>
              <a:off x="3059593" y="4982758"/>
              <a:ext cx="217066" cy="23119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7" name="ZoneTexte 56"/>
          <p:cNvSpPr txBox="1"/>
          <p:nvPr>
            <p:custDataLst>
              <p:tags r:id="rId5"/>
            </p:custDataLst>
          </p:nvPr>
        </p:nvSpPr>
        <p:spPr>
          <a:xfrm>
            <a:off x="5841667" y="737864"/>
            <a:ext cx="4345047" cy="1138773"/>
          </a:xfrm>
          <a:prstGeom prst="rect">
            <a:avLst/>
          </a:prstGeom>
          <a:noFill/>
        </p:spPr>
        <p:txBody>
          <a:bodyPr wrap="square" rtlCol="0">
            <a:spAutoFit/>
          </a:bodyPr>
          <a:lstStyle/>
          <a:p>
            <a:r>
              <a:rPr lang="fr-FR" sz="1400" b="1" dirty="0" smtClean="0"/>
              <a:t>La mesure de la lumière </a:t>
            </a:r>
            <a:r>
              <a:rPr lang="fr-FR" sz="1400" b="1" dirty="0" smtClean="0">
                <a:solidFill>
                  <a:srgbClr val="FF0000"/>
                </a:solidFill>
                <a:effectLst>
                  <a:outerShdw blurRad="38100" dist="38100" dir="2700000" algn="tl">
                    <a:srgbClr val="000000">
                      <a:alpha val="43137"/>
                    </a:srgbClr>
                  </a:outerShdw>
                </a:effectLst>
              </a:rPr>
              <a:t>incidente</a:t>
            </a:r>
            <a:r>
              <a:rPr lang="fr-FR" sz="1400" b="1" dirty="0" smtClean="0">
                <a:solidFill>
                  <a:srgbClr val="FF0000"/>
                </a:solidFill>
              </a:rPr>
              <a:t> </a:t>
            </a:r>
            <a:r>
              <a:rPr lang="fr-FR" sz="1400" b="1" dirty="0" smtClean="0"/>
              <a:t>est</a:t>
            </a:r>
            <a:r>
              <a:rPr lang="fr-FR" sz="1400" b="1" dirty="0" smtClean="0">
                <a:solidFill>
                  <a:srgbClr val="FF0000"/>
                </a:solidFill>
              </a:rPr>
              <a:t> </a:t>
            </a:r>
            <a:r>
              <a:rPr lang="fr-FR" sz="1400" b="1" dirty="0" smtClean="0"/>
              <a:t>pratiquée avec un appareil indépendant du boitier dit  </a:t>
            </a:r>
            <a:r>
              <a:rPr lang="fr-FR" sz="1400" b="1" dirty="0" smtClean="0">
                <a:solidFill>
                  <a:srgbClr val="FF0000"/>
                </a:solidFill>
                <a:effectLst>
                  <a:outerShdw blurRad="38100" dist="38100" dir="2700000" algn="tl">
                    <a:srgbClr val="000000">
                      <a:alpha val="43137"/>
                    </a:srgbClr>
                  </a:outerShdw>
                </a:effectLst>
              </a:rPr>
              <a:t>"cellule à main" </a:t>
            </a:r>
            <a:r>
              <a:rPr lang="fr-FR" sz="1400" b="1" dirty="0" smtClean="0"/>
              <a:t>dirigé vers la source de lumière (soleil, flash) dans l’axe boitier/sujet. </a:t>
            </a:r>
            <a:r>
              <a:rPr lang="fr-FR" sz="1400" b="1" i="1" dirty="0" smtClean="0"/>
              <a:t>(Traité au chapitre REVISIONS)</a:t>
            </a:r>
          </a:p>
          <a:p>
            <a:endParaRPr lang="fr-FR" sz="1200" dirty="0"/>
          </a:p>
        </p:txBody>
      </p:sp>
      <p:grpSp>
        <p:nvGrpSpPr>
          <p:cNvPr id="58" name="Groupe 43"/>
          <p:cNvGrpSpPr/>
          <p:nvPr>
            <p:custDataLst>
              <p:tags r:id="rId6"/>
            </p:custDataLst>
          </p:nvPr>
        </p:nvGrpSpPr>
        <p:grpSpPr>
          <a:xfrm>
            <a:off x="7536883" y="1505206"/>
            <a:ext cx="2988243" cy="939968"/>
            <a:chOff x="1768426" y="6007924"/>
            <a:chExt cx="2988243" cy="939968"/>
          </a:xfrm>
        </p:grpSpPr>
        <p:sp>
          <p:nvSpPr>
            <p:cNvPr id="62" name="ZoneTexte 5"/>
            <p:cNvSpPr txBox="1"/>
            <p:nvPr/>
          </p:nvSpPr>
          <p:spPr>
            <a:xfrm>
              <a:off x="4032233" y="6080950"/>
              <a:ext cx="724436" cy="246221"/>
            </a:xfrm>
            <a:prstGeom prst="rect">
              <a:avLst/>
            </a:prstGeom>
            <a:noFill/>
          </p:spPr>
          <p:txBody>
            <a:bodyPr wrap="square" rtlCol="0">
              <a:spAutoFit/>
            </a:bodyPr>
            <a:lstStyle/>
            <a:p>
              <a:r>
                <a:rPr lang="fr-FR" sz="1000" b="1" i="1" dirty="0" smtClean="0"/>
                <a:t>Source</a:t>
              </a:r>
              <a:endParaRPr lang="fr-FR" sz="1000" b="1" i="1" dirty="0"/>
            </a:p>
          </p:txBody>
        </p:sp>
        <p:sp>
          <p:nvSpPr>
            <p:cNvPr id="63" name="ZoneTexte 62"/>
            <p:cNvSpPr txBox="1"/>
            <p:nvPr/>
          </p:nvSpPr>
          <p:spPr>
            <a:xfrm>
              <a:off x="3995720" y="6701671"/>
              <a:ext cx="656174" cy="246221"/>
            </a:xfrm>
            <a:prstGeom prst="rect">
              <a:avLst/>
            </a:prstGeom>
            <a:noFill/>
          </p:spPr>
          <p:txBody>
            <a:bodyPr wrap="square" rtlCol="0">
              <a:spAutoFit/>
            </a:bodyPr>
            <a:lstStyle/>
            <a:p>
              <a:r>
                <a:rPr lang="fr-FR" sz="1000" b="1" i="1" dirty="0" smtClean="0"/>
                <a:t>Boitier</a:t>
              </a:r>
              <a:endParaRPr lang="fr-FR" sz="1000" b="1" i="1" dirty="0"/>
            </a:p>
          </p:txBody>
        </p:sp>
        <p:grpSp>
          <p:nvGrpSpPr>
            <p:cNvPr id="64" name="Groupe 13"/>
            <p:cNvGrpSpPr/>
            <p:nvPr/>
          </p:nvGrpSpPr>
          <p:grpSpPr>
            <a:xfrm>
              <a:off x="2206582" y="6007924"/>
              <a:ext cx="2078677" cy="928694"/>
              <a:chOff x="774668" y="4066383"/>
              <a:chExt cx="2078677" cy="928694"/>
            </a:xfrm>
          </p:grpSpPr>
          <p:grpSp>
            <p:nvGrpSpPr>
              <p:cNvPr id="68" name="Groupe 29"/>
              <p:cNvGrpSpPr/>
              <p:nvPr/>
            </p:nvGrpSpPr>
            <p:grpSpPr>
              <a:xfrm>
                <a:off x="774668" y="4066383"/>
                <a:ext cx="1785950" cy="928694"/>
                <a:chOff x="774668" y="3496855"/>
                <a:chExt cx="1785950" cy="928694"/>
              </a:xfrm>
            </p:grpSpPr>
            <p:sp>
              <p:nvSpPr>
                <p:cNvPr id="70" name="Ellipse 13"/>
                <p:cNvSpPr/>
                <p:nvPr/>
              </p:nvSpPr>
              <p:spPr>
                <a:xfrm>
                  <a:off x="774668" y="4044550"/>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Étoile à 6 branches 70"/>
                <p:cNvSpPr/>
                <p:nvPr/>
              </p:nvSpPr>
              <p:spPr>
                <a:xfrm>
                  <a:off x="2203428" y="3496855"/>
                  <a:ext cx="357190" cy="42862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2" name="Connecteur droit avec flèche 71"/>
                <p:cNvCxnSpPr/>
                <p:nvPr/>
              </p:nvCxnSpPr>
              <p:spPr>
                <a:xfrm rot="10800000" flipV="1">
                  <a:off x="1417610" y="3711169"/>
                  <a:ext cx="857256" cy="5000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e 44"/>
                <p:cNvGrpSpPr/>
                <p:nvPr/>
              </p:nvGrpSpPr>
              <p:grpSpPr>
                <a:xfrm rot="10800000">
                  <a:off x="1131858" y="4139797"/>
                  <a:ext cx="214314" cy="142876"/>
                  <a:chOff x="2703494" y="5423705"/>
                  <a:chExt cx="357190" cy="214314"/>
                </a:xfrm>
              </p:grpSpPr>
              <p:sp>
                <p:nvSpPr>
                  <p:cNvPr id="78" name="Rectangle 77"/>
                  <p:cNvSpPr/>
                  <p:nvPr/>
                </p:nvSpPr>
                <p:spPr>
                  <a:xfrm rot="345148">
                    <a:off x="2774932" y="5423705"/>
                    <a:ext cx="285752" cy="214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9" name="Ellipse 22"/>
                  <p:cNvSpPr/>
                  <p:nvPr/>
                </p:nvSpPr>
                <p:spPr>
                  <a:xfrm>
                    <a:off x="2703494" y="5490374"/>
                    <a:ext cx="71438" cy="71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grpSp>
            <p:grpSp>
              <p:nvGrpSpPr>
                <p:cNvPr id="74" name="Groupe 5"/>
                <p:cNvGrpSpPr/>
                <p:nvPr/>
              </p:nvGrpSpPr>
              <p:grpSpPr>
                <a:xfrm>
                  <a:off x="2274866" y="4211235"/>
                  <a:ext cx="285752" cy="214314"/>
                  <a:chOff x="3846502" y="1566053"/>
                  <a:chExt cx="285752" cy="285752"/>
                </a:xfrm>
              </p:grpSpPr>
              <p:sp>
                <p:nvSpPr>
                  <p:cNvPr id="76" name="Rectangle 75"/>
                  <p:cNvSpPr/>
                  <p:nvPr/>
                </p:nvSpPr>
                <p:spPr>
                  <a:xfrm>
                    <a:off x="3989378" y="156605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3846502" y="1637491"/>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5" name="Connecteur droit 74"/>
                <p:cNvCxnSpPr/>
                <p:nvPr/>
              </p:nvCxnSpPr>
              <p:spPr>
                <a:xfrm rot="16200000" flipH="1">
                  <a:off x="1762220" y="3805746"/>
                  <a:ext cx="90321" cy="934971"/>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sp>
            <p:nvSpPr>
              <p:cNvPr id="69" name="ZoneTexte 68"/>
              <p:cNvSpPr txBox="1"/>
              <p:nvPr/>
            </p:nvSpPr>
            <p:spPr>
              <a:xfrm rot="254712">
                <a:off x="1710337" y="4679876"/>
                <a:ext cx="1143008" cy="230832"/>
              </a:xfrm>
              <a:prstGeom prst="rect">
                <a:avLst/>
              </a:prstGeom>
              <a:noFill/>
            </p:spPr>
            <p:txBody>
              <a:bodyPr wrap="square" rtlCol="0">
                <a:spAutoFit/>
              </a:bodyPr>
              <a:lstStyle/>
              <a:p>
                <a:r>
                  <a:rPr lang="fr-FR" sz="900" dirty="0" smtClean="0"/>
                  <a:t>Axe</a:t>
                </a:r>
                <a:endParaRPr lang="fr-FR" sz="900" dirty="0"/>
              </a:p>
            </p:txBody>
          </p:sp>
        </p:grpSp>
        <p:sp>
          <p:nvSpPr>
            <p:cNvPr id="65" name="ZoneTexte 64"/>
            <p:cNvSpPr txBox="1"/>
            <p:nvPr/>
          </p:nvSpPr>
          <p:spPr>
            <a:xfrm>
              <a:off x="2060530" y="6227002"/>
              <a:ext cx="1058877" cy="246221"/>
            </a:xfrm>
            <a:prstGeom prst="rect">
              <a:avLst/>
            </a:prstGeom>
            <a:noFill/>
          </p:spPr>
          <p:txBody>
            <a:bodyPr wrap="square" rtlCol="0">
              <a:spAutoFit/>
            </a:bodyPr>
            <a:lstStyle/>
            <a:p>
              <a:r>
                <a:rPr lang="fr-FR" sz="1000" b="1" i="1" dirty="0" smtClean="0"/>
                <a:t>Cellule à main</a:t>
              </a:r>
              <a:endParaRPr lang="fr-FR" sz="1000" b="1" i="1" dirty="0"/>
            </a:p>
          </p:txBody>
        </p:sp>
        <p:sp>
          <p:nvSpPr>
            <p:cNvPr id="66" name="ZoneTexte 65"/>
            <p:cNvSpPr txBox="1"/>
            <p:nvPr/>
          </p:nvSpPr>
          <p:spPr>
            <a:xfrm>
              <a:off x="1768426" y="6628645"/>
              <a:ext cx="511182" cy="246221"/>
            </a:xfrm>
            <a:prstGeom prst="rect">
              <a:avLst/>
            </a:prstGeom>
            <a:noFill/>
          </p:spPr>
          <p:txBody>
            <a:bodyPr wrap="square" rtlCol="0">
              <a:spAutoFit/>
            </a:bodyPr>
            <a:lstStyle/>
            <a:p>
              <a:r>
                <a:rPr lang="fr-FR" sz="1000" b="1" i="1" dirty="0" smtClean="0"/>
                <a:t>Sujet</a:t>
              </a:r>
              <a:endParaRPr lang="fr-FR" sz="1000" b="1" i="1" dirty="0"/>
            </a:p>
          </p:txBody>
        </p:sp>
        <p:sp>
          <p:nvSpPr>
            <p:cNvPr id="67" name="ZoneTexte 66"/>
            <p:cNvSpPr txBox="1"/>
            <p:nvPr/>
          </p:nvSpPr>
          <p:spPr>
            <a:xfrm rot="19728423">
              <a:off x="2766530" y="6249820"/>
              <a:ext cx="1020087" cy="246221"/>
            </a:xfrm>
            <a:prstGeom prst="rect">
              <a:avLst/>
            </a:prstGeom>
            <a:noFill/>
          </p:spPr>
          <p:txBody>
            <a:bodyPr wrap="square" rtlCol="0">
              <a:spAutoFit/>
            </a:bodyPr>
            <a:lstStyle/>
            <a:p>
              <a:r>
                <a:rPr lang="fr-FR" sz="1000" b="1" i="1" dirty="0" smtClean="0"/>
                <a:t>Lumière directe</a:t>
              </a:r>
              <a:endParaRPr lang="fr-FR" sz="1000" b="1" i="1" dirty="0"/>
            </a:p>
          </p:txBody>
        </p:sp>
      </p:grpSp>
      <p:grpSp>
        <p:nvGrpSpPr>
          <p:cNvPr id="80" name="Groupe 79"/>
          <p:cNvGrpSpPr/>
          <p:nvPr>
            <p:custDataLst>
              <p:tags r:id="rId7"/>
            </p:custDataLst>
          </p:nvPr>
        </p:nvGrpSpPr>
        <p:grpSpPr>
          <a:xfrm>
            <a:off x="5848283" y="2571440"/>
            <a:ext cx="4649907" cy="1561672"/>
            <a:chOff x="5960421" y="3399536"/>
            <a:chExt cx="4649907" cy="1561672"/>
          </a:xfrm>
        </p:grpSpPr>
        <p:sp>
          <p:nvSpPr>
            <p:cNvPr id="81" name="ZoneTexte 80"/>
            <p:cNvSpPr txBox="1"/>
            <p:nvPr/>
          </p:nvSpPr>
          <p:spPr>
            <a:xfrm>
              <a:off x="5960421" y="3399536"/>
              <a:ext cx="4527612" cy="738664"/>
            </a:xfrm>
            <a:prstGeom prst="rect">
              <a:avLst/>
            </a:prstGeom>
            <a:noFill/>
          </p:spPr>
          <p:txBody>
            <a:bodyPr wrap="square" rtlCol="0">
              <a:spAutoFit/>
            </a:bodyPr>
            <a:lstStyle/>
            <a:p>
              <a:r>
                <a:rPr lang="fr-FR" sz="1400" b="1" dirty="0" smtClean="0"/>
                <a:t>La mesure de la lumière </a:t>
              </a:r>
              <a:r>
                <a:rPr lang="fr-FR" sz="1400" b="1" dirty="0" smtClean="0">
                  <a:solidFill>
                    <a:srgbClr val="FF0000"/>
                  </a:solidFill>
                  <a:effectLst>
                    <a:outerShdw blurRad="38100" dist="38100" dir="2700000" algn="tl">
                      <a:srgbClr val="000000">
                        <a:alpha val="43137"/>
                      </a:srgbClr>
                    </a:outerShdw>
                  </a:effectLst>
                </a:rPr>
                <a:t>réfléchie , </a:t>
              </a:r>
              <a:r>
                <a:rPr lang="fr-FR" sz="1400" b="1" dirty="0" smtClean="0"/>
                <a:t>c'est celle qui est pratiquée par votre </a:t>
              </a:r>
              <a:r>
                <a:rPr lang="fr-FR" sz="1400" b="1" dirty="0" smtClean="0">
                  <a:solidFill>
                    <a:srgbClr val="FF0000"/>
                  </a:solidFill>
                  <a:effectLst>
                    <a:outerShdw blurRad="38100" dist="38100" dir="2700000" algn="tl">
                      <a:srgbClr val="000000">
                        <a:alpha val="43137"/>
                      </a:srgbClr>
                    </a:outerShdw>
                  </a:effectLst>
                </a:rPr>
                <a:t>appareil photo </a:t>
              </a:r>
              <a:r>
                <a:rPr lang="fr-FR" sz="1400" b="1" dirty="0" smtClean="0"/>
                <a:t>dirigé vers le sujet, elle mesure la lumière renvoyée par le sujet. </a:t>
              </a:r>
            </a:p>
          </p:txBody>
        </p:sp>
        <p:grpSp>
          <p:nvGrpSpPr>
            <p:cNvPr id="82" name="Groupe 23"/>
            <p:cNvGrpSpPr/>
            <p:nvPr>
              <p:custDataLst>
                <p:tags r:id="rId16"/>
              </p:custDataLst>
            </p:nvPr>
          </p:nvGrpSpPr>
          <p:grpSpPr>
            <a:xfrm>
              <a:off x="7397184" y="4021240"/>
              <a:ext cx="3213144" cy="939968"/>
              <a:chOff x="6661168" y="1224721"/>
              <a:chExt cx="3213144" cy="939968"/>
            </a:xfrm>
          </p:grpSpPr>
          <p:grpSp>
            <p:nvGrpSpPr>
              <p:cNvPr id="83" name="Groupe 12"/>
              <p:cNvGrpSpPr/>
              <p:nvPr/>
            </p:nvGrpSpPr>
            <p:grpSpPr>
              <a:xfrm>
                <a:off x="7099324" y="1224721"/>
                <a:ext cx="1714512" cy="928694"/>
                <a:chOff x="6132518" y="2663882"/>
                <a:chExt cx="1714512" cy="928694"/>
              </a:xfrm>
            </p:grpSpPr>
            <p:grpSp>
              <p:nvGrpSpPr>
                <p:cNvPr id="89" name="Groupe 5"/>
                <p:cNvGrpSpPr/>
                <p:nvPr/>
              </p:nvGrpSpPr>
              <p:grpSpPr>
                <a:xfrm>
                  <a:off x="7561278" y="3378262"/>
                  <a:ext cx="285752" cy="214314"/>
                  <a:chOff x="3846502" y="1566053"/>
                  <a:chExt cx="285752" cy="285752"/>
                </a:xfrm>
              </p:grpSpPr>
              <p:sp>
                <p:nvSpPr>
                  <p:cNvPr id="94" name="Rectangle 6"/>
                  <p:cNvSpPr/>
                  <p:nvPr/>
                </p:nvSpPr>
                <p:spPr>
                  <a:xfrm>
                    <a:off x="3989378" y="156605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3846502" y="1637491"/>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0" name="Ellipse 89"/>
                <p:cNvSpPr/>
                <p:nvPr/>
              </p:nvSpPr>
              <p:spPr>
                <a:xfrm>
                  <a:off x="6132518" y="3235386"/>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Étoile à 6 branches 90"/>
                <p:cNvSpPr/>
                <p:nvPr/>
              </p:nvSpPr>
              <p:spPr>
                <a:xfrm>
                  <a:off x="7418402" y="2663882"/>
                  <a:ext cx="357190" cy="42862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2" name="Connecteur droit avec flèche 10"/>
                <p:cNvCxnSpPr>
                  <a:stCxn id="90" idx="6"/>
                </p:cNvCxnSpPr>
                <p:nvPr/>
              </p:nvCxnSpPr>
              <p:spPr>
                <a:xfrm>
                  <a:off x="6418270" y="3413981"/>
                  <a:ext cx="1143008" cy="7143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rot="10800000" flipV="1">
                  <a:off x="6424622" y="2878196"/>
                  <a:ext cx="1065218" cy="4429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4" name="ZoneTexte 83"/>
              <p:cNvSpPr txBox="1"/>
              <p:nvPr/>
            </p:nvSpPr>
            <p:spPr>
              <a:xfrm>
                <a:off x="8778922" y="1297747"/>
                <a:ext cx="1058877" cy="246221"/>
              </a:xfrm>
              <a:prstGeom prst="rect">
                <a:avLst/>
              </a:prstGeom>
              <a:noFill/>
            </p:spPr>
            <p:txBody>
              <a:bodyPr wrap="square" rtlCol="0">
                <a:spAutoFit/>
              </a:bodyPr>
              <a:lstStyle/>
              <a:p>
                <a:r>
                  <a:rPr lang="fr-FR" sz="1000" b="1" i="1" dirty="0" smtClean="0"/>
                  <a:t>Source</a:t>
                </a:r>
                <a:endParaRPr lang="fr-FR" sz="1000" b="1" i="1" dirty="0"/>
              </a:p>
            </p:txBody>
          </p:sp>
          <p:sp>
            <p:nvSpPr>
              <p:cNvPr id="85" name="ZoneTexte 84"/>
              <p:cNvSpPr txBox="1"/>
              <p:nvPr/>
            </p:nvSpPr>
            <p:spPr>
              <a:xfrm>
                <a:off x="8815435" y="1918468"/>
                <a:ext cx="1058877" cy="246221"/>
              </a:xfrm>
              <a:prstGeom prst="rect">
                <a:avLst/>
              </a:prstGeom>
              <a:noFill/>
            </p:spPr>
            <p:txBody>
              <a:bodyPr wrap="square" rtlCol="0">
                <a:spAutoFit/>
              </a:bodyPr>
              <a:lstStyle/>
              <a:p>
                <a:r>
                  <a:rPr lang="fr-FR" sz="1000" b="1" i="1" dirty="0" smtClean="0"/>
                  <a:t>Boitier</a:t>
                </a:r>
                <a:endParaRPr lang="fr-FR" sz="1000" b="1" i="1" dirty="0"/>
              </a:p>
            </p:txBody>
          </p:sp>
          <p:sp>
            <p:nvSpPr>
              <p:cNvPr id="86" name="ZoneTexte 85"/>
              <p:cNvSpPr txBox="1"/>
              <p:nvPr/>
            </p:nvSpPr>
            <p:spPr>
              <a:xfrm rot="20146356">
                <a:off x="7590121" y="1414080"/>
                <a:ext cx="658961" cy="246221"/>
              </a:xfrm>
              <a:prstGeom prst="rect">
                <a:avLst/>
              </a:prstGeom>
              <a:noFill/>
            </p:spPr>
            <p:txBody>
              <a:bodyPr wrap="square" rtlCol="0">
                <a:spAutoFit/>
              </a:bodyPr>
              <a:lstStyle/>
              <a:p>
                <a:r>
                  <a:rPr lang="fr-FR" sz="1000" b="1" i="1" dirty="0" smtClean="0"/>
                  <a:t>Lumière</a:t>
                </a:r>
                <a:endParaRPr lang="fr-FR" sz="1000" b="1" i="1" dirty="0"/>
              </a:p>
            </p:txBody>
          </p:sp>
          <p:sp>
            <p:nvSpPr>
              <p:cNvPr id="87" name="ZoneTexte 86"/>
              <p:cNvSpPr txBox="1"/>
              <p:nvPr/>
            </p:nvSpPr>
            <p:spPr>
              <a:xfrm>
                <a:off x="6661168" y="1881955"/>
                <a:ext cx="511182" cy="246221"/>
              </a:xfrm>
              <a:prstGeom prst="rect">
                <a:avLst/>
              </a:prstGeom>
              <a:noFill/>
            </p:spPr>
            <p:txBody>
              <a:bodyPr wrap="square" rtlCol="0">
                <a:spAutoFit/>
              </a:bodyPr>
              <a:lstStyle/>
              <a:p>
                <a:r>
                  <a:rPr lang="fr-FR" sz="1000" b="1" i="1" dirty="0" smtClean="0"/>
                  <a:t>Sujet</a:t>
                </a:r>
                <a:endParaRPr lang="fr-FR" sz="1000" b="1" i="1" dirty="0"/>
              </a:p>
            </p:txBody>
          </p:sp>
          <p:sp>
            <p:nvSpPr>
              <p:cNvPr id="88" name="ZoneTexte 14"/>
              <p:cNvSpPr txBox="1"/>
              <p:nvPr/>
            </p:nvSpPr>
            <p:spPr>
              <a:xfrm rot="239985">
                <a:off x="7434277" y="1813670"/>
                <a:ext cx="1191456" cy="246221"/>
              </a:xfrm>
              <a:prstGeom prst="rect">
                <a:avLst/>
              </a:prstGeom>
              <a:noFill/>
            </p:spPr>
            <p:txBody>
              <a:bodyPr wrap="square" rtlCol="0">
                <a:spAutoFit/>
              </a:bodyPr>
              <a:lstStyle/>
              <a:p>
                <a:r>
                  <a:rPr lang="fr-FR" sz="1000" b="1" i="1" dirty="0" smtClean="0"/>
                  <a:t>Lumière réfléchie</a:t>
                </a:r>
                <a:endParaRPr lang="fr-FR" sz="1000" b="1" i="1" dirty="0"/>
              </a:p>
            </p:txBody>
          </p:sp>
        </p:grpSp>
      </p:grpSp>
      <p:sp>
        <p:nvSpPr>
          <p:cNvPr id="96" name="WordArt 83"/>
          <p:cNvSpPr>
            <a:spLocks noChangeArrowheads="1" noChangeShapeType="1" noTextEdit="1"/>
          </p:cNvSpPr>
          <p:nvPr>
            <p:custDataLst>
              <p:tags r:id="rId8"/>
            </p:custDataLst>
          </p:nvPr>
        </p:nvSpPr>
        <p:spPr bwMode="auto">
          <a:xfrm>
            <a:off x="5899746" y="321683"/>
            <a:ext cx="4395161" cy="365130"/>
          </a:xfrm>
          <a:prstGeom prst="rect">
            <a:avLst/>
          </a:prstGeom>
        </p:spPr>
        <p:txBody>
          <a:bodyPr wrap="none" fromWordArt="1">
            <a:prstTxWarp prst="textPlain">
              <a:avLst>
                <a:gd name="adj" fmla="val 50000"/>
              </a:avLst>
            </a:prstTxWarp>
          </a:bodyPr>
          <a:lstStyle/>
          <a:p>
            <a:r>
              <a:rPr lang="fr-FR" sz="2400" b="1" i="1" dirty="0" smtClean="0">
                <a:solidFill>
                  <a:srgbClr val="FF0000"/>
                </a:solidFill>
                <a:effectLst>
                  <a:outerShdw blurRad="38100" dist="38100" dir="2700000" algn="tl">
                    <a:srgbClr val="000000">
                      <a:alpha val="43137"/>
                    </a:srgbClr>
                  </a:outerShdw>
                </a:effectLst>
              </a:rPr>
              <a:t>Il existe deux types de mesure de la lumière</a:t>
            </a:r>
          </a:p>
        </p:txBody>
      </p:sp>
      <p:sp>
        <p:nvSpPr>
          <p:cNvPr id="97" name="ZoneTexte 96"/>
          <p:cNvSpPr txBox="1"/>
          <p:nvPr>
            <p:custDataLst>
              <p:tags r:id="rId9"/>
            </p:custDataLst>
          </p:nvPr>
        </p:nvSpPr>
        <p:spPr>
          <a:xfrm>
            <a:off x="5850294" y="4200525"/>
            <a:ext cx="4843106" cy="1077218"/>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rPr>
              <a:t>Notre boitier ne sait faire que des mesures réfléchies. </a:t>
            </a:r>
          </a:p>
          <a:p>
            <a:r>
              <a:rPr lang="fr-FR" sz="1600" b="1" i="1" dirty="0" smtClean="0">
                <a:solidFill>
                  <a:srgbClr val="FF0000"/>
                </a:solidFill>
                <a:effectLst>
                  <a:outerShdw blurRad="38100" dist="38100" dir="2700000" algn="tl">
                    <a:srgbClr val="000000">
                      <a:alpha val="43137"/>
                    </a:srgbClr>
                  </a:outerShdw>
                </a:effectLst>
              </a:rPr>
              <a:t>Il faudra donc toujours prendre en compte la </a:t>
            </a:r>
            <a:r>
              <a:rPr lang="fr-FR" sz="1600" b="1" i="1" dirty="0" err="1" smtClean="0">
                <a:solidFill>
                  <a:srgbClr val="FF0000"/>
                </a:solidFill>
                <a:effectLst>
                  <a:outerShdw blurRad="38100" dist="38100" dir="2700000" algn="tl">
                    <a:srgbClr val="000000">
                      <a:alpha val="43137"/>
                    </a:srgbClr>
                  </a:outerShdw>
                </a:effectLst>
              </a:rPr>
              <a:t>réflectance</a:t>
            </a:r>
            <a:r>
              <a:rPr lang="fr-FR" sz="1600" b="1" i="1" dirty="0" smtClean="0">
                <a:solidFill>
                  <a:srgbClr val="FF0000"/>
                </a:solidFill>
                <a:effectLst>
                  <a:outerShdw blurRad="38100" dist="38100" dir="2700000" algn="tl">
                    <a:srgbClr val="000000">
                      <a:alpha val="43137"/>
                    </a:srgbClr>
                  </a:outerShdw>
                </a:effectLst>
              </a:rPr>
              <a:t> globale du sujet, (sauf dans le cas où la mesure est conduite sur une carte gris neutre 18 %).</a:t>
            </a:r>
            <a:endParaRPr lang="fr-FR" sz="1600" b="1" i="1" dirty="0">
              <a:solidFill>
                <a:srgbClr val="FF0000"/>
              </a:solidFill>
              <a:effectLst>
                <a:outerShdw blurRad="38100" dist="38100" dir="2700000" algn="tl">
                  <a:srgbClr val="000000">
                    <a:alpha val="43137"/>
                  </a:srgbClr>
                </a:outerShdw>
              </a:effectLst>
            </a:endParaRPr>
          </a:p>
        </p:txBody>
      </p:sp>
      <p:grpSp>
        <p:nvGrpSpPr>
          <p:cNvPr id="102" name="Groupe 101"/>
          <p:cNvGrpSpPr/>
          <p:nvPr>
            <p:custDataLst>
              <p:tags r:id="rId10"/>
            </p:custDataLst>
          </p:nvPr>
        </p:nvGrpSpPr>
        <p:grpSpPr>
          <a:xfrm>
            <a:off x="5862111" y="5246118"/>
            <a:ext cx="4713873" cy="1922421"/>
            <a:chOff x="5862111" y="5246118"/>
            <a:chExt cx="4713873" cy="1922421"/>
          </a:xfrm>
        </p:grpSpPr>
        <p:pic>
          <p:nvPicPr>
            <p:cNvPr id="98" name="Picture 3" descr="24x36015"/>
            <p:cNvPicPr>
              <a:picLocks noChangeAspect="1" noChangeArrowheads="1"/>
            </p:cNvPicPr>
            <p:nvPr>
              <p:custDataLst>
                <p:tags r:id="rId13"/>
              </p:custDataLst>
            </p:nvPr>
          </p:nvPicPr>
          <p:blipFill>
            <a:blip r:embed="rId30" cstate="screen"/>
            <a:srcRect/>
            <a:stretch>
              <a:fillRect/>
            </a:stretch>
          </p:blipFill>
          <p:spPr bwMode="auto">
            <a:xfrm>
              <a:off x="6006051" y="6019797"/>
              <a:ext cx="1649961" cy="1127511"/>
            </a:xfrm>
            <a:prstGeom prst="rect">
              <a:avLst/>
            </a:prstGeom>
            <a:noFill/>
            <a:ln w="9525">
              <a:noFill/>
              <a:miter lim="800000"/>
              <a:headEnd/>
              <a:tailEnd/>
            </a:ln>
          </p:spPr>
        </p:pic>
        <p:pic>
          <p:nvPicPr>
            <p:cNvPr id="99" name="Picture 2" descr="24x36014"/>
            <p:cNvPicPr>
              <a:picLocks noChangeAspect="1" noChangeArrowheads="1"/>
            </p:cNvPicPr>
            <p:nvPr>
              <p:custDataLst>
                <p:tags r:id="rId14"/>
              </p:custDataLst>
            </p:nvPr>
          </p:nvPicPr>
          <p:blipFill>
            <a:blip r:embed="rId31"/>
            <a:srcRect/>
            <a:stretch>
              <a:fillRect/>
            </a:stretch>
          </p:blipFill>
          <p:spPr bwMode="auto">
            <a:xfrm>
              <a:off x="8003916" y="6009350"/>
              <a:ext cx="1705484" cy="1159189"/>
            </a:xfrm>
            <a:prstGeom prst="rect">
              <a:avLst/>
            </a:prstGeom>
            <a:noFill/>
            <a:ln w="9525">
              <a:noFill/>
              <a:miter lim="800000"/>
              <a:headEnd/>
              <a:tailEnd/>
            </a:ln>
          </p:spPr>
        </p:pic>
        <p:sp>
          <p:nvSpPr>
            <p:cNvPr id="100" name="Rectangle 99"/>
            <p:cNvSpPr/>
            <p:nvPr>
              <p:custDataLst>
                <p:tags r:id="rId15"/>
              </p:custDataLst>
            </p:nvPr>
          </p:nvSpPr>
          <p:spPr>
            <a:xfrm>
              <a:off x="5862111" y="5246118"/>
              <a:ext cx="4713873" cy="746873"/>
            </a:xfrm>
            <a:prstGeom prst="rect">
              <a:avLst/>
            </a:prstGeom>
          </p:spPr>
          <p:txBody>
            <a:bodyPr wrap="square" lIns="99569" tIns="49785" rIns="99569" bIns="49785">
              <a:spAutoFit/>
            </a:bodyPr>
            <a:lstStyle/>
            <a:p>
              <a:r>
                <a:rPr lang="fr-FR" sz="1400" b="1" i="1" dirty="0" smtClean="0">
                  <a:solidFill>
                    <a:srgbClr val="FF0000"/>
                  </a:solidFill>
                  <a:effectLst>
                    <a:outerShdw blurRad="38100" dist="38100" dir="2700000" algn="tl">
                      <a:srgbClr val="000000">
                        <a:alpha val="43137"/>
                      </a:srgbClr>
                    </a:outerShdw>
                  </a:effectLst>
                </a:rPr>
                <a:t>Cas du noir et blanc. </a:t>
              </a:r>
              <a:r>
                <a:rPr lang="fr-FR" sz="1400" b="1" i="1" dirty="0" smtClean="0"/>
                <a:t>En couleur le bleu et le rouge procurent un fort contraste visuel, ayant la même </a:t>
              </a:r>
              <a:r>
                <a:rPr lang="fr-FR" sz="1400" b="1" i="1" dirty="0" err="1" smtClean="0"/>
                <a:t>réflectance</a:t>
              </a:r>
              <a:r>
                <a:rPr lang="fr-FR" sz="1400" b="1" i="1" dirty="0" smtClean="0"/>
                <a:t>, en noir et blanc, ils procurent le même gris. </a:t>
              </a:r>
            </a:p>
          </p:txBody>
        </p:sp>
      </p:grpSp>
      <p:sp>
        <p:nvSpPr>
          <p:cNvPr id="101" name="ZoneTexte 100"/>
          <p:cNvSpPr txBox="1"/>
          <p:nvPr>
            <p:custDataLst>
              <p:tags r:id="rId11"/>
            </p:custDataLst>
          </p:nvPr>
        </p:nvSpPr>
        <p:spPr>
          <a:xfrm>
            <a:off x="5850294" y="1654493"/>
            <a:ext cx="1893531" cy="830997"/>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rPr>
              <a:t>Le résultat de cette mesure donne le gris 18 %</a:t>
            </a:r>
            <a:endParaRPr lang="fr-FR" sz="1600" b="1" i="1" dirty="0">
              <a:solidFill>
                <a:srgbClr val="FF0000"/>
              </a:solidFill>
              <a:effectLst>
                <a:outerShdw blurRad="38100" dist="38100" dir="2700000" algn="tl">
                  <a:srgbClr val="000000">
                    <a:alpha val="43137"/>
                  </a:srgbClr>
                </a:outerShdw>
              </a:effectLst>
            </a:endParaRPr>
          </a:p>
        </p:txBody>
      </p:sp>
      <p:sp>
        <p:nvSpPr>
          <p:cNvPr id="103" name="Espace réservé du numéro de diapositive 102"/>
          <p:cNvSpPr>
            <a:spLocks noGrp="1"/>
          </p:cNvSpPr>
          <p:nvPr>
            <p:ph type="sldNum" sz="quarter" idx="12"/>
            <p:custDataLst>
              <p:tags r:id="rId12"/>
            </p:custDataLst>
          </p:nvPr>
        </p:nvSpPr>
        <p:spPr/>
        <p:txBody>
          <a:bodyPr/>
          <a:lstStyle/>
          <a:p>
            <a:fld id="{51CD62DF-E537-4679-8A74-FCDC5A59EB04}"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7" grpId="0"/>
      <p:bldP spid="96" grpId="0"/>
      <p:bldP spid="97"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custDataLst>
              <p:tags r:id="rId1"/>
            </p:custDataLst>
          </p:nvPr>
        </p:nvGrpSpPr>
        <p:grpSpPr>
          <a:xfrm>
            <a:off x="771772" y="1169260"/>
            <a:ext cx="4475261" cy="837037"/>
            <a:chOff x="870958" y="1523025"/>
            <a:chExt cx="4475261" cy="837037"/>
          </a:xfrm>
        </p:grpSpPr>
        <p:sp>
          <p:nvSpPr>
            <p:cNvPr id="3" name="Text Box 20"/>
            <p:cNvSpPr txBox="1">
              <a:spLocks noChangeArrowheads="1"/>
            </p:cNvSpPr>
            <p:nvPr>
              <p:custDataLst>
                <p:tags r:id="rId27"/>
              </p:custDataLst>
            </p:nvPr>
          </p:nvSpPr>
          <p:spPr bwMode="auto">
            <a:xfrm>
              <a:off x="3338380" y="1532298"/>
              <a:ext cx="2007839" cy="79142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fr-FR" sz="1200" b="1" dirty="0" smtClean="0">
                  <a:solidFill>
                    <a:srgbClr val="000000"/>
                  </a:solidFill>
                  <a:cs typeface="Arial" pitchFamily="34" charset="0"/>
                </a:rPr>
                <a:t>Feuille blanche.  </a:t>
              </a:r>
            </a:p>
            <a:p>
              <a:pPr lvl="0" fontAlgn="base">
                <a:spcBef>
                  <a:spcPct val="0"/>
                </a:spcBef>
                <a:spcAft>
                  <a:spcPct val="0"/>
                </a:spcAft>
              </a:pPr>
              <a:r>
                <a:rPr lang="fr-FR" sz="1200" b="1" dirty="0" smtClean="0">
                  <a:solidFill>
                    <a:srgbClr val="FF0000"/>
                  </a:solidFill>
                  <a:cs typeface="Arial" pitchFamily="34" charset="0"/>
                </a:rPr>
                <a:t>Compensation à 0.</a:t>
              </a:r>
              <a:r>
                <a:rPr lang="fr-FR" sz="1200" b="1" dirty="0" smtClean="0">
                  <a:solidFill>
                    <a:srgbClr val="000000"/>
                  </a:solidFill>
                  <a:cs typeface="Arial" pitchFamily="34" charset="0"/>
                </a:rPr>
                <a:t> </a:t>
              </a:r>
            </a:p>
            <a:p>
              <a:pPr fontAlgn="base">
                <a:spcBef>
                  <a:spcPct val="0"/>
                </a:spcBef>
                <a:spcAft>
                  <a:spcPct val="0"/>
                </a:spcAft>
              </a:pPr>
              <a:r>
                <a:rPr lang="fr-FR" sz="1200" b="1" dirty="0" smtClean="0">
                  <a:solidFill>
                    <a:srgbClr val="000000"/>
                  </a:solidFill>
                  <a:cs typeface="Arial" pitchFamily="34" charset="0"/>
                </a:rPr>
                <a:t>Rendu gris. </a:t>
              </a:r>
            </a:p>
            <a:p>
              <a:pPr fontAlgn="base">
                <a:spcBef>
                  <a:spcPct val="0"/>
                </a:spcBef>
                <a:spcAft>
                  <a:spcPct val="0"/>
                </a:spcAft>
              </a:pPr>
              <a:r>
                <a:rPr lang="fr-FR" sz="1200" b="1" dirty="0" smtClean="0">
                  <a:solidFill>
                    <a:srgbClr val="000000"/>
                  </a:solidFill>
                  <a:cs typeface="Arial" pitchFamily="34" charset="0"/>
                </a:rPr>
                <a:t>Histogramme calé au centre.</a:t>
              </a:r>
              <a:endParaRPr lang="fr-FR" sz="1200" b="1" dirty="0" smtClean="0">
                <a:cs typeface="Arial" pitchFamily="34" charset="0"/>
              </a:endParaRPr>
            </a:p>
            <a:p>
              <a:pPr lvl="0" fontAlgn="base">
                <a:spcBef>
                  <a:spcPct val="0"/>
                </a:spcBef>
                <a:spcAft>
                  <a:spcPct val="0"/>
                </a:spcAft>
              </a:pPr>
              <a:r>
                <a:rPr lang="fr-FR" sz="1600" b="1" dirty="0" smtClean="0">
                  <a:solidFill>
                    <a:srgbClr val="FF0000"/>
                  </a:solidFill>
                  <a:cs typeface="Arial" pitchFamily="34" charset="0"/>
                </a:rPr>
                <a:t> </a:t>
              </a:r>
              <a:endParaRPr lang="fr-FR" sz="1600" b="1" dirty="0" smtClean="0">
                <a:cs typeface="Arial" pitchFamily="34" charset="0"/>
              </a:endParaRPr>
            </a:p>
          </p:txBody>
        </p:sp>
        <p:grpSp>
          <p:nvGrpSpPr>
            <p:cNvPr id="4" name="Group 5"/>
            <p:cNvGrpSpPr>
              <a:grpSpLocks/>
            </p:cNvGrpSpPr>
            <p:nvPr>
              <p:custDataLst>
                <p:tags r:id="rId28"/>
              </p:custDataLst>
            </p:nvPr>
          </p:nvGrpSpPr>
          <p:grpSpPr bwMode="auto">
            <a:xfrm>
              <a:off x="870919" y="1523025"/>
              <a:ext cx="2417889" cy="837037"/>
              <a:chOff x="110623053" y="107144743"/>
              <a:chExt cx="2860680" cy="1035215"/>
            </a:xfrm>
          </p:grpSpPr>
          <p:pic>
            <p:nvPicPr>
              <p:cNvPr id="5" name="Picture 6" descr="AMAI2938"/>
              <p:cNvPicPr>
                <a:picLocks noChangeAspect="1" noChangeArrowheads="1"/>
              </p:cNvPicPr>
              <p:nvPr/>
            </p:nvPicPr>
            <p:blipFill>
              <a:blip r:embed="rId30" cstate="screen"/>
              <a:srcRect/>
              <a:stretch>
                <a:fillRect/>
              </a:stretch>
            </p:blipFill>
            <p:spPr bwMode="auto">
              <a:xfrm>
                <a:off x="110623053" y="107160967"/>
                <a:ext cx="1435538" cy="1018991"/>
              </a:xfrm>
              <a:prstGeom prst="rect">
                <a:avLst/>
              </a:prstGeom>
              <a:noFill/>
              <a:ln w="9525" algn="in">
                <a:noFill/>
                <a:miter lim="800000"/>
                <a:headEnd/>
                <a:tailEnd/>
              </a:ln>
              <a:effectLst/>
            </p:spPr>
          </p:pic>
          <p:pic>
            <p:nvPicPr>
              <p:cNvPr id="6" name="Picture 7" descr="BLANNCdirect"/>
              <p:cNvPicPr>
                <a:picLocks noChangeAspect="1" noChangeArrowheads="1"/>
              </p:cNvPicPr>
              <p:nvPr/>
            </p:nvPicPr>
            <p:blipFill>
              <a:blip r:embed="rId31" cstate="screen"/>
              <a:srcRect/>
              <a:stretch>
                <a:fillRect/>
              </a:stretch>
            </p:blipFill>
            <p:spPr bwMode="auto">
              <a:xfrm>
                <a:off x="112176720" y="107144743"/>
                <a:ext cx="1307013" cy="1022880"/>
              </a:xfrm>
              <a:prstGeom prst="rect">
                <a:avLst/>
              </a:prstGeom>
              <a:noFill/>
              <a:ln w="9525" algn="in">
                <a:noFill/>
                <a:miter lim="800000"/>
                <a:headEnd/>
                <a:tailEnd/>
              </a:ln>
              <a:effectLst/>
            </p:spPr>
          </p:pic>
        </p:grpSp>
      </p:grpSp>
      <p:grpSp>
        <p:nvGrpSpPr>
          <p:cNvPr id="7" name="Groupe 6"/>
          <p:cNvGrpSpPr/>
          <p:nvPr>
            <p:custDataLst>
              <p:tags r:id="rId2"/>
            </p:custDataLst>
          </p:nvPr>
        </p:nvGrpSpPr>
        <p:grpSpPr>
          <a:xfrm>
            <a:off x="755544" y="2223096"/>
            <a:ext cx="4517866" cy="945165"/>
            <a:chOff x="617505" y="2654490"/>
            <a:chExt cx="4517866" cy="945165"/>
          </a:xfrm>
        </p:grpSpPr>
        <p:sp>
          <p:nvSpPr>
            <p:cNvPr id="8" name="Text Box 21"/>
            <p:cNvSpPr txBox="1">
              <a:spLocks noChangeArrowheads="1"/>
            </p:cNvSpPr>
            <p:nvPr>
              <p:custDataLst>
                <p:tags r:id="rId25"/>
              </p:custDataLst>
            </p:nvPr>
          </p:nvSpPr>
          <p:spPr bwMode="auto">
            <a:xfrm>
              <a:off x="3153748" y="2654490"/>
              <a:ext cx="1981623" cy="94516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fr-FR" sz="1200" b="1" dirty="0" smtClean="0">
                  <a:solidFill>
                    <a:srgbClr val="000000"/>
                  </a:solidFill>
                  <a:cs typeface="Arial" pitchFamily="34" charset="0"/>
                </a:rPr>
                <a:t>Feuille blanche</a:t>
              </a:r>
            </a:p>
            <a:p>
              <a:pPr lvl="0" fontAlgn="base">
                <a:spcBef>
                  <a:spcPct val="0"/>
                </a:spcBef>
                <a:spcAft>
                  <a:spcPct val="0"/>
                </a:spcAft>
              </a:pPr>
              <a:r>
                <a:rPr lang="fr-FR" sz="1200" b="1" dirty="0" smtClean="0">
                  <a:solidFill>
                    <a:srgbClr val="FF0000"/>
                  </a:solidFill>
                  <a:cs typeface="Arial" pitchFamily="34" charset="0"/>
                </a:rPr>
                <a:t>Compensation +2,5</a:t>
              </a:r>
              <a:r>
                <a:rPr lang="fr-FR" sz="1200" dirty="0" smtClean="0">
                  <a:solidFill>
                    <a:srgbClr val="FF0000"/>
                  </a:solidFill>
                  <a:cs typeface="Arial" pitchFamily="34" charset="0"/>
                </a:rPr>
                <a:t>. </a:t>
              </a:r>
              <a:endParaRPr lang="fr-FR" sz="1200" dirty="0" smtClean="0">
                <a:solidFill>
                  <a:srgbClr val="000000"/>
                </a:solidFill>
                <a:cs typeface="Arial" pitchFamily="34" charset="0"/>
              </a:endParaRPr>
            </a:p>
            <a:p>
              <a:pPr fontAlgn="base">
                <a:spcBef>
                  <a:spcPct val="0"/>
                </a:spcBef>
                <a:spcAft>
                  <a:spcPct val="0"/>
                </a:spcAft>
              </a:pPr>
              <a:r>
                <a:rPr lang="fr-FR" sz="1200" b="1" dirty="0" smtClean="0">
                  <a:solidFill>
                    <a:srgbClr val="000000"/>
                  </a:solidFill>
                  <a:cs typeface="Arial" pitchFamily="34" charset="0"/>
                </a:rPr>
                <a:t>Rendu blanc. </a:t>
              </a:r>
            </a:p>
            <a:p>
              <a:pPr fontAlgn="base">
                <a:spcBef>
                  <a:spcPct val="0"/>
                </a:spcBef>
                <a:spcAft>
                  <a:spcPct val="0"/>
                </a:spcAft>
              </a:pPr>
              <a:r>
                <a:rPr lang="fr-FR" sz="1200" b="1" dirty="0" smtClean="0">
                  <a:solidFill>
                    <a:srgbClr val="000000"/>
                  </a:solidFill>
                  <a:cs typeface="Arial" pitchFamily="34" charset="0"/>
                </a:rPr>
                <a:t>Histogramme à droite</a:t>
              </a:r>
              <a:endParaRPr lang="fr-FR" sz="1200" b="1" dirty="0" smtClean="0">
                <a:cs typeface="Arial" pitchFamily="34" charset="0"/>
              </a:endParaRPr>
            </a:p>
          </p:txBody>
        </p:sp>
        <p:grpSp>
          <p:nvGrpSpPr>
            <p:cNvPr id="9" name="Groupe 56"/>
            <p:cNvGrpSpPr/>
            <p:nvPr>
              <p:custDataLst>
                <p:tags r:id="rId26"/>
              </p:custDataLst>
            </p:nvPr>
          </p:nvGrpSpPr>
          <p:grpSpPr>
            <a:xfrm>
              <a:off x="617505" y="2665260"/>
              <a:ext cx="2443175" cy="820093"/>
              <a:chOff x="3024175" y="2700218"/>
              <a:chExt cx="2428009" cy="736666"/>
            </a:xfrm>
          </p:grpSpPr>
          <p:pic>
            <p:nvPicPr>
              <p:cNvPr id="10" name="Picture 9" descr="AMAI2939"/>
              <p:cNvPicPr>
                <a:picLocks noChangeAspect="1" noChangeArrowheads="1"/>
              </p:cNvPicPr>
              <p:nvPr/>
            </p:nvPicPr>
            <p:blipFill>
              <a:blip r:embed="rId32" cstate="screen"/>
              <a:srcRect/>
              <a:stretch>
                <a:fillRect/>
              </a:stretch>
            </p:blipFill>
            <p:spPr bwMode="auto">
              <a:xfrm>
                <a:off x="3024175" y="2702614"/>
                <a:ext cx="1214445" cy="734268"/>
              </a:xfrm>
              <a:prstGeom prst="rect">
                <a:avLst/>
              </a:prstGeom>
              <a:noFill/>
              <a:ln w="9525" algn="in">
                <a:noFill/>
                <a:miter lim="800000"/>
                <a:headEnd/>
                <a:tailEnd/>
              </a:ln>
              <a:effectLst/>
            </p:spPr>
          </p:pic>
          <p:pic>
            <p:nvPicPr>
              <p:cNvPr id="11" name="Picture 10" descr="BLANC +2 IL"/>
              <p:cNvPicPr>
                <a:picLocks noChangeAspect="1" noChangeArrowheads="1"/>
              </p:cNvPicPr>
              <p:nvPr/>
            </p:nvPicPr>
            <p:blipFill>
              <a:blip r:embed="rId33" cstate="screen"/>
              <a:srcRect/>
              <a:stretch>
                <a:fillRect/>
              </a:stretch>
            </p:blipFill>
            <p:spPr bwMode="auto">
              <a:xfrm>
                <a:off x="4381496" y="2700218"/>
                <a:ext cx="1070688" cy="736666"/>
              </a:xfrm>
              <a:prstGeom prst="rect">
                <a:avLst/>
              </a:prstGeom>
              <a:noFill/>
              <a:ln w="9525" algn="in">
                <a:noFill/>
                <a:miter lim="800000"/>
                <a:headEnd/>
                <a:tailEnd/>
              </a:ln>
              <a:effectLst/>
            </p:spPr>
          </p:pic>
        </p:grpSp>
      </p:grpSp>
      <p:grpSp>
        <p:nvGrpSpPr>
          <p:cNvPr id="12" name="Groupe 11"/>
          <p:cNvGrpSpPr/>
          <p:nvPr>
            <p:custDataLst>
              <p:tags r:id="rId3"/>
            </p:custDataLst>
          </p:nvPr>
        </p:nvGrpSpPr>
        <p:grpSpPr>
          <a:xfrm>
            <a:off x="746716" y="3289478"/>
            <a:ext cx="4456355" cy="944421"/>
            <a:chOff x="617469" y="3674416"/>
            <a:chExt cx="4456355" cy="944421"/>
          </a:xfrm>
        </p:grpSpPr>
        <p:sp>
          <p:nvSpPr>
            <p:cNvPr id="13" name="Text Box 24"/>
            <p:cNvSpPr txBox="1">
              <a:spLocks noChangeArrowheads="1"/>
            </p:cNvSpPr>
            <p:nvPr>
              <p:custDataLst>
                <p:tags r:id="rId23"/>
              </p:custDataLst>
            </p:nvPr>
          </p:nvSpPr>
          <p:spPr bwMode="auto">
            <a:xfrm>
              <a:off x="3206500" y="3690143"/>
              <a:ext cx="1867324" cy="9286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fr-FR" sz="1200" b="1" dirty="0" smtClean="0">
                  <a:solidFill>
                    <a:srgbClr val="000000"/>
                  </a:solidFill>
                  <a:cs typeface="Arial" pitchFamily="34" charset="0"/>
                </a:rPr>
                <a:t>Feuille noire. </a:t>
              </a:r>
            </a:p>
            <a:p>
              <a:pPr lvl="0" fontAlgn="base">
                <a:spcBef>
                  <a:spcPct val="0"/>
                </a:spcBef>
                <a:spcAft>
                  <a:spcPct val="0"/>
                </a:spcAft>
              </a:pPr>
              <a:r>
                <a:rPr lang="fr-FR" sz="1200" b="1" dirty="0" smtClean="0">
                  <a:solidFill>
                    <a:srgbClr val="FF0000"/>
                  </a:solidFill>
                  <a:cs typeface="Arial" pitchFamily="34" charset="0"/>
                </a:rPr>
                <a:t>Compensation à 0.</a:t>
              </a:r>
              <a:endParaRPr lang="fr-FR" sz="1200" dirty="0" smtClean="0">
                <a:solidFill>
                  <a:srgbClr val="000000"/>
                </a:solidFill>
                <a:cs typeface="Arial" pitchFamily="34" charset="0"/>
              </a:endParaRPr>
            </a:p>
            <a:p>
              <a:pPr lvl="0" fontAlgn="base">
                <a:spcBef>
                  <a:spcPct val="0"/>
                </a:spcBef>
                <a:spcAft>
                  <a:spcPct val="0"/>
                </a:spcAft>
              </a:pPr>
              <a:r>
                <a:rPr lang="fr-FR" sz="1200" b="1" dirty="0" smtClean="0">
                  <a:solidFill>
                    <a:srgbClr val="000000"/>
                  </a:solidFill>
                  <a:cs typeface="Arial" pitchFamily="34" charset="0"/>
                </a:rPr>
                <a:t>Rendue gris.</a:t>
              </a:r>
            </a:p>
            <a:p>
              <a:pPr lvl="0" fontAlgn="base">
                <a:spcBef>
                  <a:spcPct val="0"/>
                </a:spcBef>
                <a:spcAft>
                  <a:spcPct val="0"/>
                </a:spcAft>
              </a:pPr>
              <a:r>
                <a:rPr lang="fr-FR" sz="1200" b="1" dirty="0" smtClean="0">
                  <a:solidFill>
                    <a:srgbClr val="000000"/>
                  </a:solidFill>
                  <a:cs typeface="Arial" pitchFamily="34" charset="0"/>
                </a:rPr>
                <a:t>Histogramme au centre.</a:t>
              </a:r>
              <a:endParaRPr lang="fr-FR" sz="1200" b="1" dirty="0" smtClean="0">
                <a:cs typeface="Arial" pitchFamily="34" charset="0"/>
              </a:endParaRPr>
            </a:p>
          </p:txBody>
        </p:sp>
        <p:grpSp>
          <p:nvGrpSpPr>
            <p:cNvPr id="14" name="Group 11"/>
            <p:cNvGrpSpPr>
              <a:grpSpLocks/>
            </p:cNvGrpSpPr>
            <p:nvPr>
              <p:custDataLst>
                <p:tags r:id="rId24"/>
              </p:custDataLst>
            </p:nvPr>
          </p:nvGrpSpPr>
          <p:grpSpPr bwMode="auto">
            <a:xfrm>
              <a:off x="617469" y="3674416"/>
              <a:ext cx="2420972" cy="896793"/>
              <a:chOff x="110363775" y="109635335"/>
              <a:chExt cx="2916000" cy="1025795"/>
            </a:xfrm>
          </p:grpSpPr>
          <p:pic>
            <p:nvPicPr>
              <p:cNvPr id="15" name="Picture 12" descr="AMAI2940"/>
              <p:cNvPicPr>
                <a:picLocks noChangeAspect="1" noChangeArrowheads="1"/>
              </p:cNvPicPr>
              <p:nvPr/>
            </p:nvPicPr>
            <p:blipFill>
              <a:blip r:embed="rId34" cstate="print"/>
              <a:srcRect/>
              <a:stretch>
                <a:fillRect/>
              </a:stretch>
            </p:blipFill>
            <p:spPr bwMode="auto">
              <a:xfrm>
                <a:off x="110363775" y="109653299"/>
                <a:ext cx="1512000" cy="1007831"/>
              </a:xfrm>
              <a:prstGeom prst="rect">
                <a:avLst/>
              </a:prstGeom>
              <a:noFill/>
              <a:ln w="9525" algn="in">
                <a:noFill/>
                <a:miter lim="800000"/>
                <a:headEnd/>
                <a:tailEnd/>
              </a:ln>
              <a:effectLst/>
            </p:spPr>
          </p:pic>
          <p:pic>
            <p:nvPicPr>
              <p:cNvPr id="16" name="Picture 13" descr="NOIRdirect"/>
              <p:cNvPicPr>
                <a:picLocks noChangeAspect="1" noChangeArrowheads="1"/>
              </p:cNvPicPr>
              <p:nvPr/>
            </p:nvPicPr>
            <p:blipFill>
              <a:blip r:embed="rId35" cstate="screen"/>
              <a:srcRect/>
              <a:stretch>
                <a:fillRect/>
              </a:stretch>
            </p:blipFill>
            <p:spPr bwMode="auto">
              <a:xfrm>
                <a:off x="111990262" y="109635335"/>
                <a:ext cx="1289513" cy="1020085"/>
              </a:xfrm>
              <a:prstGeom prst="rect">
                <a:avLst/>
              </a:prstGeom>
              <a:noFill/>
              <a:ln w="9525" algn="in">
                <a:noFill/>
                <a:miter lim="800000"/>
                <a:headEnd/>
                <a:tailEnd/>
              </a:ln>
              <a:effectLst/>
            </p:spPr>
          </p:pic>
        </p:grpSp>
      </p:grpSp>
      <p:grpSp>
        <p:nvGrpSpPr>
          <p:cNvPr id="17" name="Groupe 16"/>
          <p:cNvGrpSpPr/>
          <p:nvPr>
            <p:custDataLst>
              <p:tags r:id="rId4"/>
            </p:custDataLst>
          </p:nvPr>
        </p:nvGrpSpPr>
        <p:grpSpPr>
          <a:xfrm>
            <a:off x="745444" y="4378698"/>
            <a:ext cx="4527966" cy="833246"/>
            <a:chOff x="617507" y="4666657"/>
            <a:chExt cx="4527966" cy="833246"/>
          </a:xfrm>
        </p:grpSpPr>
        <p:grpSp>
          <p:nvGrpSpPr>
            <p:cNvPr id="18" name="Groupe 47"/>
            <p:cNvGrpSpPr/>
            <p:nvPr>
              <p:custDataLst>
                <p:tags r:id="rId21"/>
              </p:custDataLst>
            </p:nvPr>
          </p:nvGrpSpPr>
          <p:grpSpPr>
            <a:xfrm>
              <a:off x="617507" y="4682960"/>
              <a:ext cx="2371739" cy="816943"/>
              <a:chOff x="6918336" y="4854980"/>
              <a:chExt cx="2643206" cy="945169"/>
            </a:xfrm>
          </p:grpSpPr>
          <p:pic>
            <p:nvPicPr>
              <p:cNvPr id="20" name="Picture 15" descr="AMAI2941"/>
              <p:cNvPicPr>
                <a:picLocks noChangeAspect="1" noChangeArrowheads="1"/>
              </p:cNvPicPr>
              <p:nvPr/>
            </p:nvPicPr>
            <p:blipFill>
              <a:blip r:embed="rId36" cstate="screen"/>
              <a:srcRect/>
              <a:stretch>
                <a:fillRect/>
              </a:stretch>
            </p:blipFill>
            <p:spPr bwMode="auto">
              <a:xfrm>
                <a:off x="6918336" y="4854980"/>
                <a:ext cx="1399519" cy="937501"/>
              </a:xfrm>
              <a:prstGeom prst="rect">
                <a:avLst/>
              </a:prstGeom>
              <a:noFill/>
              <a:ln w="9525" algn="in">
                <a:noFill/>
                <a:miter lim="800000"/>
                <a:headEnd/>
                <a:tailEnd/>
              </a:ln>
              <a:effectLst/>
            </p:spPr>
          </p:pic>
          <p:pic>
            <p:nvPicPr>
              <p:cNvPr id="21" name="Picture 16" descr="NOIR -2 IL"/>
              <p:cNvPicPr>
                <a:picLocks noChangeAspect="1" noChangeArrowheads="1"/>
              </p:cNvPicPr>
              <p:nvPr/>
            </p:nvPicPr>
            <p:blipFill>
              <a:blip r:embed="rId37" cstate="screen"/>
              <a:srcRect/>
              <a:stretch>
                <a:fillRect/>
              </a:stretch>
            </p:blipFill>
            <p:spPr bwMode="auto">
              <a:xfrm>
                <a:off x="8395277" y="4854983"/>
                <a:ext cx="1166265" cy="945166"/>
              </a:xfrm>
              <a:prstGeom prst="rect">
                <a:avLst/>
              </a:prstGeom>
              <a:noFill/>
              <a:ln w="9525" algn="in">
                <a:noFill/>
                <a:miter lim="800000"/>
                <a:headEnd/>
                <a:tailEnd/>
              </a:ln>
              <a:effectLst/>
            </p:spPr>
          </p:pic>
        </p:grpSp>
        <p:sp>
          <p:nvSpPr>
            <p:cNvPr id="19" name="Text Box 23"/>
            <p:cNvSpPr txBox="1">
              <a:spLocks noChangeArrowheads="1"/>
            </p:cNvSpPr>
            <p:nvPr>
              <p:custDataLst>
                <p:tags r:id="rId22"/>
              </p:custDataLst>
            </p:nvPr>
          </p:nvSpPr>
          <p:spPr bwMode="auto">
            <a:xfrm>
              <a:off x="3173892" y="4666657"/>
              <a:ext cx="1971581" cy="83324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fr-FR" sz="1200" b="1" dirty="0" smtClean="0">
                  <a:solidFill>
                    <a:srgbClr val="000000"/>
                  </a:solidFill>
                  <a:cs typeface="Arial" pitchFamily="34" charset="0"/>
                </a:rPr>
                <a:t>Feuille noire. </a:t>
              </a:r>
            </a:p>
            <a:p>
              <a:pPr lvl="0" fontAlgn="base">
                <a:spcBef>
                  <a:spcPct val="0"/>
                </a:spcBef>
                <a:spcAft>
                  <a:spcPct val="0"/>
                </a:spcAft>
              </a:pPr>
              <a:r>
                <a:rPr lang="fr-FR" sz="1200" b="1" dirty="0" smtClean="0">
                  <a:solidFill>
                    <a:srgbClr val="FF0000"/>
                  </a:solidFill>
                  <a:cs typeface="Arial" pitchFamily="34" charset="0"/>
                </a:rPr>
                <a:t>Compensation à -3,5. </a:t>
              </a:r>
            </a:p>
            <a:p>
              <a:pPr lvl="0" fontAlgn="base">
                <a:spcBef>
                  <a:spcPct val="0"/>
                </a:spcBef>
                <a:spcAft>
                  <a:spcPct val="0"/>
                </a:spcAft>
              </a:pPr>
              <a:r>
                <a:rPr lang="fr-FR" sz="1200" b="1" dirty="0" smtClean="0">
                  <a:cs typeface="Arial" pitchFamily="34" charset="0"/>
                </a:rPr>
                <a:t>R</a:t>
              </a:r>
              <a:r>
                <a:rPr lang="fr-FR" sz="1200" b="1" dirty="0" smtClean="0">
                  <a:solidFill>
                    <a:srgbClr val="000000"/>
                  </a:solidFill>
                  <a:cs typeface="Arial" pitchFamily="34" charset="0"/>
                </a:rPr>
                <a:t>endue noir.</a:t>
              </a:r>
            </a:p>
            <a:p>
              <a:pPr lvl="0" fontAlgn="base">
                <a:spcBef>
                  <a:spcPct val="0"/>
                </a:spcBef>
                <a:spcAft>
                  <a:spcPct val="0"/>
                </a:spcAft>
              </a:pPr>
              <a:r>
                <a:rPr lang="fr-FR" sz="1200" b="1" dirty="0" smtClean="0">
                  <a:solidFill>
                    <a:srgbClr val="000000"/>
                  </a:solidFill>
                  <a:cs typeface="Arial" pitchFamily="34" charset="0"/>
                </a:rPr>
                <a:t>Histogramme à gauche</a:t>
              </a:r>
              <a:endParaRPr lang="fr-FR" sz="1200" b="1" dirty="0" smtClean="0">
                <a:cs typeface="Arial" pitchFamily="34" charset="0"/>
              </a:endParaRPr>
            </a:p>
          </p:txBody>
        </p:sp>
      </p:grpSp>
      <p:grpSp>
        <p:nvGrpSpPr>
          <p:cNvPr id="22" name="Groupe 21"/>
          <p:cNvGrpSpPr/>
          <p:nvPr>
            <p:custDataLst>
              <p:tags r:id="rId5"/>
            </p:custDataLst>
          </p:nvPr>
        </p:nvGrpSpPr>
        <p:grpSpPr>
          <a:xfrm>
            <a:off x="572176" y="5302024"/>
            <a:ext cx="4826280" cy="1216877"/>
            <a:chOff x="460348" y="5752314"/>
            <a:chExt cx="4826280" cy="1216877"/>
          </a:xfrm>
        </p:grpSpPr>
        <p:sp>
          <p:nvSpPr>
            <p:cNvPr id="23" name="Text Box 22"/>
            <p:cNvSpPr txBox="1">
              <a:spLocks noChangeArrowheads="1"/>
            </p:cNvSpPr>
            <p:nvPr>
              <p:custDataLst>
                <p:tags r:id="rId19"/>
              </p:custDataLst>
            </p:nvPr>
          </p:nvSpPr>
          <p:spPr bwMode="auto">
            <a:xfrm>
              <a:off x="3156307" y="5752314"/>
              <a:ext cx="2130321" cy="99325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dirty="0" smtClean="0">
                  <a:solidFill>
                    <a:srgbClr val="000000"/>
                  </a:solidFill>
                  <a:cs typeface="Arial" pitchFamily="34" charset="0"/>
                </a:rPr>
                <a:t>Feuilles noire et blanche 50/50</a:t>
              </a:r>
            </a:p>
            <a:p>
              <a:pPr fontAlgn="base">
                <a:spcBef>
                  <a:spcPct val="0"/>
                </a:spcBef>
                <a:spcAft>
                  <a:spcPct val="0"/>
                </a:spcAft>
              </a:pPr>
              <a:r>
                <a:rPr lang="fr-FR" sz="1200" b="1" dirty="0" smtClean="0">
                  <a:solidFill>
                    <a:srgbClr val="FF0000"/>
                  </a:solidFill>
                  <a:cs typeface="Arial" pitchFamily="34" charset="0"/>
                </a:rPr>
                <a:t>Compensation à 0.</a:t>
              </a:r>
            </a:p>
            <a:p>
              <a:pPr fontAlgn="base">
                <a:spcBef>
                  <a:spcPct val="0"/>
                </a:spcBef>
                <a:spcAft>
                  <a:spcPct val="0"/>
                </a:spcAft>
              </a:pPr>
              <a:r>
                <a:rPr lang="fr-FR" sz="1200" b="1" dirty="0" smtClean="0">
                  <a:solidFill>
                    <a:srgbClr val="000000"/>
                  </a:solidFill>
                  <a:cs typeface="Arial" pitchFamily="34" charset="0"/>
                </a:rPr>
                <a:t>Le blanc est rendu blanc</a:t>
              </a:r>
            </a:p>
            <a:p>
              <a:pPr fontAlgn="base">
                <a:spcBef>
                  <a:spcPct val="0"/>
                </a:spcBef>
                <a:spcAft>
                  <a:spcPct val="0"/>
                </a:spcAft>
              </a:pPr>
              <a:r>
                <a:rPr lang="fr-FR" sz="1200" b="1" dirty="0" smtClean="0">
                  <a:solidFill>
                    <a:srgbClr val="000000"/>
                  </a:solidFill>
                  <a:cs typeface="Arial" pitchFamily="34" charset="0"/>
                </a:rPr>
                <a:t>le noir est noir.</a:t>
              </a:r>
            </a:p>
            <a:p>
              <a:pPr fontAlgn="base">
                <a:spcBef>
                  <a:spcPct val="0"/>
                </a:spcBef>
                <a:spcAft>
                  <a:spcPct val="0"/>
                </a:spcAft>
              </a:pPr>
              <a:r>
                <a:rPr lang="fr-FR" sz="1200" b="1" dirty="0" smtClean="0">
                  <a:solidFill>
                    <a:srgbClr val="000000"/>
                  </a:solidFill>
                  <a:cs typeface="Arial" pitchFamily="34" charset="0"/>
                </a:rPr>
                <a:t>Histogramme droite / gauche</a:t>
              </a:r>
              <a:endParaRPr lang="fr-FR" sz="1600" dirty="0" smtClean="0">
                <a:solidFill>
                  <a:srgbClr val="000000"/>
                </a:solidFill>
                <a:latin typeface="Times New Roman" pitchFamily="18" charset="0"/>
                <a:cs typeface="Arial" pitchFamily="34" charset="0"/>
              </a:endParaRPr>
            </a:p>
          </p:txBody>
        </p:sp>
        <p:grpSp>
          <p:nvGrpSpPr>
            <p:cNvPr id="24" name="Groupe 69"/>
            <p:cNvGrpSpPr/>
            <p:nvPr/>
          </p:nvGrpSpPr>
          <p:grpSpPr>
            <a:xfrm>
              <a:off x="460348" y="5890429"/>
              <a:ext cx="2631597" cy="1078762"/>
              <a:chOff x="460348" y="5445497"/>
              <a:chExt cx="2631597" cy="1078762"/>
            </a:xfrm>
          </p:grpSpPr>
          <p:grpSp>
            <p:nvGrpSpPr>
              <p:cNvPr id="25" name="Groupe 144"/>
              <p:cNvGrpSpPr/>
              <p:nvPr/>
            </p:nvGrpSpPr>
            <p:grpSpPr>
              <a:xfrm>
                <a:off x="617507" y="5445497"/>
                <a:ext cx="1297547" cy="785818"/>
                <a:chOff x="-605913" y="2423309"/>
                <a:chExt cx="1211824" cy="714380"/>
              </a:xfrm>
            </p:grpSpPr>
            <p:pic>
              <p:nvPicPr>
                <p:cNvPr id="28" name="Image 6" descr="AMAI3488.jpg"/>
                <p:cNvPicPr>
                  <a:picLocks noChangeAspect="1"/>
                </p:cNvPicPr>
                <p:nvPr/>
              </p:nvPicPr>
              <p:blipFill>
                <a:blip r:embed="rId38" cstate="screen">
                  <a:lum bright="10000"/>
                </a:blip>
                <a:stretch>
                  <a:fillRect/>
                </a:stretch>
              </p:blipFill>
              <p:spPr>
                <a:xfrm rot="10800000">
                  <a:off x="-605912" y="2423309"/>
                  <a:ext cx="1211823" cy="714380"/>
                </a:xfrm>
                <a:prstGeom prst="rect">
                  <a:avLst/>
                </a:prstGeom>
                <a:ln w="3175">
                  <a:solidFill>
                    <a:schemeClr val="tx1"/>
                  </a:solidFill>
                </a:ln>
              </p:spPr>
            </p:pic>
            <p:pic>
              <p:nvPicPr>
                <p:cNvPr id="29" name="Image 6" descr="AMAI3488.jpg"/>
                <p:cNvPicPr>
                  <a:picLocks noChangeAspect="1"/>
                </p:cNvPicPr>
                <p:nvPr/>
              </p:nvPicPr>
              <p:blipFill>
                <a:blip r:embed="rId39" cstate="screen">
                  <a:lum bright="-20000"/>
                </a:blip>
                <a:srcRect/>
                <a:stretch>
                  <a:fillRect/>
                </a:stretch>
              </p:blipFill>
              <p:spPr>
                <a:xfrm rot="10800000">
                  <a:off x="-605913" y="2423309"/>
                  <a:ext cx="605912" cy="714380"/>
                </a:xfrm>
                <a:prstGeom prst="rect">
                  <a:avLst/>
                </a:prstGeom>
              </p:spPr>
            </p:pic>
          </p:grpSp>
          <p:pic>
            <p:nvPicPr>
              <p:cNvPr id="26" name="Picture 19" descr="NOIRBLANC1r"/>
              <p:cNvPicPr>
                <a:picLocks noChangeAspect="1" noChangeArrowheads="1"/>
              </p:cNvPicPr>
              <p:nvPr/>
            </p:nvPicPr>
            <p:blipFill>
              <a:blip r:embed="rId40" cstate="screen"/>
              <a:srcRect/>
              <a:stretch>
                <a:fillRect/>
              </a:stretch>
            </p:blipFill>
            <p:spPr bwMode="auto">
              <a:xfrm>
                <a:off x="1973200" y="5445497"/>
                <a:ext cx="1118745" cy="778201"/>
              </a:xfrm>
              <a:prstGeom prst="rect">
                <a:avLst/>
              </a:prstGeom>
              <a:noFill/>
              <a:ln w="9525" algn="in">
                <a:noFill/>
                <a:miter lim="800000"/>
                <a:headEnd/>
                <a:tailEnd/>
              </a:ln>
              <a:effectLst/>
            </p:spPr>
          </p:pic>
          <p:sp>
            <p:nvSpPr>
              <p:cNvPr id="27" name="ZoneTexte 17"/>
              <p:cNvSpPr txBox="1"/>
              <p:nvPr>
                <p:custDataLst>
                  <p:tags r:id="rId20"/>
                </p:custDataLst>
              </p:nvPr>
            </p:nvSpPr>
            <p:spPr>
              <a:xfrm>
                <a:off x="460348" y="6247260"/>
                <a:ext cx="2543196" cy="276999"/>
              </a:xfrm>
              <a:prstGeom prst="rect">
                <a:avLst/>
              </a:prstGeom>
              <a:noFill/>
            </p:spPr>
            <p:txBody>
              <a:bodyPr wrap="square" rtlCol="0">
                <a:spAutoFit/>
              </a:bodyPr>
              <a:lstStyle/>
              <a:p>
                <a:pPr algn="ctr"/>
                <a:r>
                  <a:rPr lang="fr-FR" sz="1200" b="1" i="1" dirty="0" smtClean="0"/>
                  <a:t>Moyenne noir /blanc = GRIS 18%</a:t>
                </a:r>
                <a:endParaRPr lang="fr-FR" sz="1200" b="1" i="1" dirty="0"/>
              </a:p>
            </p:txBody>
          </p:sp>
        </p:grpSp>
      </p:grpSp>
      <p:sp>
        <p:nvSpPr>
          <p:cNvPr id="30" name="ZoneTexte 29"/>
          <p:cNvSpPr txBox="1"/>
          <p:nvPr>
            <p:custDataLst>
              <p:tags r:id="rId6"/>
            </p:custDataLst>
          </p:nvPr>
        </p:nvSpPr>
        <p:spPr>
          <a:xfrm>
            <a:off x="690795" y="6464827"/>
            <a:ext cx="4537494" cy="830997"/>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rPr>
              <a:t>N.B. Toutes variations </a:t>
            </a:r>
            <a:r>
              <a:rPr lang="fr-FR" sz="1600" b="1" i="1" u="sng" dirty="0" smtClean="0">
                <a:solidFill>
                  <a:srgbClr val="FF0000"/>
                </a:solidFill>
                <a:effectLst>
                  <a:outerShdw blurRad="38100" dist="38100" dir="2700000" algn="tl">
                    <a:srgbClr val="000000">
                      <a:alpha val="43137"/>
                    </a:srgbClr>
                  </a:outerShdw>
                </a:effectLst>
              </a:rPr>
              <a:t>d’égalité de surface entre le « sombre » et le « clair » </a:t>
            </a:r>
            <a:r>
              <a:rPr lang="fr-FR" sz="1600" b="1" i="1" dirty="0" smtClean="0">
                <a:solidFill>
                  <a:srgbClr val="FF0000"/>
                </a:solidFill>
                <a:effectLst>
                  <a:outerShdw blurRad="38100" dist="38100" dir="2700000" algn="tl">
                    <a:srgbClr val="000000">
                      <a:alpha val="43137"/>
                    </a:srgbClr>
                  </a:outerShdw>
                </a:effectLst>
              </a:rPr>
              <a:t>conduira à moduler la compensation pour trouver la bonne exposition.</a:t>
            </a:r>
            <a:endParaRPr lang="fr-FR" sz="1200" dirty="0"/>
          </a:p>
        </p:txBody>
      </p:sp>
      <p:sp>
        <p:nvSpPr>
          <p:cNvPr id="31" name="WordArt 4"/>
          <p:cNvSpPr>
            <a:spLocks noChangeArrowheads="1" noChangeShapeType="1" noTextEdit="1"/>
          </p:cNvSpPr>
          <p:nvPr>
            <p:custDataLst>
              <p:tags r:id="rId7"/>
            </p:custDataLst>
          </p:nvPr>
        </p:nvSpPr>
        <p:spPr bwMode="auto">
          <a:xfrm>
            <a:off x="757441" y="237889"/>
            <a:ext cx="4431614" cy="376952"/>
          </a:xfrm>
          <a:prstGeom prst="rect">
            <a:avLst/>
          </a:prstGeom>
        </p:spPr>
        <p:txBody>
          <a:bodyPr wrap="none" fromWordArt="1">
            <a:prstTxWarp prst="textPlain">
              <a:avLst>
                <a:gd name="adj" fmla="val 50000"/>
              </a:avLst>
            </a:prstTxWarp>
          </a:bodyPr>
          <a:lstStyle/>
          <a:p>
            <a:pPr algn="ctr" rtl="0"/>
            <a:r>
              <a:rPr lang="fr-FR" sz="2400" b="1" i="1" dirty="0" smtClean="0">
                <a:solidFill>
                  <a:srgbClr val="FF0000"/>
                </a:solidFill>
                <a:effectLst>
                  <a:outerShdw blurRad="38100" dist="38100" dir="2700000" algn="tl">
                    <a:srgbClr val="000000">
                      <a:alpha val="43137"/>
                    </a:srgbClr>
                  </a:outerShdw>
                </a:effectLst>
              </a:rPr>
              <a:t>A</a:t>
            </a:r>
            <a:r>
              <a:rPr lang="fr-FR" sz="2200" i="1" kern="10" dirty="0" smtClean="0">
                <a:ln w="9525" algn="ctr">
                  <a:solidFill>
                    <a:srgbClr val="000000"/>
                  </a:solidFill>
                  <a:round/>
                  <a:headEnd/>
                  <a:tailEnd/>
                </a:ln>
                <a:solidFill>
                  <a:srgbClr val="FFFFFF"/>
                </a:solidFill>
                <a:effectLst>
                  <a:outerShdw blurRad="38100" dist="38100" dir="2700000" algn="tl">
                    <a:srgbClr val="000000">
                      <a:alpha val="43137"/>
                    </a:srgbClr>
                  </a:outerShdw>
                </a:effectLst>
                <a:latin typeface="Arial Black"/>
              </a:rPr>
              <a:t> </a:t>
            </a:r>
            <a:r>
              <a:rPr lang="fr-FR" sz="2400" b="1" i="1" dirty="0" smtClean="0">
                <a:solidFill>
                  <a:srgbClr val="FF0000"/>
                </a:solidFill>
                <a:effectLst>
                  <a:outerShdw blurRad="38100" dist="38100" dir="2700000" algn="tl">
                    <a:srgbClr val="000000">
                      <a:alpha val="43137"/>
                    </a:srgbClr>
                  </a:outerShdw>
                </a:effectLst>
              </a:rPr>
              <a:t>quoi sert la compensation d’exposition ?</a:t>
            </a:r>
            <a:endParaRPr lang="fr-FR" sz="2400" b="1" i="1" dirty="0">
              <a:solidFill>
                <a:srgbClr val="FF0000"/>
              </a:solidFill>
              <a:effectLst>
                <a:outerShdw blurRad="38100" dist="38100" dir="2700000" algn="tl">
                  <a:srgbClr val="000000">
                    <a:alpha val="43137"/>
                  </a:srgbClr>
                </a:outerShdw>
              </a:effectLst>
            </a:endParaRPr>
          </a:p>
        </p:txBody>
      </p:sp>
      <p:sp>
        <p:nvSpPr>
          <p:cNvPr id="32" name="ZoneTexte 31"/>
          <p:cNvSpPr txBox="1"/>
          <p:nvPr>
            <p:custDataLst>
              <p:tags r:id="rId8"/>
            </p:custDataLst>
          </p:nvPr>
        </p:nvSpPr>
        <p:spPr>
          <a:xfrm>
            <a:off x="674460" y="617622"/>
            <a:ext cx="4556152" cy="523220"/>
          </a:xfrm>
          <a:prstGeom prst="rect">
            <a:avLst/>
          </a:prstGeom>
          <a:noFill/>
        </p:spPr>
        <p:txBody>
          <a:bodyPr wrap="square" rtlCol="0">
            <a:spAutoFit/>
          </a:bodyPr>
          <a:lstStyle/>
          <a:p>
            <a:pPr fontAlgn="base">
              <a:spcBef>
                <a:spcPct val="0"/>
              </a:spcBef>
              <a:spcAft>
                <a:spcPct val="0"/>
              </a:spcAft>
            </a:pPr>
            <a:r>
              <a:rPr lang="fr-FR" sz="1400" b="1" i="1" dirty="0" smtClean="0"/>
              <a:t>La commande compensation d’exposition (+ - ) </a:t>
            </a:r>
          </a:p>
          <a:p>
            <a:pPr fontAlgn="base">
              <a:spcBef>
                <a:spcPct val="0"/>
              </a:spcBef>
              <a:spcAft>
                <a:spcPct val="0"/>
              </a:spcAft>
            </a:pPr>
            <a:r>
              <a:rPr lang="fr-FR" sz="1400" b="1" i="1" dirty="0" smtClean="0"/>
              <a:t>ne s’applique qu’en mesure réfléchie. (P. Av. Tv.)</a:t>
            </a:r>
          </a:p>
        </p:txBody>
      </p:sp>
      <p:sp>
        <p:nvSpPr>
          <p:cNvPr id="33" name="ZoneTexte 32"/>
          <p:cNvSpPr txBox="1"/>
          <p:nvPr>
            <p:custDataLst>
              <p:tags r:id="rId9"/>
            </p:custDataLst>
          </p:nvPr>
        </p:nvSpPr>
        <p:spPr>
          <a:xfrm>
            <a:off x="5946682" y="763212"/>
            <a:ext cx="4620676" cy="2308324"/>
          </a:xfrm>
          <a:prstGeom prst="rect">
            <a:avLst/>
          </a:prstGeom>
          <a:noFill/>
        </p:spPr>
        <p:txBody>
          <a:bodyPr wrap="square" rtlCol="0">
            <a:spAutoFit/>
          </a:bodyPr>
          <a:lstStyle/>
          <a:p>
            <a:pPr lvl="0" fontAlgn="base">
              <a:spcBef>
                <a:spcPct val="0"/>
              </a:spcBef>
              <a:spcAft>
                <a:spcPct val="0"/>
              </a:spcAft>
              <a:buFont typeface="Wingdings" pitchFamily="2" charset="2"/>
              <a:buChar char="v"/>
            </a:pPr>
            <a:r>
              <a:rPr lang="fr-FR" sz="1800" b="1" u="sng" dirty="0" smtClean="0">
                <a:solidFill>
                  <a:srgbClr val="FF0000"/>
                </a:solidFill>
                <a:effectLst>
                  <a:outerShdw blurRad="38100" dist="38100" dir="2700000" algn="tl">
                    <a:srgbClr val="000000">
                      <a:alpha val="43137"/>
                    </a:srgbClr>
                  </a:outerShdw>
                </a:effectLst>
                <a:cs typeface="Arial" pitchFamily="34" charset="0"/>
              </a:rPr>
              <a:t>Multizone :</a:t>
            </a:r>
            <a:endParaRPr lang="fr-FR" sz="1800" b="1" dirty="0" smtClean="0">
              <a:solidFill>
                <a:srgbClr val="FF0000"/>
              </a:solidFill>
              <a:effectLst>
                <a:outerShdw blurRad="38100" dist="38100" dir="2700000" algn="tl">
                  <a:srgbClr val="000000">
                    <a:alpha val="43137"/>
                  </a:srgbClr>
                </a:outerShdw>
              </a:effectLst>
              <a:cs typeface="Arial" pitchFamily="34" charset="0"/>
            </a:endParaRPr>
          </a:p>
          <a:p>
            <a:pPr>
              <a:buFont typeface="Wingdings" pitchFamily="2" charset="2"/>
              <a:buChar char="ü"/>
            </a:pPr>
            <a:r>
              <a:rPr lang="fr-FR" sz="1400" b="1" dirty="0" smtClean="0"/>
              <a:t>Mesure intelligente effectuée sur la totalité de la visée puis comparée à une « bibliothèque de situations type » afin d'apporter automatiquement une correction adaptée. </a:t>
            </a:r>
            <a:r>
              <a:rPr lang="fr-FR" sz="1400" b="1" i="1" dirty="0" smtClean="0"/>
              <a:t>N.B.</a:t>
            </a:r>
            <a:r>
              <a:rPr lang="fr-FR" sz="1400" b="1" dirty="0" smtClean="0"/>
              <a:t> </a:t>
            </a:r>
            <a:r>
              <a:rPr lang="fr-FR" sz="1400" b="1" i="1" dirty="0" smtClean="0"/>
              <a:t>Convient mal aux filtres ND, préférer une mesure centrale pondérée ou une mesure incidente en base.</a:t>
            </a:r>
          </a:p>
          <a:p>
            <a:pPr>
              <a:buFont typeface="Wingdings" pitchFamily="2" charset="2"/>
              <a:buChar char="ü"/>
            </a:pPr>
            <a:r>
              <a:rPr lang="fr-FR" sz="1400" b="1" dirty="0" smtClean="0"/>
              <a:t>Système fiable sur la plupart des sujets courants ne présentant pas d’écart majeur entre ombres et hautes lumières c'est à dire ayant une </a:t>
            </a:r>
            <a:r>
              <a:rPr lang="fr-FR" sz="1400" b="1" dirty="0" smtClean="0">
                <a:solidFill>
                  <a:srgbClr val="FF0000"/>
                </a:solidFill>
              </a:rPr>
              <a:t>plage dynamique « normale »</a:t>
            </a:r>
            <a:r>
              <a:rPr lang="fr-FR" sz="1400" b="1" dirty="0" smtClean="0"/>
              <a:t> (70 % des sujets, mais peut-être pas le vôtre !) </a:t>
            </a:r>
          </a:p>
        </p:txBody>
      </p:sp>
      <p:sp>
        <p:nvSpPr>
          <p:cNvPr id="34" name="WordArt 3"/>
          <p:cNvSpPr>
            <a:spLocks noChangeArrowheads="1" noChangeShapeType="1" noTextEdit="1"/>
          </p:cNvSpPr>
          <p:nvPr>
            <p:custDataLst>
              <p:tags r:id="rId10"/>
            </p:custDataLst>
          </p:nvPr>
        </p:nvSpPr>
        <p:spPr bwMode="auto">
          <a:xfrm>
            <a:off x="6032498" y="306048"/>
            <a:ext cx="3929090" cy="357190"/>
          </a:xfrm>
          <a:prstGeom prst="rect">
            <a:avLst/>
          </a:prstGeom>
        </p:spPr>
        <p:txBody>
          <a:bodyPr wrap="none" fromWordArt="1">
            <a:prstTxWarp prst="textPlain">
              <a:avLst>
                <a:gd name="adj" fmla="val 50000"/>
              </a:avLst>
            </a:prstTxWarp>
          </a:bodyPr>
          <a:lstStyle/>
          <a:p>
            <a:pPr algn="ctr"/>
            <a:r>
              <a:rPr lang="fr-FR" sz="2400" b="1" i="1" dirty="0" smtClean="0">
                <a:solidFill>
                  <a:srgbClr val="FF0000"/>
                </a:solidFill>
                <a:effectLst>
                  <a:outerShdw blurRad="38100" dist="38100" dir="2700000" algn="tl">
                    <a:srgbClr val="000000">
                      <a:alpha val="43137"/>
                    </a:srgbClr>
                  </a:outerShdw>
                </a:effectLst>
              </a:rPr>
              <a:t>Mesure avec le boitier : lumière réfléchie </a:t>
            </a:r>
            <a:endParaRPr lang="fr-FR" sz="2400" b="1" i="1" dirty="0">
              <a:solidFill>
                <a:srgbClr val="FF0000"/>
              </a:solidFill>
              <a:effectLst>
                <a:outerShdw blurRad="38100" dist="38100" dir="2700000" algn="tl">
                  <a:srgbClr val="000000">
                    <a:alpha val="43137"/>
                  </a:srgbClr>
                </a:outerShdw>
              </a:effectLst>
            </a:endParaRPr>
          </a:p>
        </p:txBody>
      </p:sp>
      <p:grpSp>
        <p:nvGrpSpPr>
          <p:cNvPr id="35" name="Groupe 34"/>
          <p:cNvGrpSpPr/>
          <p:nvPr>
            <p:custDataLst>
              <p:tags r:id="rId11"/>
            </p:custDataLst>
          </p:nvPr>
        </p:nvGrpSpPr>
        <p:grpSpPr>
          <a:xfrm>
            <a:off x="6059462" y="3594085"/>
            <a:ext cx="4633938" cy="3058288"/>
            <a:chOff x="641324" y="3923507"/>
            <a:chExt cx="4633938" cy="3058288"/>
          </a:xfrm>
        </p:grpSpPr>
        <p:grpSp>
          <p:nvGrpSpPr>
            <p:cNvPr id="36" name="Groupe 10"/>
            <p:cNvGrpSpPr/>
            <p:nvPr>
              <p:custDataLst>
                <p:tags r:id="rId14"/>
              </p:custDataLst>
            </p:nvPr>
          </p:nvGrpSpPr>
          <p:grpSpPr>
            <a:xfrm>
              <a:off x="3752937" y="3923507"/>
              <a:ext cx="1321458" cy="928694"/>
              <a:chOff x="3775065" y="2994813"/>
              <a:chExt cx="1321458" cy="928694"/>
            </a:xfrm>
          </p:grpSpPr>
          <p:pic>
            <p:nvPicPr>
              <p:cNvPr id="39" name="Image 38" descr="2017-03-18 16-06-59_0057.jpg"/>
              <p:cNvPicPr>
                <a:picLocks noChangeAspect="1"/>
              </p:cNvPicPr>
              <p:nvPr>
                <p:custDataLst>
                  <p:tags r:id="rId17"/>
                </p:custDataLst>
              </p:nvPr>
            </p:nvPicPr>
            <p:blipFill>
              <a:blip r:embed="rId41" cstate="screen"/>
              <a:srcRect/>
              <a:stretch>
                <a:fillRect/>
              </a:stretch>
            </p:blipFill>
            <p:spPr>
              <a:xfrm rot="16200000">
                <a:off x="3971447" y="2798431"/>
                <a:ext cx="928694" cy="1321458"/>
              </a:xfrm>
              <a:prstGeom prst="rect">
                <a:avLst/>
              </a:prstGeom>
            </p:spPr>
          </p:pic>
          <p:pic>
            <p:nvPicPr>
              <p:cNvPr id="40" name="Image 39" descr="2017-03-18 16-10-17_0058.jpg"/>
              <p:cNvPicPr>
                <a:picLocks noChangeAspect="1"/>
              </p:cNvPicPr>
              <p:nvPr>
                <p:custDataLst>
                  <p:tags r:id="rId18"/>
                </p:custDataLst>
              </p:nvPr>
            </p:nvPicPr>
            <p:blipFill>
              <a:blip r:embed="rId42" cstate="screen"/>
              <a:stretch>
                <a:fillRect/>
              </a:stretch>
            </p:blipFill>
            <p:spPr>
              <a:xfrm rot="16200000">
                <a:off x="4064030" y="2862172"/>
                <a:ext cx="721400" cy="1129559"/>
              </a:xfrm>
              <a:prstGeom prst="rect">
                <a:avLst/>
              </a:prstGeom>
            </p:spPr>
          </p:pic>
        </p:grpSp>
        <p:pic>
          <p:nvPicPr>
            <p:cNvPr id="37" name="Image 36" descr="matrix.jpg"/>
            <p:cNvPicPr>
              <a:picLocks noChangeAspect="1"/>
            </p:cNvPicPr>
            <p:nvPr>
              <p:custDataLst>
                <p:tags r:id="rId15"/>
              </p:custDataLst>
            </p:nvPr>
          </p:nvPicPr>
          <p:blipFill>
            <a:blip r:embed="rId43" cstate="screen"/>
            <a:stretch>
              <a:fillRect/>
            </a:stretch>
          </p:blipFill>
          <p:spPr>
            <a:xfrm>
              <a:off x="641324" y="3926683"/>
              <a:ext cx="2928958" cy="3055112"/>
            </a:xfrm>
            <a:prstGeom prst="rect">
              <a:avLst/>
            </a:prstGeom>
          </p:spPr>
        </p:pic>
        <p:sp>
          <p:nvSpPr>
            <p:cNvPr id="38" name="ZoneTexte 37"/>
            <p:cNvSpPr txBox="1"/>
            <p:nvPr>
              <p:custDataLst>
                <p:tags r:id="rId16"/>
              </p:custDataLst>
            </p:nvPr>
          </p:nvSpPr>
          <p:spPr>
            <a:xfrm>
              <a:off x="3703626" y="4946589"/>
              <a:ext cx="1571636" cy="1754326"/>
            </a:xfrm>
            <a:prstGeom prst="rect">
              <a:avLst/>
            </a:prstGeom>
            <a:noFill/>
          </p:spPr>
          <p:txBody>
            <a:bodyPr wrap="square" rtlCol="0">
              <a:spAutoFit/>
            </a:bodyPr>
            <a:lstStyle/>
            <a:p>
              <a:r>
                <a:rPr lang="fr-FR" sz="1200" b="1" i="1" dirty="0" smtClean="0"/>
                <a:t>Mesure multizone pour ces sujets courants à plage dynamique « normale » ne présentant pas d’écart majeur entre ombres et hautes lumières.</a:t>
              </a:r>
              <a:endParaRPr lang="fr-FR" sz="1200" b="1" i="1" dirty="0"/>
            </a:p>
          </p:txBody>
        </p:sp>
      </p:grpSp>
      <p:cxnSp>
        <p:nvCxnSpPr>
          <p:cNvPr id="41" name="Connecteur droit 40"/>
          <p:cNvCxnSpPr/>
          <p:nvPr>
            <p:custDataLst>
              <p:tags r:id="rId12"/>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42" name="Espace réservé du numéro de diapositive 41"/>
          <p:cNvSpPr>
            <a:spLocks noGrp="1"/>
          </p:cNvSpPr>
          <p:nvPr>
            <p:ph type="sldNum" sz="quarter" idx="12"/>
            <p:custDataLst>
              <p:tags r:id="rId13"/>
            </p:custDataLst>
          </p:nvPr>
        </p:nvSpPr>
        <p:spPr/>
        <p:txBody>
          <a:bodyPr/>
          <a:lstStyle/>
          <a:p>
            <a:fld id="{51CD62DF-E537-4679-8A74-FCDC5A59EB04}" type="slidenum">
              <a:rPr lang="fr-FR" smtClean="0"/>
              <a:pPr/>
              <a:t>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custDataLst>
              <p:tags r:id="rId1"/>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5"/>
          <p:cNvSpPr txBox="1"/>
          <p:nvPr>
            <p:custDataLst>
              <p:tags r:id="rId2"/>
            </p:custDataLst>
          </p:nvPr>
        </p:nvSpPr>
        <p:spPr>
          <a:xfrm>
            <a:off x="750498" y="278758"/>
            <a:ext cx="4647958" cy="3385542"/>
          </a:xfrm>
          <a:prstGeom prst="rect">
            <a:avLst/>
          </a:prstGeom>
          <a:noFill/>
        </p:spPr>
        <p:txBody>
          <a:bodyPr wrap="square" rtlCol="0">
            <a:spAutoFit/>
          </a:bodyPr>
          <a:lstStyle/>
          <a:p>
            <a:pPr fontAlgn="base">
              <a:spcBef>
                <a:spcPct val="0"/>
              </a:spcBef>
              <a:spcAft>
                <a:spcPct val="0"/>
              </a:spcAft>
              <a:buFont typeface="Wingdings" pitchFamily="2" charset="2"/>
              <a:buChar char="v"/>
            </a:pPr>
            <a:r>
              <a:rPr lang="fr-FR" sz="1800" b="1" u="sng" dirty="0" smtClean="0">
                <a:solidFill>
                  <a:srgbClr val="FF0000"/>
                </a:solidFill>
                <a:effectLst>
                  <a:outerShdw blurRad="38100" dist="38100" dir="2700000" algn="tl">
                    <a:srgbClr val="000000">
                      <a:alpha val="43137"/>
                    </a:srgbClr>
                  </a:outerShdw>
                </a:effectLst>
                <a:cs typeface="Arial" pitchFamily="34" charset="0"/>
              </a:rPr>
              <a:t>Centrale pondérée : </a:t>
            </a:r>
          </a:p>
          <a:p>
            <a:pPr fontAlgn="base">
              <a:spcBef>
                <a:spcPct val="0"/>
              </a:spcBef>
              <a:spcAft>
                <a:spcPct val="0"/>
              </a:spcAft>
              <a:buFont typeface="Wingdings" pitchFamily="2" charset="2"/>
              <a:buChar char="ü"/>
            </a:pPr>
            <a:r>
              <a:rPr lang="fr-FR" sz="1400" b="1" dirty="0" smtClean="0">
                <a:solidFill>
                  <a:srgbClr val="000000"/>
                </a:solidFill>
                <a:cs typeface="Arial" pitchFamily="34" charset="0"/>
              </a:rPr>
              <a:t>La priorité est donnée à la zone centrale de la scène (environ 2/3) aucune comparaison avec une bibliothèque de situations type. </a:t>
            </a:r>
          </a:p>
          <a:p>
            <a:pPr fontAlgn="base">
              <a:spcBef>
                <a:spcPct val="0"/>
              </a:spcBef>
              <a:spcAft>
                <a:spcPct val="0"/>
              </a:spcAft>
              <a:buFont typeface="Wingdings" pitchFamily="2" charset="2"/>
              <a:buChar char="ü"/>
            </a:pPr>
            <a:r>
              <a:rPr lang="fr-FR" sz="1400" b="1" dirty="0" smtClean="0">
                <a:solidFill>
                  <a:srgbClr val="000000"/>
                </a:solidFill>
                <a:cs typeface="Arial" pitchFamily="34" charset="0"/>
              </a:rPr>
              <a:t>Cette mesure convient bien lorsque la </a:t>
            </a:r>
            <a:r>
              <a:rPr lang="fr-FR" sz="1400" b="1" dirty="0" err="1" smtClean="0">
                <a:solidFill>
                  <a:srgbClr val="000000"/>
                </a:solidFill>
                <a:cs typeface="Arial" pitchFamily="34" charset="0"/>
              </a:rPr>
              <a:t>réfléctance</a:t>
            </a:r>
            <a:r>
              <a:rPr lang="fr-FR" sz="1400" b="1" dirty="0" smtClean="0">
                <a:solidFill>
                  <a:srgbClr val="000000"/>
                </a:solidFill>
                <a:cs typeface="Arial" pitchFamily="34" charset="0"/>
              </a:rPr>
              <a:t> du fond diffère largement de celle du sujet et que ce dernier représente environ les 2/3 du cadrage (Portraits plan poitrine, gros plan) Plage dynamique moyenne à large.</a:t>
            </a:r>
          </a:p>
          <a:p>
            <a:pPr fontAlgn="base">
              <a:spcBef>
                <a:spcPct val="0"/>
              </a:spcBef>
              <a:spcAft>
                <a:spcPct val="0"/>
              </a:spcAft>
            </a:pPr>
            <a:r>
              <a:rPr lang="fr-FR" sz="1400" b="1" dirty="0" smtClean="0">
                <a:solidFill>
                  <a:srgbClr val="000000"/>
                </a:solidFill>
                <a:cs typeface="Arial" pitchFamily="34" charset="0"/>
              </a:rPr>
              <a:t>Pour tous filtres de plus de 1 IL. (filtre ND)</a:t>
            </a:r>
          </a:p>
          <a:p>
            <a:pPr fontAlgn="base">
              <a:spcBef>
                <a:spcPct val="0"/>
              </a:spcBef>
              <a:spcAft>
                <a:spcPct val="0"/>
              </a:spcAft>
              <a:buFont typeface="Wingdings" pitchFamily="2" charset="2"/>
              <a:buChar char="ü"/>
            </a:pPr>
            <a:r>
              <a:rPr lang="fr-FR" sz="1400" b="1" dirty="0" smtClean="0">
                <a:solidFill>
                  <a:srgbClr val="000000"/>
                </a:solidFill>
                <a:cs typeface="Arial" pitchFamily="34" charset="0"/>
              </a:rPr>
              <a:t>Ce mode n’effectue pas les corrections automatiques particulièrement en cas de contre-jour, il est donc mieux adapté que le mode multizone à l’utilisation de la compensation d’exposition. </a:t>
            </a:r>
          </a:p>
          <a:p>
            <a:pPr fontAlgn="base">
              <a:spcBef>
                <a:spcPct val="0"/>
              </a:spcBef>
              <a:spcAft>
                <a:spcPct val="0"/>
              </a:spcAft>
            </a:pPr>
            <a:r>
              <a:rPr lang="fr-FR" sz="1400" b="1" i="1" dirty="0" smtClean="0">
                <a:solidFill>
                  <a:srgbClr val="000000"/>
                </a:solidFill>
                <a:cs typeface="Arial" pitchFamily="34" charset="0"/>
              </a:rPr>
              <a:t>N.B. On effectue la mesure en centrant le sujet. « Mémo Expo AE-L » pour recadrer avant déclenchement .</a:t>
            </a:r>
          </a:p>
        </p:txBody>
      </p:sp>
      <p:grpSp>
        <p:nvGrpSpPr>
          <p:cNvPr id="12" name="Groupe 11"/>
          <p:cNvGrpSpPr/>
          <p:nvPr>
            <p:custDataLst>
              <p:tags r:id="rId3"/>
            </p:custDataLst>
          </p:nvPr>
        </p:nvGrpSpPr>
        <p:grpSpPr>
          <a:xfrm>
            <a:off x="857239" y="3781425"/>
            <a:ext cx="4489461" cy="3321643"/>
            <a:chOff x="5846767" y="3979029"/>
            <a:chExt cx="4489461" cy="3321643"/>
          </a:xfrm>
        </p:grpSpPr>
        <p:pic>
          <p:nvPicPr>
            <p:cNvPr id="13" name="Image 12" descr="2017-03-18 16-06-59_0057.jpg"/>
            <p:cNvPicPr>
              <a:picLocks noChangeAspect="1"/>
            </p:cNvPicPr>
            <p:nvPr/>
          </p:nvPicPr>
          <p:blipFill>
            <a:blip r:embed="rId12" cstate="screen"/>
            <a:srcRect/>
            <a:stretch>
              <a:fillRect/>
            </a:stretch>
          </p:blipFill>
          <p:spPr>
            <a:xfrm rot="16200000">
              <a:off x="9158334" y="3797139"/>
              <a:ext cx="818506" cy="1182286"/>
            </a:xfrm>
            <a:prstGeom prst="rect">
              <a:avLst/>
            </a:prstGeom>
          </p:spPr>
        </p:pic>
        <p:pic>
          <p:nvPicPr>
            <p:cNvPr id="14" name="Image 13" descr="cw.jpg"/>
            <p:cNvPicPr>
              <a:picLocks noChangeAspect="1"/>
            </p:cNvPicPr>
            <p:nvPr>
              <p:custDataLst>
                <p:tags r:id="rId9"/>
              </p:custDataLst>
            </p:nvPr>
          </p:nvPicPr>
          <p:blipFill>
            <a:blip r:embed="rId13" cstate="screen"/>
            <a:stretch>
              <a:fillRect/>
            </a:stretch>
          </p:blipFill>
          <p:spPr>
            <a:xfrm>
              <a:off x="5846767" y="4246265"/>
              <a:ext cx="2928958" cy="3054407"/>
            </a:xfrm>
            <a:prstGeom prst="rect">
              <a:avLst/>
            </a:prstGeom>
          </p:spPr>
        </p:pic>
        <p:sp>
          <p:nvSpPr>
            <p:cNvPr id="15" name="ZoneTexte 14"/>
            <p:cNvSpPr txBox="1"/>
            <p:nvPr>
              <p:custDataLst>
                <p:tags r:id="rId10"/>
              </p:custDataLst>
            </p:nvPr>
          </p:nvSpPr>
          <p:spPr>
            <a:xfrm>
              <a:off x="8773064" y="4793421"/>
              <a:ext cx="1563164" cy="2492990"/>
            </a:xfrm>
            <a:prstGeom prst="rect">
              <a:avLst/>
            </a:prstGeom>
            <a:noFill/>
          </p:spPr>
          <p:txBody>
            <a:bodyPr wrap="square" rtlCol="0">
              <a:spAutoFit/>
            </a:bodyPr>
            <a:lstStyle/>
            <a:p>
              <a:r>
                <a:rPr lang="fr-FR" sz="1200" b="1" i="1" dirty="0" smtClean="0"/>
                <a:t>Mesure centrale pondérée pour ces sujets à plage dynamique moyenne</a:t>
              </a:r>
            </a:p>
            <a:p>
              <a:r>
                <a:rPr lang="fr-FR" sz="1200" b="1" i="1" dirty="0" smtClean="0"/>
                <a:t>à large .</a:t>
              </a:r>
            </a:p>
            <a:p>
              <a:endParaRPr lang="fr-FR" sz="1200" b="1" i="1" dirty="0" smtClean="0"/>
            </a:p>
            <a:p>
              <a:r>
                <a:rPr lang="fr-FR" sz="1200" b="1" i="1" dirty="0" smtClean="0"/>
                <a:t>Mesure décadrée sur la zone de l’image présentant la plage dynamique la plus courante puis mémorisée (AE-L) avant recadrage.</a:t>
              </a:r>
              <a:endParaRPr lang="fr-FR" sz="1200" b="1" i="1" dirty="0"/>
            </a:p>
          </p:txBody>
        </p:sp>
      </p:grpSp>
      <p:sp>
        <p:nvSpPr>
          <p:cNvPr id="16" name="ZoneTexte 15"/>
          <p:cNvSpPr txBox="1"/>
          <p:nvPr>
            <p:custDataLst>
              <p:tags r:id="rId4"/>
            </p:custDataLst>
          </p:nvPr>
        </p:nvSpPr>
        <p:spPr>
          <a:xfrm>
            <a:off x="6072995" y="261499"/>
            <a:ext cx="4452437" cy="2308324"/>
          </a:xfrm>
          <a:prstGeom prst="rect">
            <a:avLst/>
          </a:prstGeom>
          <a:noFill/>
        </p:spPr>
        <p:txBody>
          <a:bodyPr wrap="square" rtlCol="0">
            <a:spAutoFit/>
          </a:bodyPr>
          <a:lstStyle/>
          <a:p>
            <a:pPr>
              <a:buFont typeface="Wingdings" pitchFamily="2" charset="2"/>
              <a:buChar char="v"/>
            </a:pPr>
            <a:r>
              <a:rPr lang="fr-FR" sz="1800" b="1" u="sng" dirty="0" smtClean="0">
                <a:solidFill>
                  <a:srgbClr val="FF0000"/>
                </a:solidFill>
                <a:effectLst>
                  <a:outerShdw blurRad="38100" dist="38100" dir="2700000" algn="tl">
                    <a:srgbClr val="000000">
                      <a:alpha val="43137"/>
                    </a:srgbClr>
                  </a:outerShdw>
                </a:effectLst>
                <a:cs typeface="Arial" pitchFamily="34" charset="0"/>
              </a:rPr>
              <a:t>Spot : </a:t>
            </a:r>
          </a:p>
          <a:p>
            <a:pPr>
              <a:buFont typeface="Wingdings" pitchFamily="2" charset="2"/>
              <a:buChar char="ü"/>
            </a:pPr>
            <a:r>
              <a:rPr lang="fr-FR" sz="1400" b="1" dirty="0" smtClean="0">
                <a:solidFill>
                  <a:srgbClr val="000000"/>
                </a:solidFill>
                <a:cs typeface="Arial" pitchFamily="34" charset="0"/>
              </a:rPr>
              <a:t>La mesure est réalisée sur une petite portion centrale du viseur, elle permet de chercher sur un </a:t>
            </a:r>
            <a:r>
              <a:rPr lang="fr-FR" sz="1400" b="1" dirty="0" smtClean="0">
                <a:solidFill>
                  <a:srgbClr val="FF0000"/>
                </a:solidFill>
                <a:cs typeface="Arial" pitchFamily="34" charset="0"/>
              </a:rPr>
              <a:t>sujet délicat à exposer</a:t>
            </a:r>
            <a:r>
              <a:rPr lang="fr-FR" sz="1400" b="1" dirty="0" smtClean="0">
                <a:solidFill>
                  <a:srgbClr val="000000"/>
                </a:solidFill>
                <a:cs typeface="Arial" pitchFamily="34" charset="0"/>
              </a:rPr>
              <a:t>, la zone à privilégier (gris 18%) ou de faire la moyenne des zones extrêmes « significatives »</a:t>
            </a:r>
          </a:p>
          <a:p>
            <a:pPr>
              <a:buFont typeface="Wingdings" pitchFamily="2" charset="2"/>
              <a:buChar char="ü"/>
            </a:pPr>
            <a:r>
              <a:rPr lang="fr-FR" sz="1400" b="1" dirty="0" smtClean="0">
                <a:solidFill>
                  <a:srgbClr val="000000"/>
                </a:solidFill>
                <a:cs typeface="Arial" pitchFamily="34" charset="0"/>
              </a:rPr>
              <a:t>Ce mode n’effectue pas les corrections automatiques particulières.</a:t>
            </a:r>
          </a:p>
          <a:p>
            <a:pPr>
              <a:buFont typeface="Wingdings" pitchFamily="2" charset="2"/>
              <a:buChar char="ü"/>
            </a:pPr>
            <a:r>
              <a:rPr lang="fr-FR" sz="1400" b="1" dirty="0" smtClean="0">
                <a:solidFill>
                  <a:srgbClr val="000000"/>
                </a:solidFill>
                <a:cs typeface="Arial" pitchFamily="34" charset="0"/>
              </a:rPr>
              <a:t>Demande un peu de doigté, i</a:t>
            </a:r>
            <a:r>
              <a:rPr lang="fr-FR" sz="1400" b="1" dirty="0" smtClean="0"/>
              <a:t>l est tout à fait possible de s’avancer vers le sujet en respectant le même axe boitier /sujet</a:t>
            </a:r>
            <a:r>
              <a:rPr lang="fr-FR" sz="1400" b="1" dirty="0" smtClean="0">
                <a:solidFill>
                  <a:srgbClr val="000000"/>
                </a:solidFill>
                <a:cs typeface="Arial" pitchFamily="34" charset="0"/>
              </a:rPr>
              <a:t>.</a:t>
            </a:r>
            <a:r>
              <a:rPr lang="fr-FR" sz="1400" b="1" dirty="0" smtClean="0"/>
              <a:t> </a:t>
            </a:r>
          </a:p>
        </p:txBody>
      </p:sp>
      <p:grpSp>
        <p:nvGrpSpPr>
          <p:cNvPr id="17" name="Groupe 16"/>
          <p:cNvGrpSpPr/>
          <p:nvPr>
            <p:custDataLst>
              <p:tags r:id="rId5"/>
            </p:custDataLst>
          </p:nvPr>
        </p:nvGrpSpPr>
        <p:grpSpPr>
          <a:xfrm>
            <a:off x="6072996" y="2894334"/>
            <a:ext cx="4620404" cy="3598731"/>
            <a:chOff x="681487" y="3314512"/>
            <a:chExt cx="4620404" cy="3598731"/>
          </a:xfrm>
        </p:grpSpPr>
        <p:pic>
          <p:nvPicPr>
            <p:cNvPr id="18" name="Image 17" descr="2017-03-18 16-06-59_0057.jpg"/>
            <p:cNvPicPr>
              <a:picLocks noChangeAspect="1"/>
            </p:cNvPicPr>
            <p:nvPr/>
          </p:nvPicPr>
          <p:blipFill>
            <a:blip r:embed="rId14" cstate="screen"/>
            <a:srcRect/>
            <a:stretch>
              <a:fillRect/>
            </a:stretch>
          </p:blipFill>
          <p:spPr>
            <a:xfrm rot="16200000">
              <a:off x="4192101" y="3140373"/>
              <a:ext cx="747113" cy="1095391"/>
            </a:xfrm>
            <a:prstGeom prst="rect">
              <a:avLst/>
            </a:prstGeom>
          </p:spPr>
        </p:pic>
        <p:pic>
          <p:nvPicPr>
            <p:cNvPr id="19" name="Image 18" descr="spot.jpg"/>
            <p:cNvPicPr>
              <a:picLocks noChangeAspect="1"/>
            </p:cNvPicPr>
            <p:nvPr>
              <p:custDataLst>
                <p:tags r:id="rId7"/>
              </p:custDataLst>
            </p:nvPr>
          </p:nvPicPr>
          <p:blipFill>
            <a:blip r:embed="rId15"/>
            <a:stretch>
              <a:fillRect/>
            </a:stretch>
          </p:blipFill>
          <p:spPr>
            <a:xfrm>
              <a:off x="681487" y="3418679"/>
              <a:ext cx="3217405" cy="3493684"/>
            </a:xfrm>
            <a:prstGeom prst="rect">
              <a:avLst/>
            </a:prstGeom>
          </p:spPr>
        </p:pic>
        <p:sp>
          <p:nvSpPr>
            <p:cNvPr id="20" name="ZoneTexte 19"/>
            <p:cNvSpPr txBox="1"/>
            <p:nvPr>
              <p:custDataLst>
                <p:tags r:id="rId8"/>
              </p:custDataLst>
            </p:nvPr>
          </p:nvSpPr>
          <p:spPr>
            <a:xfrm>
              <a:off x="3929090" y="4235587"/>
              <a:ext cx="1372801" cy="2677656"/>
            </a:xfrm>
            <a:prstGeom prst="rect">
              <a:avLst/>
            </a:prstGeom>
            <a:noFill/>
          </p:spPr>
          <p:txBody>
            <a:bodyPr wrap="square" rtlCol="0">
              <a:spAutoFit/>
            </a:bodyPr>
            <a:lstStyle/>
            <a:p>
              <a:r>
                <a:rPr lang="fr-FR" sz="1200" b="1" i="1" dirty="0" smtClean="0"/>
                <a:t>Mesure spot pour </a:t>
              </a:r>
            </a:p>
            <a:p>
              <a:r>
                <a:rPr lang="fr-FR" sz="1200" b="1" i="1" dirty="0" smtClean="0"/>
                <a:t>ces sujets à plage dynamique trop large.</a:t>
              </a:r>
            </a:p>
            <a:p>
              <a:endParaRPr lang="fr-FR" sz="1200" b="1" i="1" dirty="0" smtClean="0"/>
            </a:p>
            <a:p>
              <a:r>
                <a:rPr lang="fr-FR" sz="1200" b="1" i="1" dirty="0" smtClean="0"/>
                <a:t>Ici la mesure est décadrée sur la partie de l’image présentant la zone la plus proche de la « moyenne » (18 %) puis mémorisée (AE-L) avant recadrage</a:t>
              </a:r>
              <a:endParaRPr lang="fr-FR" sz="1200" b="1" i="1" dirty="0"/>
            </a:p>
          </p:txBody>
        </p:sp>
      </p:grpSp>
      <p:sp>
        <p:nvSpPr>
          <p:cNvPr id="21" name="Espace réservé du numéro de diapositive 20"/>
          <p:cNvSpPr>
            <a:spLocks noGrp="1"/>
          </p:cNvSpPr>
          <p:nvPr>
            <p:ph type="sldNum" sz="quarter" idx="12"/>
            <p:custDataLst>
              <p:tags r:id="rId6"/>
            </p:custDataLst>
          </p:nvPr>
        </p:nvSpPr>
        <p:spPr/>
        <p:txBody>
          <a:bodyPr/>
          <a:lstStyle/>
          <a:p>
            <a:fld id="{51CD62DF-E537-4679-8A74-FCDC5A59EB04}" type="slidenum">
              <a:rPr lang="fr-FR" smtClean="0"/>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custDataLst>
              <p:tags r:id="rId1"/>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80" name="ZoneTexte 79"/>
          <p:cNvSpPr txBox="1"/>
          <p:nvPr>
            <p:custDataLst>
              <p:tags r:id="rId2"/>
            </p:custDataLst>
          </p:nvPr>
        </p:nvSpPr>
        <p:spPr>
          <a:xfrm>
            <a:off x="657582" y="171543"/>
            <a:ext cx="4689117" cy="1923604"/>
          </a:xfrm>
          <a:prstGeom prst="rect">
            <a:avLst/>
          </a:prstGeom>
          <a:noFill/>
        </p:spPr>
        <p:txBody>
          <a:bodyPr wrap="square" rtlCol="0">
            <a:spAutoFit/>
          </a:bodyPr>
          <a:lstStyle/>
          <a:p>
            <a:r>
              <a:rPr lang="fr-FR" sz="2400" b="1" i="1" dirty="0">
                <a:solidFill>
                  <a:srgbClr val="FF0000"/>
                </a:solidFill>
                <a:effectLst>
                  <a:outerShdw blurRad="38100" dist="38100" dir="2700000" algn="tl">
                    <a:srgbClr val="000000">
                      <a:alpha val="43137"/>
                    </a:srgbClr>
                  </a:outerShdw>
                </a:effectLst>
              </a:rPr>
              <a:t>La lumière </a:t>
            </a:r>
            <a:r>
              <a:rPr lang="fr-FR" sz="2400" b="1" i="1" dirty="0" smtClean="0">
                <a:solidFill>
                  <a:srgbClr val="FF0000"/>
                </a:solidFill>
                <a:effectLst>
                  <a:outerShdw blurRad="38100" dist="38100" dir="2700000" algn="tl">
                    <a:srgbClr val="000000">
                      <a:alpha val="43137"/>
                    </a:srgbClr>
                  </a:outerShdw>
                </a:effectLst>
              </a:rPr>
              <a:t>et le </a:t>
            </a:r>
            <a:r>
              <a:rPr lang="fr-FR" sz="2400" b="1" i="1" dirty="0">
                <a:solidFill>
                  <a:srgbClr val="FF0000"/>
                </a:solidFill>
                <a:effectLst>
                  <a:outerShdw blurRad="38100" dist="38100" dir="2700000" algn="tl">
                    <a:srgbClr val="000000">
                      <a:alpha val="43137"/>
                    </a:srgbClr>
                  </a:outerShdw>
                </a:effectLst>
              </a:rPr>
              <a:t>flash cobra</a:t>
            </a:r>
          </a:p>
          <a:p>
            <a:r>
              <a:rPr lang="fr-FR" sz="500" b="1" i="1" dirty="0"/>
              <a:t> </a:t>
            </a:r>
            <a:endParaRPr lang="fr-FR" sz="500" b="1" dirty="0"/>
          </a:p>
          <a:p>
            <a:r>
              <a:rPr lang="fr-FR" sz="2000" b="1" i="1" dirty="0" smtClean="0">
                <a:solidFill>
                  <a:srgbClr val="FF0000"/>
                </a:solidFill>
                <a:effectLst>
                  <a:outerShdw blurRad="38100" dist="38100" dir="2700000" algn="tl">
                    <a:srgbClr val="000000">
                      <a:alpha val="43137"/>
                    </a:srgbClr>
                  </a:outerShdw>
                </a:effectLst>
              </a:rPr>
              <a:t>1) PRINCIPALE</a:t>
            </a:r>
            <a:endParaRPr lang="fr-FR" sz="2000" b="1" i="1" dirty="0">
              <a:solidFill>
                <a:srgbClr val="FF0000"/>
              </a:solidFill>
              <a:effectLst>
                <a:outerShdw blurRad="38100" dist="38100" dir="2700000" algn="tl">
                  <a:srgbClr val="000000">
                    <a:alpha val="43137"/>
                  </a:srgbClr>
                </a:outerShdw>
              </a:effectLst>
            </a:endParaRPr>
          </a:p>
          <a:p>
            <a:r>
              <a:rPr lang="fr-FR" sz="1400" b="1" dirty="0">
                <a:solidFill>
                  <a:srgbClr val="FF0000"/>
                </a:solidFill>
                <a:effectLst>
                  <a:outerShdw blurRad="38100" dist="38100" dir="2700000" algn="tl">
                    <a:srgbClr val="000000">
                      <a:alpha val="43137"/>
                    </a:srgbClr>
                  </a:outerShdw>
                </a:effectLst>
              </a:rPr>
              <a:t>Position : </a:t>
            </a:r>
            <a:r>
              <a:rPr lang="fr-FR" sz="1400" b="1" dirty="0"/>
              <a:t>Le flash cobra remplace le soleil, c'est à nous de le placer dans la position la plus judicieuse pour servir le sujet. </a:t>
            </a:r>
            <a:r>
              <a:rPr lang="fr-FR" sz="1400" b="1" dirty="0" smtClean="0"/>
              <a:t>(Voir boussole horizontal et verticale) C'est </a:t>
            </a:r>
            <a:r>
              <a:rPr lang="fr-FR" sz="1400" b="1" dirty="0"/>
              <a:t>en fait le rendu des ombres </a:t>
            </a:r>
            <a:r>
              <a:rPr lang="fr-FR" sz="1400" b="1" dirty="0" smtClean="0"/>
              <a:t>et des textures qui </a:t>
            </a:r>
            <a:r>
              <a:rPr lang="fr-FR" sz="1400" b="1" dirty="0"/>
              <a:t>va nous guider suivant la position du flash mais aussi son éloignement du sujet</a:t>
            </a:r>
            <a:r>
              <a:rPr lang="fr-FR" sz="1400" b="1" dirty="0" smtClean="0"/>
              <a:t>.</a:t>
            </a:r>
            <a:endParaRPr lang="fr-FR" sz="400" b="1" dirty="0"/>
          </a:p>
        </p:txBody>
      </p:sp>
      <p:grpSp>
        <p:nvGrpSpPr>
          <p:cNvPr id="94" name="Groupe 93"/>
          <p:cNvGrpSpPr/>
          <p:nvPr>
            <p:custDataLst>
              <p:tags r:id="rId3"/>
            </p:custDataLst>
          </p:nvPr>
        </p:nvGrpSpPr>
        <p:grpSpPr>
          <a:xfrm>
            <a:off x="701269" y="4778782"/>
            <a:ext cx="4533293" cy="2533101"/>
            <a:chOff x="701269" y="4778782"/>
            <a:chExt cx="4533293" cy="2533101"/>
          </a:xfrm>
        </p:grpSpPr>
        <p:sp>
          <p:nvSpPr>
            <p:cNvPr id="82" name="ZoneTexte 81"/>
            <p:cNvSpPr txBox="1"/>
            <p:nvPr>
              <p:custDataLst>
                <p:tags r:id="rId16"/>
              </p:custDataLst>
            </p:nvPr>
          </p:nvSpPr>
          <p:spPr>
            <a:xfrm>
              <a:off x="701269" y="6419331"/>
              <a:ext cx="3114128" cy="892552"/>
            </a:xfrm>
            <a:prstGeom prst="rect">
              <a:avLst/>
            </a:prstGeom>
            <a:noFill/>
          </p:spPr>
          <p:txBody>
            <a:bodyPr wrap="square" rtlCol="0">
              <a:spAutoFit/>
            </a:bodyPr>
            <a:lstStyle/>
            <a:p>
              <a:r>
                <a:rPr lang="fr-FR" sz="1600" b="1" i="1" dirty="0" smtClean="0">
                  <a:solidFill>
                    <a:srgbClr val="FF0000"/>
                  </a:solidFill>
                </a:rPr>
                <a:t>Lumière coup de poing.</a:t>
              </a:r>
            </a:p>
            <a:p>
              <a:r>
                <a:rPr lang="fr-FR" sz="1200" b="1" dirty="0" smtClean="0">
                  <a:effectLst>
                    <a:outerShdw blurRad="38100" dist="38100" dir="2700000" algn="tl">
                      <a:srgbClr val="000000">
                        <a:alpha val="43137"/>
                      </a:srgbClr>
                    </a:outerShdw>
                  </a:effectLst>
                </a:rPr>
                <a:t>Lumière dure. </a:t>
              </a:r>
              <a:r>
                <a:rPr lang="fr-FR" sz="1200" b="1" dirty="0" smtClean="0"/>
                <a:t>Une seule direction (flash nu, soleil vif) de préférence latérale pour créer un modelé fort et des ombres portées intenses.</a:t>
              </a:r>
            </a:p>
          </p:txBody>
        </p:sp>
        <p:pic>
          <p:nvPicPr>
            <p:cNvPr id="83" name="Image 82" descr="2021-12-12 17-55-57_0208.jpg"/>
            <p:cNvPicPr>
              <a:picLocks noChangeAspect="1"/>
            </p:cNvPicPr>
            <p:nvPr>
              <p:custDataLst>
                <p:tags r:id="rId17"/>
              </p:custDataLst>
            </p:nvPr>
          </p:nvPicPr>
          <p:blipFill>
            <a:blip r:embed="rId19" cstate="screen"/>
            <a:stretch>
              <a:fillRect/>
            </a:stretch>
          </p:blipFill>
          <p:spPr>
            <a:xfrm>
              <a:off x="3763150" y="4778782"/>
              <a:ext cx="1471412" cy="2520671"/>
            </a:xfrm>
            <a:prstGeom prst="rect">
              <a:avLst/>
            </a:prstGeom>
          </p:spPr>
        </p:pic>
      </p:grpSp>
      <p:grpSp>
        <p:nvGrpSpPr>
          <p:cNvPr id="93" name="Groupe 92"/>
          <p:cNvGrpSpPr/>
          <p:nvPr>
            <p:custDataLst>
              <p:tags r:id="rId4"/>
            </p:custDataLst>
          </p:nvPr>
        </p:nvGrpSpPr>
        <p:grpSpPr>
          <a:xfrm>
            <a:off x="780617" y="4633852"/>
            <a:ext cx="2912020" cy="1826761"/>
            <a:chOff x="780617" y="4633852"/>
            <a:chExt cx="2912020" cy="1826761"/>
          </a:xfrm>
        </p:grpSpPr>
        <p:sp>
          <p:nvSpPr>
            <p:cNvPr id="81" name="ZoneTexte 80"/>
            <p:cNvSpPr txBox="1"/>
            <p:nvPr>
              <p:custDataLst>
                <p:tags r:id="rId14"/>
              </p:custDataLst>
            </p:nvPr>
          </p:nvSpPr>
          <p:spPr>
            <a:xfrm>
              <a:off x="2016430" y="4633852"/>
              <a:ext cx="1676207" cy="1446550"/>
            </a:xfrm>
            <a:prstGeom prst="rect">
              <a:avLst/>
            </a:prstGeom>
            <a:noFill/>
          </p:spPr>
          <p:txBody>
            <a:bodyPr wrap="square" rtlCol="0">
              <a:spAutoFit/>
            </a:bodyPr>
            <a:lstStyle/>
            <a:p>
              <a:r>
                <a:rPr lang="fr-FR" sz="1600" b="1" i="1" dirty="0" smtClean="0">
                  <a:solidFill>
                    <a:srgbClr val="FF0000"/>
                  </a:solidFill>
                </a:rPr>
                <a:t>Lumière caresse.</a:t>
              </a:r>
            </a:p>
            <a:p>
              <a:r>
                <a:rPr lang="fr-FR" sz="1200" b="1" dirty="0" smtClean="0">
                  <a:effectLst>
                    <a:outerShdw blurRad="38100" dist="38100" dir="2700000" algn="tl">
                      <a:srgbClr val="000000">
                        <a:alpha val="43137"/>
                      </a:srgbClr>
                    </a:outerShdw>
                  </a:effectLst>
                </a:rPr>
                <a:t>Lumière douce.</a:t>
              </a:r>
            </a:p>
            <a:p>
              <a:r>
                <a:rPr lang="fr-FR" sz="1200" b="1" dirty="0" smtClean="0"/>
                <a:t>Une seule direction de préférence latérale pour un modelé doux mettant en valeur les tons et les détails.</a:t>
              </a:r>
              <a:endParaRPr lang="fr-FR" sz="1200" b="1" dirty="0"/>
            </a:p>
          </p:txBody>
        </p:sp>
        <p:pic>
          <p:nvPicPr>
            <p:cNvPr id="84" name="Image 83" descr="2021-12-12 18-01-16_0209.jpg"/>
            <p:cNvPicPr>
              <a:picLocks noChangeAspect="1"/>
            </p:cNvPicPr>
            <p:nvPr>
              <p:custDataLst>
                <p:tags r:id="rId15"/>
              </p:custDataLst>
            </p:nvPr>
          </p:nvPicPr>
          <p:blipFill>
            <a:blip r:embed="rId20" cstate="screen"/>
            <a:stretch>
              <a:fillRect/>
            </a:stretch>
          </p:blipFill>
          <p:spPr>
            <a:xfrm>
              <a:off x="780617" y="4718137"/>
              <a:ext cx="1248455" cy="1742476"/>
            </a:xfrm>
            <a:prstGeom prst="rect">
              <a:avLst/>
            </a:prstGeom>
          </p:spPr>
        </p:pic>
      </p:grpSp>
      <p:grpSp>
        <p:nvGrpSpPr>
          <p:cNvPr id="91" name="Groupe 90"/>
          <p:cNvGrpSpPr/>
          <p:nvPr>
            <p:custDataLst>
              <p:tags r:id="rId5"/>
            </p:custDataLst>
          </p:nvPr>
        </p:nvGrpSpPr>
        <p:grpSpPr>
          <a:xfrm>
            <a:off x="650434" y="1995193"/>
            <a:ext cx="4438364" cy="1446550"/>
            <a:chOff x="650434" y="1995193"/>
            <a:chExt cx="4438364" cy="1446550"/>
          </a:xfrm>
        </p:grpSpPr>
        <p:pic>
          <p:nvPicPr>
            <p:cNvPr id="86" name="Image 85" descr="Capturer_3.jpg"/>
            <p:cNvPicPr>
              <a:picLocks noChangeAspect="1"/>
            </p:cNvPicPr>
            <p:nvPr>
              <p:custDataLst>
                <p:tags r:id="rId12"/>
              </p:custDataLst>
            </p:nvPr>
          </p:nvPicPr>
          <p:blipFill>
            <a:blip r:embed="rId21" cstate="screen"/>
            <a:stretch>
              <a:fillRect/>
            </a:stretch>
          </p:blipFill>
          <p:spPr>
            <a:xfrm>
              <a:off x="3924444" y="2176073"/>
              <a:ext cx="1164354" cy="1126130"/>
            </a:xfrm>
            <a:prstGeom prst="rect">
              <a:avLst/>
            </a:prstGeom>
          </p:spPr>
        </p:pic>
        <p:sp>
          <p:nvSpPr>
            <p:cNvPr id="87" name="ZoneTexte 86"/>
            <p:cNvSpPr txBox="1"/>
            <p:nvPr>
              <p:custDataLst>
                <p:tags r:id="rId13"/>
              </p:custDataLst>
            </p:nvPr>
          </p:nvSpPr>
          <p:spPr>
            <a:xfrm>
              <a:off x="650434" y="1995193"/>
              <a:ext cx="3312949" cy="1446550"/>
            </a:xfrm>
            <a:prstGeom prst="rect">
              <a:avLst/>
            </a:prstGeom>
            <a:noFill/>
          </p:spPr>
          <p:txBody>
            <a:bodyPr wrap="square" rtlCol="0">
              <a:spAutoFit/>
            </a:bodyPr>
            <a:lstStyle/>
            <a:p>
              <a:endParaRPr lang="fr-FR" sz="400" b="1" dirty="0"/>
            </a:p>
            <a:p>
              <a:r>
                <a:rPr lang="fr-FR" sz="1400" b="1" dirty="0" smtClean="0">
                  <a:effectLst>
                    <a:outerShdw blurRad="38100" dist="38100" dir="2700000" algn="tl">
                      <a:srgbClr val="000000">
                        <a:alpha val="43137"/>
                      </a:srgbClr>
                    </a:outerShdw>
                  </a:effectLst>
                </a:rPr>
                <a:t>A égale </a:t>
              </a:r>
              <a:r>
                <a:rPr lang="fr-FR" sz="1400" b="1" dirty="0">
                  <a:effectLst>
                    <a:outerShdw blurRad="38100" dist="38100" dir="2700000" algn="tl">
                      <a:srgbClr val="000000">
                        <a:alpha val="43137"/>
                      </a:srgbClr>
                    </a:outerShdw>
                  </a:effectLst>
                </a:rPr>
                <a:t>distance du </a:t>
              </a:r>
              <a:r>
                <a:rPr lang="fr-FR" sz="1400" b="1" dirty="0" smtClean="0">
                  <a:effectLst>
                    <a:outerShdw blurRad="38100" dist="38100" dir="2700000" algn="tl">
                      <a:srgbClr val="000000">
                        <a:alpha val="43137"/>
                      </a:srgbClr>
                    </a:outerShdw>
                  </a:effectLst>
                </a:rPr>
                <a:t>sujet : </a:t>
              </a:r>
              <a:r>
                <a:rPr lang="fr-FR" sz="1400" b="1" dirty="0"/>
                <a:t>plus une source lumineuse est grande, plus la lumière est douce et moins elle crée d’ombre </a:t>
              </a:r>
              <a:r>
                <a:rPr lang="fr-FR" sz="1400" b="1" dirty="0" smtClean="0"/>
                <a:t>portée, plus </a:t>
              </a:r>
              <a:r>
                <a:rPr lang="fr-FR" sz="1400" b="1" dirty="0"/>
                <a:t>on augmente la surface d’émission d’une source donnée, par diffusion ou réflexion, plus on en diminue la puissance. </a:t>
              </a:r>
              <a:endParaRPr lang="fr-FR" sz="1400" b="1" dirty="0" smtClean="0"/>
            </a:p>
          </p:txBody>
        </p:sp>
      </p:grpSp>
      <p:grpSp>
        <p:nvGrpSpPr>
          <p:cNvPr id="92" name="Groupe 91"/>
          <p:cNvGrpSpPr/>
          <p:nvPr>
            <p:custDataLst>
              <p:tags r:id="rId6"/>
            </p:custDataLst>
          </p:nvPr>
        </p:nvGrpSpPr>
        <p:grpSpPr>
          <a:xfrm>
            <a:off x="655634" y="3436630"/>
            <a:ext cx="4413480" cy="1187465"/>
            <a:chOff x="655634" y="3436630"/>
            <a:chExt cx="4413480" cy="1187465"/>
          </a:xfrm>
        </p:grpSpPr>
        <p:pic>
          <p:nvPicPr>
            <p:cNvPr id="85" name="Image 84" descr="Capturer1.jpg"/>
            <p:cNvPicPr>
              <a:picLocks noChangeAspect="1"/>
            </p:cNvPicPr>
            <p:nvPr>
              <p:custDataLst>
                <p:tags r:id="rId10"/>
              </p:custDataLst>
            </p:nvPr>
          </p:nvPicPr>
          <p:blipFill>
            <a:blip r:embed="rId22" cstate="screen"/>
            <a:stretch>
              <a:fillRect/>
            </a:stretch>
          </p:blipFill>
          <p:spPr>
            <a:xfrm>
              <a:off x="3941130" y="3475789"/>
              <a:ext cx="1127984" cy="1148306"/>
            </a:xfrm>
            <a:prstGeom prst="rect">
              <a:avLst/>
            </a:prstGeom>
          </p:spPr>
        </p:pic>
        <p:sp>
          <p:nvSpPr>
            <p:cNvPr id="88" name="ZoneTexte 87"/>
            <p:cNvSpPr txBox="1"/>
            <p:nvPr>
              <p:custDataLst>
                <p:tags r:id="rId11"/>
              </p:custDataLst>
            </p:nvPr>
          </p:nvSpPr>
          <p:spPr>
            <a:xfrm>
              <a:off x="655634" y="3436630"/>
              <a:ext cx="3185635" cy="1169551"/>
            </a:xfrm>
            <a:prstGeom prst="rect">
              <a:avLst/>
            </a:prstGeom>
            <a:noFill/>
          </p:spPr>
          <p:txBody>
            <a:bodyPr wrap="square" rtlCol="0">
              <a:spAutoFit/>
            </a:bodyPr>
            <a:lstStyle/>
            <a:p>
              <a:r>
                <a:rPr lang="fr-FR" sz="1400" b="1" dirty="0" smtClean="0"/>
                <a:t>Plus </a:t>
              </a:r>
              <a:r>
                <a:rPr lang="fr-FR" sz="1400" b="1" dirty="0"/>
                <a:t>une source lumineuse est éloignée du sujet, plus la lumière est dure et plus les ombres portées sont dures. </a:t>
              </a:r>
              <a:endParaRPr lang="fr-FR" sz="1400" b="1" dirty="0" smtClean="0"/>
            </a:p>
            <a:p>
              <a:r>
                <a:rPr lang="fr-FR" sz="1400" b="1" dirty="0" smtClean="0"/>
                <a:t>Plus </a:t>
              </a:r>
              <a:r>
                <a:rPr lang="fr-FR" sz="1400" b="1" dirty="0"/>
                <a:t>on éloigne la source du sujet, plus on en diminue la puissance. </a:t>
              </a:r>
              <a:endParaRPr lang="fr-FR" sz="1400" dirty="0"/>
            </a:p>
          </p:txBody>
        </p:sp>
      </p:grpSp>
      <p:sp>
        <p:nvSpPr>
          <p:cNvPr id="89" name="Espace réservé du numéro de diapositive 88"/>
          <p:cNvSpPr>
            <a:spLocks noGrp="1"/>
          </p:cNvSpPr>
          <p:nvPr>
            <p:ph type="sldNum" sz="quarter" idx="12"/>
            <p:custDataLst>
              <p:tags r:id="rId7"/>
            </p:custDataLst>
          </p:nvPr>
        </p:nvSpPr>
        <p:spPr/>
        <p:txBody>
          <a:bodyPr/>
          <a:lstStyle/>
          <a:p>
            <a:fld id="{51CD62DF-E537-4679-8A74-FCDC5A59EB04}" type="slidenum">
              <a:rPr lang="fr-FR" smtClean="0"/>
              <a:pPr/>
              <a:t>6</a:t>
            </a:fld>
            <a:endParaRPr lang="fr-FR"/>
          </a:p>
        </p:txBody>
      </p:sp>
      <p:grpSp>
        <p:nvGrpSpPr>
          <p:cNvPr id="97" name="Groupe 96"/>
          <p:cNvGrpSpPr/>
          <p:nvPr>
            <p:custDataLst>
              <p:tags r:id="rId8"/>
            </p:custDataLst>
          </p:nvPr>
        </p:nvGrpSpPr>
        <p:grpSpPr>
          <a:xfrm>
            <a:off x="6135988" y="142826"/>
            <a:ext cx="4343424" cy="3638599"/>
            <a:chOff x="1003276" y="232520"/>
            <a:chExt cx="4343424" cy="3638599"/>
          </a:xfrm>
        </p:grpSpPr>
        <p:sp>
          <p:nvSpPr>
            <p:cNvPr id="98" name="ZoneTexte 97"/>
            <p:cNvSpPr txBox="1"/>
            <p:nvPr/>
          </p:nvSpPr>
          <p:spPr>
            <a:xfrm>
              <a:off x="1025198" y="232520"/>
              <a:ext cx="4321502" cy="400110"/>
            </a:xfrm>
            <a:prstGeom prst="rect">
              <a:avLst/>
            </a:prstGeom>
            <a:noFill/>
          </p:spPr>
          <p:txBody>
            <a:bodyPr wrap="square" rtlCol="0">
              <a:spAutoFit/>
            </a:bodyPr>
            <a:lstStyle/>
            <a:p>
              <a:r>
                <a:rPr lang="fr-FR" b="1" i="1" dirty="0" smtClean="0">
                  <a:solidFill>
                    <a:srgbClr val="FF0000"/>
                  </a:solidFill>
                  <a:effectLst>
                    <a:outerShdw blurRad="38100" dist="38100" dir="2700000" algn="tl">
                      <a:srgbClr val="000000">
                        <a:alpha val="43137"/>
                      </a:srgbClr>
                    </a:outerShdw>
                  </a:effectLst>
                </a:rPr>
                <a:t>Ne pas confondre</a:t>
              </a:r>
            </a:p>
          </p:txBody>
        </p:sp>
        <p:pic>
          <p:nvPicPr>
            <p:cNvPr id="99" name="Image 98" descr="img20211227_001 copie.jpg"/>
            <p:cNvPicPr>
              <a:picLocks noChangeAspect="1"/>
            </p:cNvPicPr>
            <p:nvPr/>
          </p:nvPicPr>
          <p:blipFill>
            <a:blip r:embed="rId23" cstate="print"/>
            <a:stretch>
              <a:fillRect/>
            </a:stretch>
          </p:blipFill>
          <p:spPr>
            <a:xfrm>
              <a:off x="1093764" y="975503"/>
              <a:ext cx="1849376" cy="2220767"/>
            </a:xfrm>
            <a:prstGeom prst="rect">
              <a:avLst/>
            </a:prstGeom>
          </p:spPr>
        </p:pic>
        <p:pic>
          <p:nvPicPr>
            <p:cNvPr id="100" name="Image 99" descr="img20211227_001.jpg"/>
            <p:cNvPicPr>
              <a:picLocks noChangeAspect="1"/>
            </p:cNvPicPr>
            <p:nvPr/>
          </p:nvPicPr>
          <p:blipFill>
            <a:blip r:embed="rId24" cstate="print"/>
            <a:stretch>
              <a:fillRect/>
            </a:stretch>
          </p:blipFill>
          <p:spPr>
            <a:xfrm>
              <a:off x="3404345" y="975503"/>
              <a:ext cx="1875904" cy="2220767"/>
            </a:xfrm>
            <a:prstGeom prst="rect">
              <a:avLst/>
            </a:prstGeom>
          </p:spPr>
        </p:pic>
        <p:sp>
          <p:nvSpPr>
            <p:cNvPr id="101" name="ZoneTexte 100"/>
            <p:cNvSpPr txBox="1"/>
            <p:nvPr/>
          </p:nvSpPr>
          <p:spPr>
            <a:xfrm>
              <a:off x="1003276" y="3224788"/>
              <a:ext cx="1939864" cy="646331"/>
            </a:xfrm>
            <a:prstGeom prst="rect">
              <a:avLst/>
            </a:prstGeom>
            <a:noFill/>
          </p:spPr>
          <p:txBody>
            <a:bodyPr wrap="square" rtlCol="0">
              <a:spAutoFit/>
            </a:bodyPr>
            <a:lstStyle/>
            <a:p>
              <a:r>
                <a:rPr lang="fr-FR" sz="1200" b="1" dirty="0" smtClean="0">
                  <a:effectLst>
                    <a:outerShdw blurRad="38100" dist="38100" dir="2700000" algn="tl">
                      <a:srgbClr val="000000">
                        <a:alpha val="43137"/>
                      </a:srgbClr>
                    </a:outerShdw>
                  </a:effectLst>
                </a:rPr>
                <a:t>Lumière douce</a:t>
              </a:r>
            </a:p>
            <a:p>
              <a:r>
                <a:rPr lang="fr-FR" sz="1200" b="1" dirty="0" smtClean="0"/>
                <a:t>Boite à lumière. </a:t>
              </a:r>
            </a:p>
            <a:p>
              <a:r>
                <a:rPr lang="fr-FR" sz="1200" b="1" dirty="0" smtClean="0"/>
                <a:t>Ombres légères et diffuses.</a:t>
              </a:r>
              <a:endParaRPr lang="fr-FR" sz="1200" b="1" dirty="0"/>
            </a:p>
          </p:txBody>
        </p:sp>
        <p:sp>
          <p:nvSpPr>
            <p:cNvPr id="102" name="ZoneTexte 101"/>
            <p:cNvSpPr txBox="1"/>
            <p:nvPr/>
          </p:nvSpPr>
          <p:spPr>
            <a:xfrm>
              <a:off x="3265475" y="3224788"/>
              <a:ext cx="2014773" cy="646331"/>
            </a:xfrm>
            <a:prstGeom prst="rect">
              <a:avLst/>
            </a:prstGeom>
            <a:noFill/>
          </p:spPr>
          <p:txBody>
            <a:bodyPr wrap="square" rtlCol="0">
              <a:spAutoFit/>
            </a:bodyPr>
            <a:lstStyle/>
            <a:p>
              <a:r>
                <a:rPr lang="fr-FR" sz="1200" b="1" dirty="0" smtClean="0">
                  <a:effectLst>
                    <a:outerShdw blurRad="38100" dist="38100" dir="2700000" algn="tl">
                      <a:srgbClr val="000000">
                        <a:alpha val="43137"/>
                      </a:srgbClr>
                    </a:outerShdw>
                  </a:effectLst>
                </a:rPr>
                <a:t>Lumière dure</a:t>
              </a:r>
            </a:p>
            <a:p>
              <a:r>
                <a:rPr lang="fr-FR" sz="1200" b="1" dirty="0" smtClean="0"/>
                <a:t>Flash nu. Ombres dures aux contours marqués</a:t>
              </a:r>
            </a:p>
          </p:txBody>
        </p:sp>
        <p:sp>
          <p:nvSpPr>
            <p:cNvPr id="103" name="ZoneTexte 102"/>
            <p:cNvSpPr txBox="1"/>
            <p:nvPr/>
          </p:nvSpPr>
          <p:spPr>
            <a:xfrm>
              <a:off x="1025198" y="636949"/>
              <a:ext cx="4140528" cy="338554"/>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rPr>
                <a:t>Dureté de la lumière</a:t>
              </a:r>
              <a:endParaRPr lang="fr-FR" sz="1400" dirty="0"/>
            </a:p>
          </p:txBody>
        </p:sp>
      </p:grpSp>
      <p:grpSp>
        <p:nvGrpSpPr>
          <p:cNvPr id="104" name="Groupe 103"/>
          <p:cNvGrpSpPr/>
          <p:nvPr>
            <p:custDataLst>
              <p:tags r:id="rId9"/>
            </p:custDataLst>
          </p:nvPr>
        </p:nvGrpSpPr>
        <p:grpSpPr>
          <a:xfrm>
            <a:off x="6098866" y="3737260"/>
            <a:ext cx="4442614" cy="3275685"/>
            <a:chOff x="879894" y="4033978"/>
            <a:chExt cx="4442614" cy="3275685"/>
          </a:xfrm>
        </p:grpSpPr>
        <p:pic>
          <p:nvPicPr>
            <p:cNvPr id="105" name="Image 104" descr="img20211227_002.jpg"/>
            <p:cNvPicPr>
              <a:picLocks noChangeAspect="1"/>
            </p:cNvPicPr>
            <p:nvPr/>
          </p:nvPicPr>
          <p:blipFill>
            <a:blip r:embed="rId25" cstate="print"/>
            <a:srcRect r="50879"/>
            <a:stretch>
              <a:fillRect/>
            </a:stretch>
          </p:blipFill>
          <p:spPr>
            <a:xfrm>
              <a:off x="1093765" y="4372532"/>
              <a:ext cx="1623794" cy="1644296"/>
            </a:xfrm>
            <a:prstGeom prst="rect">
              <a:avLst/>
            </a:prstGeom>
          </p:spPr>
        </p:pic>
        <p:sp>
          <p:nvSpPr>
            <p:cNvPr id="106" name="ZoneTexte 105"/>
            <p:cNvSpPr txBox="1"/>
            <p:nvPr/>
          </p:nvSpPr>
          <p:spPr>
            <a:xfrm>
              <a:off x="1093765" y="6016828"/>
              <a:ext cx="3890984" cy="276999"/>
            </a:xfrm>
            <a:prstGeom prst="rect">
              <a:avLst/>
            </a:prstGeom>
            <a:noFill/>
          </p:spPr>
          <p:txBody>
            <a:bodyPr wrap="square" rtlCol="0">
              <a:spAutoFit/>
            </a:bodyPr>
            <a:lstStyle/>
            <a:p>
              <a:r>
                <a:rPr lang="fr-FR" sz="1200" b="1" i="1" dirty="0" smtClean="0"/>
                <a:t>Avec la même boite à lumière</a:t>
              </a:r>
            </a:p>
          </p:txBody>
        </p:sp>
        <p:pic>
          <p:nvPicPr>
            <p:cNvPr id="107" name="Image 106" descr="img20211227_002.jpg"/>
            <p:cNvPicPr>
              <a:picLocks noChangeAspect="1"/>
            </p:cNvPicPr>
            <p:nvPr/>
          </p:nvPicPr>
          <p:blipFill>
            <a:blip r:embed="rId25" cstate="print"/>
            <a:srcRect l="52191"/>
            <a:stretch>
              <a:fillRect/>
            </a:stretch>
          </p:blipFill>
          <p:spPr>
            <a:xfrm>
              <a:off x="3404346" y="4372532"/>
              <a:ext cx="1580403" cy="1644296"/>
            </a:xfrm>
            <a:prstGeom prst="rect">
              <a:avLst/>
            </a:prstGeom>
          </p:spPr>
        </p:pic>
        <p:sp>
          <p:nvSpPr>
            <p:cNvPr id="108" name="ZoneTexte 107"/>
            <p:cNvSpPr txBox="1"/>
            <p:nvPr/>
          </p:nvSpPr>
          <p:spPr>
            <a:xfrm>
              <a:off x="3355966" y="6042831"/>
              <a:ext cx="1809760" cy="830997"/>
            </a:xfrm>
            <a:prstGeom prst="rect">
              <a:avLst/>
            </a:prstGeom>
            <a:noFill/>
          </p:spPr>
          <p:txBody>
            <a:bodyPr wrap="square" rtlCol="0">
              <a:spAutoFit/>
            </a:bodyPr>
            <a:lstStyle/>
            <a:p>
              <a:r>
                <a:rPr lang="fr-FR" sz="1200" b="1" dirty="0" smtClean="0"/>
                <a:t>A 50 cm la peau est très contrastée, les textures sont misent en évidence.</a:t>
              </a:r>
            </a:p>
            <a:p>
              <a:r>
                <a:rPr lang="fr-FR" sz="1200" b="1" dirty="0" smtClean="0"/>
                <a:t>(portrait masculin)</a:t>
              </a:r>
            </a:p>
          </p:txBody>
        </p:sp>
        <p:sp>
          <p:nvSpPr>
            <p:cNvPr id="109" name="ZoneTexte 108"/>
            <p:cNvSpPr txBox="1"/>
            <p:nvPr/>
          </p:nvSpPr>
          <p:spPr>
            <a:xfrm>
              <a:off x="1093766" y="6223807"/>
              <a:ext cx="1813336" cy="646331"/>
            </a:xfrm>
            <a:prstGeom prst="rect">
              <a:avLst/>
            </a:prstGeom>
            <a:noFill/>
          </p:spPr>
          <p:txBody>
            <a:bodyPr wrap="square" rtlCol="0">
              <a:spAutoFit/>
            </a:bodyPr>
            <a:lstStyle/>
            <a:p>
              <a:r>
                <a:rPr lang="fr-FR" sz="1200" b="1" dirty="0" smtClean="0"/>
                <a:t>A 4 m la peau est peu contrastée, elle semble lissée. (portrait féminin)</a:t>
              </a:r>
            </a:p>
          </p:txBody>
        </p:sp>
        <p:sp>
          <p:nvSpPr>
            <p:cNvPr id="110" name="ZoneTexte 109"/>
            <p:cNvSpPr txBox="1"/>
            <p:nvPr/>
          </p:nvSpPr>
          <p:spPr>
            <a:xfrm>
              <a:off x="964816" y="4033978"/>
              <a:ext cx="4140528" cy="338554"/>
            </a:xfrm>
            <a:prstGeom prst="rect">
              <a:avLst/>
            </a:prstGeom>
            <a:noFill/>
          </p:spPr>
          <p:txBody>
            <a:bodyPr wrap="square" rtlCol="0">
              <a:spAutoFit/>
            </a:bodyPr>
            <a:lstStyle/>
            <a:p>
              <a:r>
                <a:rPr lang="fr-FR" sz="1600" b="1" i="1" dirty="0" smtClean="0">
                  <a:solidFill>
                    <a:srgbClr val="FF0000"/>
                  </a:solidFill>
                  <a:effectLst>
                    <a:outerShdw blurRad="38100" dist="38100" dir="2700000" algn="tl">
                      <a:srgbClr val="000000">
                        <a:alpha val="43137"/>
                      </a:srgbClr>
                    </a:outerShdw>
                  </a:effectLst>
                </a:rPr>
                <a:t>Contraste</a:t>
              </a:r>
              <a:endParaRPr lang="fr-FR" sz="1400" dirty="0"/>
            </a:p>
          </p:txBody>
        </p:sp>
        <p:sp>
          <p:nvSpPr>
            <p:cNvPr id="111" name="ZoneTexte 110"/>
            <p:cNvSpPr txBox="1"/>
            <p:nvPr/>
          </p:nvSpPr>
          <p:spPr>
            <a:xfrm>
              <a:off x="879894" y="6847998"/>
              <a:ext cx="4442614" cy="461665"/>
            </a:xfrm>
            <a:prstGeom prst="rect">
              <a:avLst/>
            </a:prstGeom>
            <a:noFill/>
          </p:spPr>
          <p:txBody>
            <a:bodyPr wrap="square" rtlCol="0">
              <a:spAutoFit/>
            </a:bodyPr>
            <a:lstStyle/>
            <a:p>
              <a:pPr>
                <a:buFont typeface="Wingdings" pitchFamily="2" charset="2"/>
                <a:buChar char="ü"/>
              </a:pPr>
              <a:r>
                <a:rPr lang="fr-FR" sz="1200" b="1" i="1" dirty="0" smtClean="0">
                  <a:effectLst>
                    <a:outerShdw blurRad="38100" dist="38100" dir="2700000" algn="tl">
                      <a:srgbClr val="000000">
                        <a:alpha val="43137"/>
                      </a:srgbClr>
                    </a:outerShdw>
                  </a:effectLst>
                </a:rPr>
                <a:t>Plus la source est éloignée moins la lumière est contrastée.</a:t>
              </a:r>
            </a:p>
            <a:p>
              <a:pPr>
                <a:buFont typeface="Wingdings" pitchFamily="2" charset="2"/>
                <a:buChar char="ü"/>
              </a:pPr>
              <a:r>
                <a:rPr lang="fr-FR" sz="1200" b="1" i="1" dirty="0" smtClean="0">
                  <a:effectLst>
                    <a:outerShdw blurRad="38100" dist="38100" dir="2700000" algn="tl">
                      <a:srgbClr val="000000">
                        <a:alpha val="43137"/>
                      </a:srgbClr>
                    </a:outerShdw>
                  </a:effectLst>
                </a:rPr>
                <a:t>Plus la source est proche plus le contraste est marqué. </a:t>
              </a:r>
              <a:endParaRPr lang="fr-FR" sz="1200" b="1" i="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983872" y="6936107"/>
            <a:ext cx="2495127" cy="402567"/>
          </a:xfrm>
        </p:spPr>
        <p:txBody>
          <a:bodyPr/>
          <a:lstStyle/>
          <a:p>
            <a:fld id="{51CD62DF-E537-4679-8A74-FCDC5A59EB04}" type="slidenum">
              <a:rPr lang="fr-FR" smtClean="0"/>
              <a:pPr/>
              <a:t>7</a:t>
            </a:fld>
            <a:endParaRPr lang="fr-FR" dirty="0"/>
          </a:p>
        </p:txBody>
      </p:sp>
      <p:grpSp>
        <p:nvGrpSpPr>
          <p:cNvPr id="3" name="Groupe 2"/>
          <p:cNvGrpSpPr/>
          <p:nvPr>
            <p:custDataLst>
              <p:tags r:id="rId1"/>
            </p:custDataLst>
          </p:nvPr>
        </p:nvGrpSpPr>
        <p:grpSpPr>
          <a:xfrm>
            <a:off x="666153" y="4173785"/>
            <a:ext cx="4508203" cy="1600438"/>
            <a:chOff x="5961680" y="4211343"/>
            <a:chExt cx="4508203" cy="1600438"/>
          </a:xfrm>
        </p:grpSpPr>
        <p:sp>
          <p:nvSpPr>
            <p:cNvPr id="4" name="ZoneTexte 3"/>
            <p:cNvSpPr txBox="1"/>
            <p:nvPr/>
          </p:nvSpPr>
          <p:spPr>
            <a:xfrm>
              <a:off x="5961680" y="4211343"/>
              <a:ext cx="2636531" cy="1600438"/>
            </a:xfrm>
            <a:prstGeom prst="rect">
              <a:avLst/>
            </a:prstGeom>
            <a:noFill/>
          </p:spPr>
          <p:txBody>
            <a:bodyPr wrap="square" rtlCol="0">
              <a:spAutoFit/>
            </a:bodyPr>
            <a:lstStyle/>
            <a:p>
              <a:r>
                <a:rPr lang="fr-FR" sz="1400" b="1" i="1" dirty="0" smtClean="0">
                  <a:solidFill>
                    <a:srgbClr val="FF0000"/>
                  </a:solidFill>
                  <a:effectLst>
                    <a:outerShdw blurRad="38100" dist="38100" dir="2700000" algn="tl">
                      <a:srgbClr val="000000">
                        <a:alpha val="43137"/>
                      </a:srgbClr>
                    </a:outerShdw>
                  </a:effectLst>
                  <a:cs typeface="Arial" pitchFamily="34" charset="0"/>
                </a:rPr>
                <a:t>Carré de la distance</a:t>
              </a:r>
              <a:endParaRPr lang="fr-FR" sz="1400" dirty="0" smtClean="0">
                <a:effectLst>
                  <a:outerShdw blurRad="38100" dist="38100" dir="2700000" algn="tl">
                    <a:srgbClr val="000000">
                      <a:alpha val="43137"/>
                    </a:srgbClr>
                  </a:outerShdw>
                </a:effectLst>
              </a:endParaRPr>
            </a:p>
            <a:p>
              <a:r>
                <a:rPr lang="fr-FR" sz="1400" b="1" dirty="0" smtClean="0"/>
                <a:t>La puissance d’un flash </a:t>
              </a:r>
              <a:r>
                <a:rPr lang="fr-FR" sz="1400" b="1" dirty="0"/>
                <a:t>diminue en fonction du carré de la distance. Exemple </a:t>
              </a:r>
              <a:r>
                <a:rPr lang="fr-FR" sz="1400" b="1" dirty="0" smtClean="0"/>
                <a:t>: si à </a:t>
              </a:r>
              <a:r>
                <a:rPr lang="fr-FR" sz="1400" b="1" dirty="0"/>
                <a:t>un mètre </a:t>
              </a:r>
              <a:r>
                <a:rPr lang="fr-FR" sz="1400" b="1" dirty="0" smtClean="0"/>
                <a:t>la puissance est de </a:t>
              </a:r>
              <a:r>
                <a:rPr lang="fr-FR" sz="1400" b="1" dirty="0"/>
                <a:t>1. </a:t>
              </a:r>
              <a:endParaRPr lang="fr-FR" sz="1400" b="1" dirty="0" smtClean="0"/>
            </a:p>
            <a:p>
              <a:r>
                <a:rPr lang="fr-FR" sz="1400" b="1" dirty="0" smtClean="0"/>
                <a:t>A </a:t>
              </a:r>
              <a:r>
                <a:rPr lang="fr-FR" sz="1400" b="1" dirty="0"/>
                <a:t>deux mètres </a:t>
              </a:r>
              <a:r>
                <a:rPr lang="fr-FR" sz="1400" b="1" dirty="0" smtClean="0"/>
                <a:t>4 fois moins.</a:t>
              </a:r>
            </a:p>
            <a:p>
              <a:r>
                <a:rPr lang="fr-FR" sz="1400" b="1" dirty="0" smtClean="0"/>
                <a:t>A </a:t>
              </a:r>
              <a:r>
                <a:rPr lang="fr-FR" sz="1400" b="1" dirty="0"/>
                <a:t>trois mètres </a:t>
              </a:r>
              <a:r>
                <a:rPr lang="fr-FR" sz="1400" b="1" dirty="0" smtClean="0"/>
                <a:t>9 fois moins</a:t>
              </a:r>
              <a:endParaRPr lang="fr-FR" sz="1400" dirty="0"/>
            </a:p>
          </p:txBody>
        </p:sp>
        <p:pic>
          <p:nvPicPr>
            <p:cNvPr id="5" name="Image 4" descr="2019-03-20 09-12-25_0115.tif"/>
            <p:cNvPicPr>
              <a:picLocks noChangeAspect="1"/>
            </p:cNvPicPr>
            <p:nvPr/>
          </p:nvPicPr>
          <p:blipFill>
            <a:blip r:embed="rId13" cstate="screen"/>
            <a:stretch>
              <a:fillRect/>
            </a:stretch>
          </p:blipFill>
          <p:spPr>
            <a:xfrm>
              <a:off x="8501100" y="4311580"/>
              <a:ext cx="1968783" cy="1036206"/>
            </a:xfrm>
            <a:prstGeom prst="rect">
              <a:avLst/>
            </a:prstGeom>
          </p:spPr>
        </p:pic>
      </p:grpSp>
      <p:grpSp>
        <p:nvGrpSpPr>
          <p:cNvPr id="6" name="Groupe 5"/>
          <p:cNvGrpSpPr/>
          <p:nvPr>
            <p:custDataLst>
              <p:tags r:id="rId2"/>
            </p:custDataLst>
          </p:nvPr>
        </p:nvGrpSpPr>
        <p:grpSpPr>
          <a:xfrm>
            <a:off x="670400" y="5845653"/>
            <a:ext cx="4604385" cy="1210691"/>
            <a:chOff x="5965927" y="5805577"/>
            <a:chExt cx="4604385" cy="1210691"/>
          </a:xfrm>
        </p:grpSpPr>
        <p:pic>
          <p:nvPicPr>
            <p:cNvPr id="7" name="Image 6" descr="2019-03-20 09-12-49_0116.tif"/>
            <p:cNvPicPr>
              <a:picLocks noChangeAspect="1"/>
            </p:cNvPicPr>
            <p:nvPr/>
          </p:nvPicPr>
          <p:blipFill>
            <a:blip r:embed="rId14" cstate="screen"/>
            <a:stretch>
              <a:fillRect/>
            </a:stretch>
          </p:blipFill>
          <p:spPr>
            <a:xfrm>
              <a:off x="8108264" y="5863797"/>
              <a:ext cx="2462048" cy="821915"/>
            </a:xfrm>
            <a:prstGeom prst="rect">
              <a:avLst/>
            </a:prstGeom>
          </p:spPr>
        </p:pic>
        <p:sp>
          <p:nvSpPr>
            <p:cNvPr id="8" name="ZoneTexte 7"/>
            <p:cNvSpPr txBox="1"/>
            <p:nvPr/>
          </p:nvSpPr>
          <p:spPr>
            <a:xfrm>
              <a:off x="5968803" y="5805577"/>
              <a:ext cx="2265080" cy="954107"/>
            </a:xfrm>
            <a:prstGeom prst="rect">
              <a:avLst/>
            </a:prstGeom>
            <a:noFill/>
          </p:spPr>
          <p:txBody>
            <a:bodyPr wrap="square" rtlCol="0">
              <a:spAutoFit/>
            </a:bodyPr>
            <a:lstStyle/>
            <a:p>
              <a:r>
                <a:rPr lang="fr-FR" sz="1400" b="1" dirty="0" smtClean="0"/>
                <a:t>A puissance égale, en fonction de la distance source / sujet le rendu sera de plus en plus sombre .</a:t>
              </a:r>
            </a:p>
          </p:txBody>
        </p:sp>
        <p:sp>
          <p:nvSpPr>
            <p:cNvPr id="9" name="ZoneTexte 8"/>
            <p:cNvSpPr txBox="1"/>
            <p:nvPr/>
          </p:nvSpPr>
          <p:spPr>
            <a:xfrm>
              <a:off x="5965927" y="6708491"/>
              <a:ext cx="4439047" cy="307777"/>
            </a:xfrm>
            <a:prstGeom prst="rect">
              <a:avLst/>
            </a:prstGeom>
            <a:noFill/>
          </p:spPr>
          <p:txBody>
            <a:bodyPr wrap="square" rtlCol="0">
              <a:spAutoFit/>
            </a:bodyPr>
            <a:lstStyle/>
            <a:p>
              <a:r>
                <a:rPr lang="fr-FR" sz="1400" b="1" dirty="0" smtClean="0">
                  <a:effectLst>
                    <a:outerShdw blurRad="38100" dist="38100" dir="2700000" algn="tl">
                      <a:srgbClr val="000000">
                        <a:alpha val="43137"/>
                      </a:srgbClr>
                    </a:outerShdw>
                  </a:effectLst>
                </a:rPr>
                <a:t>Ceci est déterminant pour régler la lumière d’un fond.</a:t>
              </a:r>
            </a:p>
          </p:txBody>
        </p:sp>
      </p:grpSp>
      <p:grpSp>
        <p:nvGrpSpPr>
          <p:cNvPr id="10" name="Groupe 9"/>
          <p:cNvGrpSpPr/>
          <p:nvPr>
            <p:custDataLst>
              <p:tags r:id="rId3"/>
            </p:custDataLst>
          </p:nvPr>
        </p:nvGrpSpPr>
        <p:grpSpPr>
          <a:xfrm>
            <a:off x="759383" y="281785"/>
            <a:ext cx="4414797" cy="3838968"/>
            <a:chOff x="6054910" y="319343"/>
            <a:chExt cx="4414797" cy="3838968"/>
          </a:xfrm>
        </p:grpSpPr>
        <p:grpSp>
          <p:nvGrpSpPr>
            <p:cNvPr id="11" name="Groupe 28"/>
            <p:cNvGrpSpPr/>
            <p:nvPr/>
          </p:nvGrpSpPr>
          <p:grpSpPr>
            <a:xfrm>
              <a:off x="7568578" y="758877"/>
              <a:ext cx="2507147" cy="1526177"/>
              <a:chOff x="6185851" y="1840120"/>
              <a:chExt cx="3697289" cy="2408334"/>
            </a:xfrm>
          </p:grpSpPr>
          <p:sp>
            <p:nvSpPr>
              <p:cNvPr id="39" name="Ellipse 38"/>
              <p:cNvSpPr/>
              <p:nvPr/>
            </p:nvSpPr>
            <p:spPr>
              <a:xfrm>
                <a:off x="6494435" y="1840120"/>
                <a:ext cx="1922547" cy="192254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p:cNvCxnSpPr>
                <a:stCxn id="39" idx="2"/>
              </p:cNvCxnSpPr>
              <p:nvPr/>
            </p:nvCxnSpPr>
            <p:spPr>
              <a:xfrm rot="10800000" flipH="1" flipV="1">
                <a:off x="6494435" y="2801393"/>
                <a:ext cx="2388446" cy="17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flipH="1" flipV="1">
                <a:off x="6250351" y="3043096"/>
                <a:ext cx="2408334" cy="2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10800000">
                <a:off x="7455709" y="2818900"/>
                <a:ext cx="1212858"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rot="16200000" flipV="1">
                <a:off x="7204088" y="3068933"/>
                <a:ext cx="1143008"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8347711" y="2747462"/>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8239939" y="3176090"/>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p:cNvSpPr/>
              <p:nvPr/>
            </p:nvSpPr>
            <p:spPr>
              <a:xfrm>
                <a:off x="7844645" y="3599655"/>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p:cNvSpPr/>
              <p:nvPr/>
            </p:nvSpPr>
            <p:spPr>
              <a:xfrm>
                <a:off x="7381889" y="3691229"/>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6185851" y="3672579"/>
                <a:ext cx="1623647" cy="437109"/>
              </a:xfrm>
              <a:prstGeom prst="rect">
                <a:avLst/>
              </a:prstGeom>
              <a:noFill/>
            </p:spPr>
            <p:txBody>
              <a:bodyPr wrap="square" rtlCol="0">
                <a:spAutoFit/>
              </a:bodyPr>
              <a:lstStyle/>
              <a:p>
                <a:r>
                  <a:rPr lang="fr-FR" sz="1200" b="1" i="1" dirty="0" smtClean="0"/>
                  <a:t>Coquillage</a:t>
                </a:r>
                <a:endParaRPr lang="fr-FR" sz="1200" b="1" i="1" dirty="0"/>
              </a:p>
            </p:txBody>
          </p:sp>
          <p:sp>
            <p:nvSpPr>
              <p:cNvPr id="49" name="ZoneTexte 48"/>
              <p:cNvSpPr txBox="1"/>
              <p:nvPr/>
            </p:nvSpPr>
            <p:spPr>
              <a:xfrm>
                <a:off x="7771267" y="3819951"/>
                <a:ext cx="1214446" cy="276999"/>
              </a:xfrm>
              <a:prstGeom prst="rect">
                <a:avLst/>
              </a:prstGeom>
              <a:noFill/>
            </p:spPr>
            <p:txBody>
              <a:bodyPr wrap="square" rtlCol="0">
                <a:spAutoFit/>
              </a:bodyPr>
              <a:lstStyle/>
              <a:p>
                <a:r>
                  <a:rPr lang="fr-FR" sz="1200" b="1" i="1" dirty="0" smtClean="0"/>
                  <a:t>Beauté</a:t>
                </a:r>
                <a:endParaRPr lang="fr-FR" sz="1200" b="1" i="1" dirty="0"/>
              </a:p>
            </p:txBody>
          </p:sp>
          <p:sp>
            <p:nvSpPr>
              <p:cNvPr id="50" name="ZoneTexte 49"/>
              <p:cNvSpPr txBox="1"/>
              <p:nvPr/>
            </p:nvSpPr>
            <p:spPr>
              <a:xfrm>
                <a:off x="8324659" y="2992077"/>
                <a:ext cx="1558481" cy="437109"/>
              </a:xfrm>
              <a:prstGeom prst="rect">
                <a:avLst/>
              </a:prstGeom>
              <a:noFill/>
            </p:spPr>
            <p:txBody>
              <a:bodyPr wrap="square" rtlCol="0">
                <a:spAutoFit/>
              </a:bodyPr>
              <a:lstStyle/>
              <a:p>
                <a:r>
                  <a:rPr lang="fr-FR" sz="1200" b="1" i="1" dirty="0" smtClean="0"/>
                  <a:t>Rembrandt</a:t>
                </a:r>
                <a:endParaRPr lang="fr-FR" sz="1200" b="1" i="1" dirty="0"/>
              </a:p>
            </p:txBody>
          </p:sp>
          <p:sp>
            <p:nvSpPr>
              <p:cNvPr id="51" name="ZoneTexte 50"/>
              <p:cNvSpPr txBox="1"/>
              <p:nvPr/>
            </p:nvSpPr>
            <p:spPr>
              <a:xfrm>
                <a:off x="8490587" y="2432127"/>
                <a:ext cx="1214446" cy="276999"/>
              </a:xfrm>
              <a:prstGeom prst="rect">
                <a:avLst/>
              </a:prstGeom>
              <a:noFill/>
            </p:spPr>
            <p:txBody>
              <a:bodyPr wrap="square" rtlCol="0">
                <a:spAutoFit/>
              </a:bodyPr>
              <a:lstStyle/>
              <a:p>
                <a:r>
                  <a:rPr lang="fr-FR" sz="1200" b="1" i="1" dirty="0" smtClean="0"/>
                  <a:t>Hachette</a:t>
                </a:r>
                <a:endParaRPr lang="fr-FR" sz="1200" b="1" i="1" dirty="0"/>
              </a:p>
            </p:txBody>
          </p:sp>
          <p:grpSp>
            <p:nvGrpSpPr>
              <p:cNvPr id="52" name="Groupe 60"/>
              <p:cNvGrpSpPr/>
              <p:nvPr/>
            </p:nvGrpSpPr>
            <p:grpSpPr>
              <a:xfrm>
                <a:off x="7306413" y="3947319"/>
                <a:ext cx="357190" cy="285752"/>
                <a:chOff x="9299603" y="3779838"/>
                <a:chExt cx="357190" cy="285752"/>
              </a:xfrm>
            </p:grpSpPr>
            <p:sp>
              <p:nvSpPr>
                <p:cNvPr id="55" name="Rectangle 54"/>
                <p:cNvSpPr/>
                <p:nvPr/>
              </p:nvSpPr>
              <p:spPr>
                <a:xfrm rot="16200000">
                  <a:off x="9382947" y="3815557"/>
                  <a:ext cx="190501" cy="11906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9299603" y="3970339"/>
                  <a:ext cx="357190" cy="95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3" name="Ellipse 52"/>
              <p:cNvSpPr/>
              <p:nvPr/>
            </p:nvSpPr>
            <p:spPr>
              <a:xfrm rot="20718054">
                <a:off x="7194342" y="2696662"/>
                <a:ext cx="500066" cy="269218"/>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avec flèche 53"/>
              <p:cNvCxnSpPr/>
              <p:nvPr/>
            </p:nvCxnSpPr>
            <p:spPr>
              <a:xfrm>
                <a:off x="7863702" y="3247528"/>
                <a:ext cx="1019179" cy="928694"/>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e 76"/>
            <p:cNvGrpSpPr/>
            <p:nvPr/>
          </p:nvGrpSpPr>
          <p:grpSpPr>
            <a:xfrm>
              <a:off x="6193766" y="2268515"/>
              <a:ext cx="3321169" cy="1889796"/>
              <a:chOff x="1404850" y="4527728"/>
              <a:chExt cx="4652902" cy="2822590"/>
            </a:xfrm>
          </p:grpSpPr>
          <p:sp>
            <p:nvSpPr>
              <p:cNvPr id="17" name="Secteurs 16"/>
              <p:cNvSpPr/>
              <p:nvPr>
                <p:custDataLst>
                  <p:tags r:id="rId11"/>
                </p:custDataLst>
              </p:nvPr>
            </p:nvSpPr>
            <p:spPr>
              <a:xfrm rot="5400000">
                <a:off x="1404850" y="4992864"/>
                <a:ext cx="2357454" cy="2357454"/>
              </a:xfrm>
              <a:prstGeom prst="pie">
                <a:avLst>
                  <a:gd name="adj1" fmla="val 5360260"/>
                  <a:gd name="adj2" fmla="val 1620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8" name="Groupe 78"/>
              <p:cNvGrpSpPr/>
              <p:nvPr/>
            </p:nvGrpSpPr>
            <p:grpSpPr>
              <a:xfrm>
                <a:off x="2093687" y="4527728"/>
                <a:ext cx="3964065" cy="2510083"/>
                <a:chOff x="7183272" y="4281506"/>
                <a:chExt cx="3964065" cy="2510083"/>
              </a:xfrm>
            </p:grpSpPr>
            <p:cxnSp>
              <p:nvCxnSpPr>
                <p:cNvPr id="19" name="Connecteur droit 18"/>
                <p:cNvCxnSpPr>
                  <a:stCxn id="33" idx="1"/>
                </p:cNvCxnSpPr>
                <p:nvPr/>
              </p:nvCxnSpPr>
              <p:spPr>
                <a:xfrm rot="16200000" flipV="1">
                  <a:off x="8040528" y="5618969"/>
                  <a:ext cx="378114" cy="1092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24" idx="3"/>
                </p:cNvCxnSpPr>
                <p:nvPr/>
              </p:nvCxnSpPr>
              <p:spPr>
                <a:xfrm rot="5400000">
                  <a:off x="7564269" y="5050348"/>
                  <a:ext cx="830566" cy="878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23" idx="3"/>
                </p:cNvCxnSpPr>
                <p:nvPr/>
              </p:nvCxnSpPr>
              <p:spPr>
                <a:xfrm rot="5400000">
                  <a:off x="7957178" y="5157505"/>
                  <a:ext cx="401938" cy="1092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7507775" y="4690274"/>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8683470" y="5380831"/>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8397718" y="4952203"/>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8754908" y="5880897"/>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8969222" y="5761845"/>
                  <a:ext cx="2178115" cy="689540"/>
                </a:xfrm>
                <a:prstGeom prst="rect">
                  <a:avLst/>
                </a:prstGeom>
                <a:noFill/>
              </p:spPr>
              <p:txBody>
                <a:bodyPr wrap="square" rtlCol="0">
                  <a:spAutoFit/>
                </a:bodyPr>
                <a:lstStyle/>
                <a:p>
                  <a:r>
                    <a:rPr lang="fr-FR" sz="1200" b="1" i="1" dirty="0" smtClean="0"/>
                    <a:t>Horizon</a:t>
                  </a:r>
                </a:p>
                <a:p>
                  <a:r>
                    <a:rPr lang="fr-FR" sz="1200" b="1" i="1" dirty="0" smtClean="0"/>
                    <a:t>(contre jour)</a:t>
                  </a:r>
                  <a:endParaRPr lang="fr-FR" sz="1200" b="1" i="1" dirty="0"/>
                </a:p>
              </p:txBody>
            </p:sp>
            <p:sp>
              <p:nvSpPr>
                <p:cNvPr id="27" name="ZoneTexte 26"/>
                <p:cNvSpPr txBox="1"/>
                <p:nvPr/>
              </p:nvSpPr>
              <p:spPr>
                <a:xfrm>
                  <a:off x="8469154" y="4746643"/>
                  <a:ext cx="2158507" cy="413724"/>
                </a:xfrm>
                <a:prstGeom prst="rect">
                  <a:avLst/>
                </a:prstGeom>
                <a:noFill/>
              </p:spPr>
              <p:txBody>
                <a:bodyPr wrap="square" rtlCol="0">
                  <a:spAutoFit/>
                </a:bodyPr>
                <a:lstStyle/>
                <a:p>
                  <a:r>
                    <a:rPr lang="fr-FR" sz="1200" b="1" i="1" dirty="0" smtClean="0"/>
                    <a:t>Naturelle (soleil)</a:t>
                  </a:r>
                  <a:endParaRPr lang="fr-FR" sz="1200" b="1" i="1" dirty="0"/>
                </a:p>
              </p:txBody>
            </p:sp>
            <p:sp>
              <p:nvSpPr>
                <p:cNvPr id="28" name="ZoneTexte 27"/>
                <p:cNvSpPr txBox="1"/>
                <p:nvPr/>
              </p:nvSpPr>
              <p:spPr>
                <a:xfrm>
                  <a:off x="8754907" y="5166516"/>
                  <a:ext cx="2211147" cy="413724"/>
                </a:xfrm>
                <a:prstGeom prst="rect">
                  <a:avLst/>
                </a:prstGeom>
                <a:noFill/>
              </p:spPr>
              <p:txBody>
                <a:bodyPr wrap="square" rtlCol="0">
                  <a:spAutoFit/>
                </a:bodyPr>
                <a:lstStyle/>
                <a:p>
                  <a:r>
                    <a:rPr lang="fr-FR" sz="1200" b="1" i="1" dirty="0" smtClean="0"/>
                    <a:t>Frisante (texture)</a:t>
                  </a:r>
                  <a:endParaRPr lang="fr-FR" sz="1200" b="1" i="1" dirty="0"/>
                </a:p>
              </p:txBody>
            </p:sp>
            <p:sp>
              <p:nvSpPr>
                <p:cNvPr id="29" name="ZoneTexte 28"/>
                <p:cNvSpPr txBox="1"/>
                <p:nvPr/>
              </p:nvSpPr>
              <p:spPr>
                <a:xfrm>
                  <a:off x="7183272" y="4387017"/>
                  <a:ext cx="1214446" cy="276999"/>
                </a:xfrm>
                <a:prstGeom prst="rect">
                  <a:avLst/>
                </a:prstGeom>
                <a:noFill/>
              </p:spPr>
              <p:txBody>
                <a:bodyPr wrap="square" rtlCol="0">
                  <a:spAutoFit/>
                </a:bodyPr>
                <a:lstStyle/>
                <a:p>
                  <a:r>
                    <a:rPr lang="fr-FR" sz="1200" b="1" i="1" dirty="0" smtClean="0"/>
                    <a:t>Douche</a:t>
                  </a:r>
                  <a:endParaRPr lang="fr-FR" sz="1200" b="1" i="1" dirty="0"/>
                </a:p>
              </p:txBody>
            </p:sp>
            <p:grpSp>
              <p:nvGrpSpPr>
                <p:cNvPr id="30" name="Groupe 32"/>
                <p:cNvGrpSpPr/>
                <p:nvPr/>
              </p:nvGrpSpPr>
              <p:grpSpPr>
                <a:xfrm rot="16200000">
                  <a:off x="9933635" y="5702302"/>
                  <a:ext cx="357190" cy="285752"/>
                  <a:chOff x="9299603" y="3779838"/>
                  <a:chExt cx="357190" cy="285752"/>
                </a:xfrm>
              </p:grpSpPr>
              <p:sp>
                <p:nvSpPr>
                  <p:cNvPr id="37" name="Rectangle 36"/>
                  <p:cNvSpPr/>
                  <p:nvPr/>
                </p:nvSpPr>
                <p:spPr>
                  <a:xfrm rot="16200000">
                    <a:off x="9382947" y="3815557"/>
                    <a:ext cx="190501" cy="11906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9299603" y="3970339"/>
                    <a:ext cx="357190" cy="9525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p:cNvSpPr/>
                <p:nvPr/>
              </p:nvSpPr>
              <p:spPr>
                <a:xfrm rot="16200000">
                  <a:off x="7326148" y="5738021"/>
                  <a:ext cx="500066" cy="35719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p:cNvCxnSpPr>
                  <a:endCxn id="31" idx="6"/>
                </p:cNvCxnSpPr>
                <p:nvPr/>
              </p:nvCxnSpPr>
              <p:spPr>
                <a:xfrm rot="16200000" flipH="1">
                  <a:off x="7080629" y="5171031"/>
                  <a:ext cx="976308" cy="14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8754908" y="6333349"/>
                  <a:ext cx="142876" cy="14287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8908798" y="6377865"/>
                  <a:ext cx="1440825" cy="413724"/>
                </a:xfrm>
                <a:prstGeom prst="rect">
                  <a:avLst/>
                </a:prstGeom>
                <a:noFill/>
              </p:spPr>
              <p:txBody>
                <a:bodyPr wrap="square" rtlCol="0">
                  <a:spAutoFit/>
                </a:bodyPr>
                <a:lstStyle/>
                <a:p>
                  <a:r>
                    <a:rPr lang="fr-FR" sz="1200" b="1" i="1" dirty="0" smtClean="0"/>
                    <a:t>Dramatique</a:t>
                  </a:r>
                  <a:endParaRPr lang="fr-FR" sz="1200" b="1" i="1" dirty="0"/>
                </a:p>
              </p:txBody>
            </p:sp>
            <p:cxnSp>
              <p:nvCxnSpPr>
                <p:cNvPr id="35" name="Connecteur droit avec flèche 34"/>
                <p:cNvCxnSpPr/>
                <p:nvPr/>
              </p:nvCxnSpPr>
              <p:spPr>
                <a:xfrm rot="5400000" flipH="1" flipV="1">
                  <a:off x="7411207" y="4678198"/>
                  <a:ext cx="1279566" cy="735304"/>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rot="17912034">
                  <a:off x="7207323" y="4848143"/>
                  <a:ext cx="1379495" cy="246221"/>
                </a:xfrm>
                <a:prstGeom prst="rect">
                  <a:avLst/>
                </a:prstGeom>
                <a:noFill/>
              </p:spPr>
              <p:txBody>
                <a:bodyPr wrap="square" rtlCol="0">
                  <a:spAutoFit/>
                </a:bodyPr>
                <a:lstStyle/>
                <a:p>
                  <a:r>
                    <a:rPr lang="fr-FR" sz="1000" b="1" i="1" dirty="0" smtClean="0">
                      <a:solidFill>
                        <a:srgbClr val="FF0000"/>
                      </a:solidFill>
                    </a:rPr>
                    <a:t>Distance lumière/sujet</a:t>
                  </a:r>
                  <a:endParaRPr lang="fr-FR" sz="1000" b="1" i="1" dirty="0">
                    <a:solidFill>
                      <a:srgbClr val="FF0000"/>
                    </a:solidFill>
                  </a:endParaRPr>
                </a:p>
              </p:txBody>
            </p:sp>
          </p:grpSp>
        </p:grpSp>
        <p:sp>
          <p:nvSpPr>
            <p:cNvPr id="13" name="WordArt 2"/>
            <p:cNvSpPr>
              <a:spLocks noChangeArrowheads="1" noChangeShapeType="1" noTextEdit="1"/>
            </p:cNvSpPr>
            <p:nvPr>
              <p:custDataLst>
                <p:tags r:id="rId10"/>
              </p:custDataLst>
            </p:nvPr>
          </p:nvSpPr>
          <p:spPr bwMode="auto">
            <a:xfrm>
              <a:off x="6054910" y="319343"/>
              <a:ext cx="3330630" cy="313218"/>
            </a:xfrm>
            <a:prstGeom prst="rect">
              <a:avLst/>
            </a:prstGeom>
          </p:spPr>
          <p:txBody>
            <a:bodyPr wrap="none" fromWordArt="1">
              <a:prstTxWarp prst="textPlain">
                <a:avLst>
                  <a:gd name="adj" fmla="val 50000"/>
                </a:avLst>
              </a:prstTxWarp>
            </a:bodyPr>
            <a:lstStyle/>
            <a:p>
              <a:pPr algn="ctr"/>
              <a:r>
                <a:rPr lang="fr-FR" sz="2400" b="1" i="1" dirty="0" smtClean="0">
                  <a:solidFill>
                    <a:srgbClr val="FF0000"/>
                  </a:solidFill>
                  <a:effectLst>
                    <a:outerShdw blurRad="38100" dist="38100" dir="2700000" algn="tl">
                      <a:srgbClr val="000000">
                        <a:alpha val="43137"/>
                      </a:srgbClr>
                    </a:outerShdw>
                  </a:effectLst>
                </a:rPr>
                <a:t>Placement de la lumière principale</a:t>
              </a:r>
              <a:endParaRPr lang="fr-FR" sz="2400" b="1" i="1" dirty="0">
                <a:solidFill>
                  <a:srgbClr val="FF0000"/>
                </a:solidFill>
                <a:effectLst>
                  <a:outerShdw blurRad="38100" dist="38100" dir="2700000" algn="tl">
                    <a:srgbClr val="000000">
                      <a:alpha val="43137"/>
                    </a:srgbClr>
                  </a:outerShdw>
                </a:effectLst>
              </a:endParaRPr>
            </a:p>
          </p:txBody>
        </p:sp>
        <p:sp>
          <p:nvSpPr>
            <p:cNvPr id="14" name="ZoneTexte 13"/>
            <p:cNvSpPr txBox="1"/>
            <p:nvPr/>
          </p:nvSpPr>
          <p:spPr>
            <a:xfrm>
              <a:off x="9090213" y="1830456"/>
              <a:ext cx="1379494" cy="246221"/>
            </a:xfrm>
            <a:prstGeom prst="rect">
              <a:avLst/>
            </a:prstGeom>
            <a:noFill/>
          </p:spPr>
          <p:txBody>
            <a:bodyPr wrap="square" rtlCol="0">
              <a:spAutoFit/>
            </a:bodyPr>
            <a:lstStyle/>
            <a:p>
              <a:r>
                <a:rPr lang="fr-FR" sz="1000" b="1" i="1" dirty="0" smtClean="0">
                  <a:solidFill>
                    <a:srgbClr val="FF0000"/>
                  </a:solidFill>
                </a:rPr>
                <a:t>Distance lumière/sujet</a:t>
              </a:r>
              <a:endParaRPr lang="fr-FR" sz="1000" b="1" i="1" dirty="0">
                <a:solidFill>
                  <a:srgbClr val="FF0000"/>
                </a:solidFill>
              </a:endParaRPr>
            </a:p>
          </p:txBody>
        </p:sp>
        <p:sp>
          <p:nvSpPr>
            <p:cNvPr id="15" name="ZoneTexte 14"/>
            <p:cNvSpPr txBox="1"/>
            <p:nvPr/>
          </p:nvSpPr>
          <p:spPr>
            <a:xfrm>
              <a:off x="6478416" y="720407"/>
              <a:ext cx="1380226" cy="646331"/>
            </a:xfrm>
            <a:prstGeom prst="rect">
              <a:avLst/>
            </a:prstGeom>
            <a:noFill/>
          </p:spPr>
          <p:txBody>
            <a:bodyPr wrap="square" rtlCol="0">
              <a:spAutoFit/>
            </a:bodyPr>
            <a:lstStyle/>
            <a:p>
              <a:r>
                <a:rPr lang="fr-FR" sz="1800" b="1" dirty="0" smtClean="0">
                  <a:solidFill>
                    <a:srgbClr val="FF0000"/>
                  </a:solidFill>
                  <a:effectLst>
                    <a:outerShdw blurRad="38100" dist="38100" dir="2700000" algn="tl">
                      <a:srgbClr val="000000">
                        <a:alpha val="43137"/>
                      </a:srgbClr>
                    </a:outerShdw>
                  </a:effectLst>
                </a:rPr>
                <a:t>Boussole </a:t>
              </a:r>
            </a:p>
            <a:p>
              <a:r>
                <a:rPr lang="fr-FR" sz="1800" b="1" dirty="0" smtClean="0">
                  <a:solidFill>
                    <a:srgbClr val="FF0000"/>
                  </a:solidFill>
                  <a:effectLst>
                    <a:outerShdw blurRad="38100" dist="38100" dir="2700000" algn="tl">
                      <a:srgbClr val="000000">
                        <a:alpha val="43137"/>
                      </a:srgbClr>
                    </a:outerShdw>
                  </a:effectLst>
                </a:rPr>
                <a:t>horizontale </a:t>
              </a:r>
              <a:endParaRPr lang="fr-FR" sz="1800" b="1" dirty="0">
                <a:solidFill>
                  <a:srgbClr val="FF0000"/>
                </a:solidFill>
                <a:effectLst>
                  <a:outerShdw blurRad="38100" dist="38100" dir="2700000" algn="tl">
                    <a:srgbClr val="000000">
                      <a:alpha val="43137"/>
                    </a:srgbClr>
                  </a:outerShdw>
                </a:effectLst>
              </a:endParaRPr>
            </a:p>
          </p:txBody>
        </p:sp>
        <p:sp>
          <p:nvSpPr>
            <p:cNvPr id="16" name="ZoneTexte 15"/>
            <p:cNvSpPr txBox="1"/>
            <p:nvPr/>
          </p:nvSpPr>
          <p:spPr>
            <a:xfrm>
              <a:off x="9080732" y="2434195"/>
              <a:ext cx="1380226" cy="646331"/>
            </a:xfrm>
            <a:prstGeom prst="rect">
              <a:avLst/>
            </a:prstGeom>
            <a:noFill/>
          </p:spPr>
          <p:txBody>
            <a:bodyPr wrap="square" rtlCol="0">
              <a:spAutoFit/>
            </a:bodyPr>
            <a:lstStyle/>
            <a:p>
              <a:r>
                <a:rPr lang="fr-FR" sz="1800" b="1" dirty="0" smtClean="0">
                  <a:solidFill>
                    <a:srgbClr val="FF0000"/>
                  </a:solidFill>
                  <a:effectLst>
                    <a:outerShdw blurRad="38100" dist="38100" dir="2700000" algn="tl">
                      <a:srgbClr val="000000">
                        <a:alpha val="43137"/>
                      </a:srgbClr>
                    </a:outerShdw>
                  </a:effectLst>
                </a:rPr>
                <a:t>Boussole </a:t>
              </a:r>
            </a:p>
            <a:p>
              <a:r>
                <a:rPr lang="fr-FR" sz="1800" b="1" dirty="0" smtClean="0">
                  <a:solidFill>
                    <a:srgbClr val="FF0000"/>
                  </a:solidFill>
                  <a:effectLst>
                    <a:outerShdw blurRad="38100" dist="38100" dir="2700000" algn="tl">
                      <a:srgbClr val="000000">
                        <a:alpha val="43137"/>
                      </a:srgbClr>
                    </a:outerShdw>
                  </a:effectLst>
                </a:rPr>
                <a:t>verticale</a:t>
              </a:r>
              <a:endParaRPr lang="fr-FR" sz="1800" b="1" dirty="0">
                <a:solidFill>
                  <a:srgbClr val="FF0000"/>
                </a:solidFill>
                <a:effectLst>
                  <a:outerShdw blurRad="38100" dist="38100" dir="2700000" algn="tl">
                    <a:srgbClr val="000000">
                      <a:alpha val="43137"/>
                    </a:srgbClr>
                  </a:outerShdw>
                </a:effectLst>
              </a:endParaRPr>
            </a:p>
          </p:txBody>
        </p:sp>
      </p:grpSp>
      <p:grpSp>
        <p:nvGrpSpPr>
          <p:cNvPr id="57" name="Groupe 56"/>
          <p:cNvGrpSpPr/>
          <p:nvPr/>
        </p:nvGrpSpPr>
        <p:grpSpPr>
          <a:xfrm>
            <a:off x="5969482" y="145144"/>
            <a:ext cx="4551392" cy="3532769"/>
            <a:chOff x="6142008" y="3790051"/>
            <a:chExt cx="4551392" cy="3532769"/>
          </a:xfrm>
        </p:grpSpPr>
        <p:pic>
          <p:nvPicPr>
            <p:cNvPr id="58" name="Image 57" descr="2021-12-24 16-10-49_0210.jpg"/>
            <p:cNvPicPr>
              <a:picLocks noChangeAspect="1"/>
            </p:cNvPicPr>
            <p:nvPr>
              <p:custDataLst>
                <p:tags r:id="rId6"/>
              </p:custDataLst>
            </p:nvPr>
          </p:nvPicPr>
          <p:blipFill>
            <a:blip r:embed="rId15" cstate="print"/>
            <a:stretch>
              <a:fillRect/>
            </a:stretch>
          </p:blipFill>
          <p:spPr>
            <a:xfrm>
              <a:off x="8987049" y="3861209"/>
              <a:ext cx="1252506" cy="1823674"/>
            </a:xfrm>
            <a:prstGeom prst="rect">
              <a:avLst/>
            </a:prstGeom>
          </p:spPr>
        </p:pic>
        <p:pic>
          <p:nvPicPr>
            <p:cNvPr id="59" name="Image 58" descr="2021-12-24 16-12-13_0211.jpg"/>
            <p:cNvPicPr>
              <a:picLocks noChangeAspect="1"/>
            </p:cNvPicPr>
            <p:nvPr>
              <p:custDataLst>
                <p:tags r:id="rId7"/>
              </p:custDataLst>
            </p:nvPr>
          </p:nvPicPr>
          <p:blipFill>
            <a:blip r:embed="rId16" cstate="print"/>
            <a:stretch>
              <a:fillRect/>
            </a:stretch>
          </p:blipFill>
          <p:spPr>
            <a:xfrm rot="10800000">
              <a:off x="6580276" y="4242825"/>
              <a:ext cx="1933995" cy="1426674"/>
            </a:xfrm>
            <a:prstGeom prst="rect">
              <a:avLst/>
            </a:prstGeom>
          </p:spPr>
        </p:pic>
        <p:sp>
          <p:nvSpPr>
            <p:cNvPr id="60" name="ZoneTexte 59"/>
            <p:cNvSpPr txBox="1"/>
            <p:nvPr>
              <p:custDataLst>
                <p:tags r:id="rId8"/>
              </p:custDataLst>
            </p:nvPr>
          </p:nvSpPr>
          <p:spPr>
            <a:xfrm>
              <a:off x="6142008" y="5722382"/>
              <a:ext cx="4551392" cy="1600438"/>
            </a:xfrm>
            <a:prstGeom prst="rect">
              <a:avLst/>
            </a:prstGeom>
            <a:noFill/>
          </p:spPr>
          <p:txBody>
            <a:bodyPr wrap="square" rtlCol="0">
              <a:spAutoFit/>
            </a:bodyPr>
            <a:lstStyle/>
            <a:p>
              <a:r>
                <a:rPr lang="fr-FR" sz="1400" b="1" dirty="0" smtClean="0">
                  <a:solidFill>
                    <a:srgbClr val="FF0000"/>
                  </a:solidFill>
                  <a:effectLst>
                    <a:outerShdw blurRad="38100" dist="38100" dir="2700000" algn="tl">
                      <a:srgbClr val="000000">
                        <a:alpha val="43137"/>
                      </a:srgbClr>
                    </a:outerShdw>
                  </a:effectLst>
                </a:rPr>
                <a:t>Clé claire : </a:t>
              </a:r>
              <a:r>
                <a:rPr lang="fr-FR" sz="1400" b="1" dirty="0" smtClean="0"/>
                <a:t>Modèle blonde, épaule dénudée. </a:t>
              </a:r>
            </a:p>
            <a:p>
              <a:r>
                <a:rPr lang="fr-FR" sz="1400" b="1" dirty="0" smtClean="0"/>
                <a:t>Fond blanc éclairé par deux flashes croisés à 45 °. (surexposé)  Sur sujet, boite à lumière à 45 ° très proche du sujet, réflecteur coté opposé.</a:t>
              </a:r>
            </a:p>
            <a:p>
              <a:r>
                <a:rPr lang="fr-FR" sz="1400" b="1" dirty="0" smtClean="0">
                  <a:solidFill>
                    <a:srgbClr val="FF0000"/>
                  </a:solidFill>
                  <a:effectLst>
                    <a:outerShdw blurRad="38100" dist="38100" dir="2700000" algn="tl">
                      <a:srgbClr val="000000">
                        <a:alpha val="43137"/>
                      </a:srgbClr>
                    </a:outerShdw>
                  </a:effectLst>
                </a:rPr>
                <a:t>Clé sombre : </a:t>
              </a:r>
              <a:r>
                <a:rPr lang="fr-FR" sz="1400" b="1" dirty="0" smtClean="0"/>
                <a:t>Modèle brune avec vêtements noirs. </a:t>
              </a:r>
            </a:p>
            <a:p>
              <a:r>
                <a:rPr lang="fr-FR" sz="1400" b="1" dirty="0" smtClean="0"/>
                <a:t>Fond noir éloigné. (hors lumière) </a:t>
              </a:r>
            </a:p>
            <a:p>
              <a:r>
                <a:rPr lang="fr-FR" sz="1400" b="1" dirty="0" smtClean="0"/>
                <a:t>Flash indirect dans un réflecteur blanc dirigé sur le sujet.</a:t>
              </a:r>
            </a:p>
          </p:txBody>
        </p:sp>
        <p:sp>
          <p:nvSpPr>
            <p:cNvPr id="61" name="ZoneTexte 60"/>
            <p:cNvSpPr txBox="1"/>
            <p:nvPr>
              <p:custDataLst>
                <p:tags r:id="rId9"/>
              </p:custDataLst>
            </p:nvPr>
          </p:nvSpPr>
          <p:spPr>
            <a:xfrm>
              <a:off x="6174838" y="3790051"/>
              <a:ext cx="2191109" cy="461665"/>
            </a:xfrm>
            <a:prstGeom prst="rect">
              <a:avLst/>
            </a:prstGeom>
            <a:noFill/>
          </p:spPr>
          <p:txBody>
            <a:bodyPr wrap="square" rtlCol="0">
              <a:spAutoFit/>
            </a:bodyPr>
            <a:lstStyle/>
            <a:p>
              <a:r>
                <a:rPr lang="fr-FR" sz="2400" b="1" i="1" dirty="0" smtClean="0">
                  <a:solidFill>
                    <a:srgbClr val="FF0000"/>
                  </a:solidFill>
                  <a:effectLst>
                    <a:outerShdw blurRad="38100" dist="38100" dir="2700000" algn="tl">
                      <a:srgbClr val="000000">
                        <a:alpha val="43137"/>
                      </a:srgbClr>
                    </a:outerShdw>
                  </a:effectLst>
                </a:rPr>
                <a:t>Les clés</a:t>
              </a:r>
            </a:p>
          </p:txBody>
        </p:sp>
      </p:grpSp>
      <p:sp>
        <p:nvSpPr>
          <p:cNvPr id="62" name="ZoneTexte 61"/>
          <p:cNvSpPr txBox="1"/>
          <p:nvPr>
            <p:custDataLst>
              <p:tags r:id="rId4"/>
            </p:custDataLst>
          </p:nvPr>
        </p:nvSpPr>
        <p:spPr>
          <a:xfrm>
            <a:off x="5943601" y="3656185"/>
            <a:ext cx="4646282" cy="3647152"/>
          </a:xfrm>
          <a:prstGeom prst="rect">
            <a:avLst/>
          </a:prstGeom>
          <a:noFill/>
        </p:spPr>
        <p:txBody>
          <a:bodyPr wrap="square" rtlCol="0">
            <a:spAutoFit/>
          </a:bodyPr>
          <a:lstStyle/>
          <a:p>
            <a:r>
              <a:rPr lang="fr-FR" b="1" i="1" dirty="0" smtClean="0">
                <a:solidFill>
                  <a:srgbClr val="FF0000"/>
                </a:solidFill>
                <a:effectLst>
                  <a:outerShdw blurRad="38100" dist="38100" dir="2700000" algn="tl">
                    <a:srgbClr val="000000">
                      <a:alpha val="43137"/>
                    </a:srgbClr>
                  </a:outerShdw>
                </a:effectLst>
              </a:rPr>
              <a:t>Conclusion</a:t>
            </a:r>
          </a:p>
          <a:p>
            <a:pPr>
              <a:buFont typeface="Wingdings" pitchFamily="2" charset="2"/>
              <a:buChar char="ü"/>
            </a:pPr>
            <a:r>
              <a:rPr lang="fr-FR" sz="1400" b="1" dirty="0" smtClean="0"/>
              <a:t> On choisit le modeleur en fonction du modelé que l’on souhaite obtenir. </a:t>
            </a:r>
          </a:p>
          <a:p>
            <a:pPr>
              <a:buFont typeface="Wingdings" pitchFamily="2" charset="2"/>
              <a:buChar char="ü"/>
            </a:pPr>
            <a:r>
              <a:rPr lang="fr-FR" sz="1400" b="1" dirty="0" smtClean="0">
                <a:solidFill>
                  <a:srgbClr val="000000"/>
                </a:solidFill>
                <a:cs typeface="Arial" pitchFamily="34" charset="0"/>
              </a:rPr>
              <a:t>Plus le parapluie ou la boite à lumière sont de grande taille plus la lumière sera douce et diffuse.</a:t>
            </a:r>
          </a:p>
          <a:p>
            <a:pPr>
              <a:buFont typeface="Wingdings" pitchFamily="2" charset="2"/>
              <a:buChar char="ü"/>
            </a:pPr>
            <a:r>
              <a:rPr lang="fr-FR" sz="1400" b="1" dirty="0" smtClean="0">
                <a:solidFill>
                  <a:srgbClr val="000000"/>
                </a:solidFill>
                <a:cs typeface="Arial" pitchFamily="34" charset="0"/>
              </a:rPr>
              <a:t>On peut améliorer le modelé en tournant le parapluie ou la boite à lumière, de côté par rapport à l’axe du sujet. (bord)</a:t>
            </a:r>
            <a:endParaRPr lang="fr-FR" sz="600" b="1" dirty="0" smtClean="0">
              <a:solidFill>
                <a:srgbClr val="000000"/>
              </a:solidFill>
              <a:cs typeface="Arial" pitchFamily="34" charset="0"/>
            </a:endParaRPr>
          </a:p>
          <a:p>
            <a:pPr>
              <a:buFont typeface="Wingdings" pitchFamily="2" charset="2"/>
              <a:buChar char="ü"/>
            </a:pPr>
            <a:r>
              <a:rPr lang="fr-FR" sz="1400" b="1" dirty="0" smtClean="0"/>
              <a:t>On choisit la distance pour régler le contraste.</a:t>
            </a:r>
            <a:r>
              <a:rPr lang="fr-FR" sz="1400" b="1" dirty="0" smtClean="0">
                <a:solidFill>
                  <a:srgbClr val="000000"/>
                </a:solidFill>
                <a:cs typeface="Arial" pitchFamily="34" charset="0"/>
              </a:rPr>
              <a:t> </a:t>
            </a:r>
          </a:p>
          <a:p>
            <a:pPr>
              <a:buFont typeface="Wingdings" pitchFamily="2" charset="2"/>
              <a:buChar char="ü"/>
            </a:pPr>
            <a:r>
              <a:rPr lang="fr-FR" sz="1400" b="1" dirty="0" smtClean="0">
                <a:solidFill>
                  <a:srgbClr val="000000"/>
                </a:solidFill>
                <a:cs typeface="Arial" pitchFamily="34" charset="0"/>
              </a:rPr>
              <a:t>Pour commencer placer, par rapport au sujet, la boite à lumière ou le parapluie à 2 fois la diagonale ou le diamètre, puis régler la distance.</a:t>
            </a:r>
          </a:p>
          <a:p>
            <a:pPr>
              <a:buFont typeface="Wingdings" pitchFamily="2" charset="2"/>
              <a:buChar char="v"/>
            </a:pPr>
            <a:r>
              <a:rPr lang="fr-FR" sz="1400" b="1" dirty="0" smtClean="0"/>
              <a:t>Exemple</a:t>
            </a:r>
          </a:p>
          <a:p>
            <a:pPr>
              <a:buFont typeface="Wingdings" pitchFamily="2" charset="2"/>
              <a:buChar char="ü"/>
            </a:pPr>
            <a:r>
              <a:rPr lang="fr-FR" sz="1400" b="1" dirty="0" smtClean="0"/>
              <a:t>Cheveux avec rendu lisse = boite à lumière. Eloignée.</a:t>
            </a:r>
          </a:p>
          <a:p>
            <a:pPr>
              <a:buFont typeface="Wingdings" pitchFamily="2" charset="2"/>
              <a:buChar char="ü"/>
            </a:pPr>
            <a:r>
              <a:rPr lang="fr-FR" sz="1400" b="1" dirty="0" smtClean="0"/>
              <a:t>Cheveux avec rendu détaillé de la matière = boite à lumière, proche du sujet.</a:t>
            </a:r>
            <a:endParaRPr lang="fr-FR" sz="1400" b="1" dirty="0"/>
          </a:p>
        </p:txBody>
      </p:sp>
      <p:cxnSp>
        <p:nvCxnSpPr>
          <p:cNvPr id="63" name="Connecteur droit 62"/>
          <p:cNvCxnSpPr/>
          <p:nvPr>
            <p:custDataLst>
              <p:tags r:id="rId5"/>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custDataLst>
              <p:tags r:id="rId1"/>
            </p:custDataLst>
          </p:nvPr>
        </p:nvSpPr>
        <p:spPr>
          <a:xfrm>
            <a:off x="5952189" y="345076"/>
            <a:ext cx="4613455" cy="1415772"/>
          </a:xfrm>
          <a:prstGeom prst="rect">
            <a:avLst/>
          </a:prstGeom>
          <a:noFill/>
        </p:spPr>
        <p:txBody>
          <a:bodyPr wrap="square" rtlCol="0">
            <a:spAutoFit/>
          </a:bodyPr>
          <a:lstStyle/>
          <a:p>
            <a:r>
              <a:rPr lang="fr-FR" sz="1600" b="1" dirty="0" smtClean="0">
                <a:solidFill>
                  <a:srgbClr val="FF0000"/>
                </a:solidFill>
                <a:effectLst>
                  <a:outerShdw blurRad="38100" dist="38100" dir="2700000" algn="tl">
                    <a:srgbClr val="000000">
                      <a:alpha val="43137"/>
                    </a:srgbClr>
                  </a:outerShdw>
                </a:effectLst>
                <a:cs typeface="Arial" pitchFamily="34" charset="0"/>
              </a:rPr>
              <a:t>Effets du zoom du flash </a:t>
            </a:r>
          </a:p>
          <a:p>
            <a:r>
              <a:rPr lang="fr-FR" sz="1400" b="1" dirty="0" smtClean="0"/>
              <a:t>Pour </a:t>
            </a:r>
            <a:r>
              <a:rPr lang="fr-FR" sz="1400" b="1" dirty="0"/>
              <a:t>améliorer la lumière d'un flash éviter le zoom flash automatique, régler le zoom flash une focale en dessous de celle qui sert à la prise de vue. Exemple prise de vue au 50 mm zoom flash sur 35 mm. </a:t>
            </a:r>
            <a:r>
              <a:rPr lang="fr-FR" sz="1400" b="1" dirty="0" smtClean="0"/>
              <a:t>Ce </a:t>
            </a:r>
            <a:r>
              <a:rPr lang="fr-FR" sz="1400" b="1" dirty="0"/>
              <a:t>réglage est particulièrement pertinent de 4 à 6 mètres</a:t>
            </a:r>
            <a:r>
              <a:rPr lang="fr-FR" sz="1400" b="1" dirty="0" smtClean="0"/>
              <a:t>.</a:t>
            </a:r>
            <a:endParaRPr lang="fr-FR" sz="1400" dirty="0"/>
          </a:p>
        </p:txBody>
      </p:sp>
      <p:grpSp>
        <p:nvGrpSpPr>
          <p:cNvPr id="30" name="Groupe 29"/>
          <p:cNvGrpSpPr/>
          <p:nvPr>
            <p:custDataLst>
              <p:tags r:id="rId2"/>
            </p:custDataLst>
          </p:nvPr>
        </p:nvGrpSpPr>
        <p:grpSpPr>
          <a:xfrm>
            <a:off x="6003949" y="1556192"/>
            <a:ext cx="4376953" cy="2357454"/>
            <a:chOff x="6003949" y="1556192"/>
            <a:chExt cx="4376953" cy="2357454"/>
          </a:xfrm>
        </p:grpSpPr>
        <p:pic>
          <p:nvPicPr>
            <p:cNvPr id="14" name="Picture 6" descr="2015-08-14 16-21-33_0014"/>
            <p:cNvPicPr>
              <a:picLocks noChangeAspect="1" noChangeArrowheads="1"/>
            </p:cNvPicPr>
            <p:nvPr>
              <p:custDataLst>
                <p:tags r:id="rId13"/>
              </p:custDataLst>
            </p:nvPr>
          </p:nvPicPr>
          <p:blipFill>
            <a:blip r:embed="rId16" cstate="screen"/>
            <a:srcRect/>
            <a:stretch>
              <a:fillRect/>
            </a:stretch>
          </p:blipFill>
          <p:spPr bwMode="auto">
            <a:xfrm>
              <a:off x="8571341" y="1556192"/>
              <a:ext cx="1809561" cy="2357454"/>
            </a:xfrm>
            <a:prstGeom prst="rect">
              <a:avLst/>
            </a:prstGeom>
            <a:noFill/>
            <a:ln w="9525" algn="in">
              <a:noFill/>
              <a:miter lim="800000"/>
              <a:headEnd/>
              <a:tailEnd/>
            </a:ln>
            <a:effectLst/>
          </p:spPr>
        </p:pic>
        <p:sp>
          <p:nvSpPr>
            <p:cNvPr id="15" name="Text Box 7"/>
            <p:cNvSpPr txBox="1">
              <a:spLocks noChangeArrowheads="1"/>
            </p:cNvSpPr>
            <p:nvPr>
              <p:custDataLst>
                <p:tags r:id="rId14"/>
              </p:custDataLst>
            </p:nvPr>
          </p:nvSpPr>
          <p:spPr bwMode="auto">
            <a:xfrm>
              <a:off x="6003949" y="1786694"/>
              <a:ext cx="2587925" cy="1948552"/>
            </a:xfrm>
            <a:prstGeom prst="rect">
              <a:avLst/>
            </a:prstGeom>
            <a:noFill/>
            <a:ln w="9525" algn="in">
              <a:noFill/>
              <a:miter lim="800000"/>
              <a:headEnd/>
              <a:tailEnd/>
            </a:ln>
            <a:effectLst/>
          </p:spPr>
          <p:txBody>
            <a:bodyPr vert="horz" wrap="square" lIns="39828" tIns="39828" rIns="39828" bIns="39828" numCol="1" anchor="t" anchorCtr="0" compatLnSpc="1">
              <a:prstTxWarp prst="textNoShape">
                <a:avLst/>
              </a:prstTxWarp>
            </a:bodyPr>
            <a:lstStyle/>
            <a:p>
              <a:pPr fontAlgn="base">
                <a:spcBef>
                  <a:spcPct val="0"/>
                </a:spcBef>
                <a:spcAft>
                  <a:spcPct val="0"/>
                </a:spcAft>
              </a:pPr>
              <a:r>
                <a:rPr lang="fr-FR" sz="1400" b="1" dirty="0" smtClean="0">
                  <a:solidFill>
                    <a:srgbClr val="000000"/>
                  </a:solidFill>
                  <a:cs typeface="Arial" pitchFamily="34" charset="0"/>
                </a:rPr>
                <a:t>La puissance du flash semble augmenter en fonction de la focale sélectionnée sur son zoom. </a:t>
              </a:r>
            </a:p>
            <a:p>
              <a:pPr fontAlgn="base">
                <a:spcBef>
                  <a:spcPct val="0"/>
                </a:spcBef>
                <a:spcAft>
                  <a:spcPct val="0"/>
                </a:spcAft>
              </a:pPr>
              <a:r>
                <a:rPr lang="fr-FR" sz="1400" b="1" dirty="0" smtClean="0">
                  <a:solidFill>
                    <a:srgbClr val="000000"/>
                  </a:solidFill>
                  <a:cs typeface="Arial" pitchFamily="34" charset="0"/>
                </a:rPr>
                <a:t>En réalité il s’agit de la même quantité de lumière c’est la surface couverte qui est plus ou moins grande d’où cette perte d’éclairement en réglage grand angle.</a:t>
              </a:r>
              <a:endParaRPr lang="fr-FR" sz="1400" b="1" dirty="0" smtClean="0">
                <a:cs typeface="Arial" pitchFamily="34" charset="0"/>
              </a:endParaRPr>
            </a:p>
          </p:txBody>
        </p:sp>
      </p:grpSp>
      <p:sp>
        <p:nvSpPr>
          <p:cNvPr id="16" name="ZoneTexte 15"/>
          <p:cNvSpPr txBox="1"/>
          <p:nvPr>
            <p:custDataLst>
              <p:tags r:id="rId3"/>
            </p:custDataLst>
          </p:nvPr>
        </p:nvSpPr>
        <p:spPr>
          <a:xfrm>
            <a:off x="5926311" y="3942280"/>
            <a:ext cx="4613455" cy="523220"/>
          </a:xfrm>
          <a:prstGeom prst="rect">
            <a:avLst/>
          </a:prstGeom>
          <a:noFill/>
        </p:spPr>
        <p:txBody>
          <a:bodyPr wrap="square" rtlCol="0">
            <a:spAutoFit/>
          </a:bodyPr>
          <a:lstStyle/>
          <a:p>
            <a:r>
              <a:rPr lang="fr-FR" sz="1400" b="1" i="1" dirty="0" smtClean="0">
                <a:effectLst>
                  <a:outerShdw blurRad="38100" dist="38100" dir="2700000" algn="tl">
                    <a:srgbClr val="000000">
                      <a:alpha val="43137"/>
                    </a:srgbClr>
                  </a:outerShdw>
                </a:effectLst>
              </a:rPr>
              <a:t>Position </a:t>
            </a:r>
            <a:r>
              <a:rPr lang="fr-FR" sz="1400" b="1" i="1" dirty="0">
                <a:effectLst>
                  <a:outerShdw blurRad="38100" dist="38100" dir="2700000" algn="tl">
                    <a:srgbClr val="000000">
                      <a:alpha val="43137"/>
                    </a:srgbClr>
                  </a:outerShdw>
                </a:effectLst>
              </a:rPr>
              <a:t>et diffusion caractérise l'ambiance </a:t>
            </a:r>
            <a:r>
              <a:rPr lang="fr-FR" sz="1400" b="1" i="1" dirty="0" smtClean="0">
                <a:effectLst>
                  <a:outerShdw blurRad="38100" dist="38100" dir="2700000" algn="tl">
                    <a:srgbClr val="000000">
                      <a:alpha val="43137"/>
                    </a:srgbClr>
                  </a:outerShdw>
                </a:effectLst>
              </a:rPr>
              <a:t>« le monde » </a:t>
            </a:r>
            <a:r>
              <a:rPr lang="fr-FR" sz="1400" b="1" i="1" dirty="0">
                <a:effectLst>
                  <a:outerShdw blurRad="38100" dist="38100" dir="2700000" algn="tl">
                    <a:srgbClr val="000000">
                      <a:alpha val="43137"/>
                    </a:srgbClr>
                  </a:outerShdw>
                </a:effectLst>
              </a:rPr>
              <a:t>dans lequel sera fait la prise de vue</a:t>
            </a:r>
            <a:r>
              <a:rPr lang="fr-FR" sz="1400" b="1" i="1" dirty="0" smtClean="0">
                <a:effectLst>
                  <a:outerShdw blurRad="38100" dist="38100" dir="2700000" algn="tl">
                    <a:srgbClr val="000000">
                      <a:alpha val="43137"/>
                    </a:srgbClr>
                  </a:outerShdw>
                </a:effectLst>
              </a:rPr>
              <a:t>.</a:t>
            </a:r>
            <a:endParaRPr lang="fr-FR" sz="1400" dirty="0">
              <a:effectLst>
                <a:outerShdw blurRad="38100" dist="38100" dir="2700000" algn="tl">
                  <a:srgbClr val="000000">
                    <a:alpha val="43137"/>
                  </a:srgbClr>
                </a:outerShdw>
              </a:effectLst>
            </a:endParaRPr>
          </a:p>
        </p:txBody>
      </p:sp>
      <p:sp>
        <p:nvSpPr>
          <p:cNvPr id="17" name="ZoneTexte 16"/>
          <p:cNvSpPr txBox="1"/>
          <p:nvPr>
            <p:custDataLst>
              <p:tags r:id="rId4"/>
            </p:custDataLst>
          </p:nvPr>
        </p:nvSpPr>
        <p:spPr>
          <a:xfrm>
            <a:off x="5882017" y="5129842"/>
            <a:ext cx="4603151" cy="1692771"/>
          </a:xfrm>
          <a:prstGeom prst="rect">
            <a:avLst/>
          </a:prstGeom>
          <a:noFill/>
        </p:spPr>
        <p:txBody>
          <a:bodyPr wrap="square" rtlCol="0">
            <a:spAutoFit/>
          </a:bodyPr>
          <a:lstStyle/>
          <a:p>
            <a:r>
              <a:rPr lang="fr-FR" sz="2000" b="1" i="1" dirty="0" smtClean="0">
                <a:solidFill>
                  <a:srgbClr val="FF0000"/>
                </a:solidFill>
                <a:effectLst>
                  <a:outerShdw blurRad="38100" dist="38100" dir="2700000" algn="tl">
                    <a:srgbClr val="000000">
                      <a:alpha val="43137"/>
                    </a:srgbClr>
                  </a:outerShdw>
                </a:effectLst>
              </a:rPr>
              <a:t>2) SECONDAIRE</a:t>
            </a:r>
            <a:endParaRPr lang="fr-FR" sz="2000" b="1" i="1" dirty="0">
              <a:solidFill>
                <a:srgbClr val="FF0000"/>
              </a:solidFill>
              <a:effectLst>
                <a:outerShdw blurRad="38100" dist="38100" dir="2700000" algn="tl">
                  <a:srgbClr val="000000">
                    <a:alpha val="43137"/>
                  </a:srgbClr>
                </a:outerShdw>
              </a:effectLst>
            </a:endParaRPr>
          </a:p>
          <a:p>
            <a:r>
              <a:rPr lang="fr-FR" sz="1400" b="1" dirty="0" smtClean="0"/>
              <a:t>Si </a:t>
            </a:r>
            <a:r>
              <a:rPr lang="fr-FR" sz="1400" b="1" dirty="0"/>
              <a:t>la partie en ombres du sujet présente un trop fort contraste avec la partie éclairée il est possible de </a:t>
            </a:r>
            <a:r>
              <a:rPr lang="fr-FR" sz="1400" b="1" dirty="0">
                <a:solidFill>
                  <a:srgbClr val="FF0000"/>
                </a:solidFill>
                <a:effectLst>
                  <a:outerShdw blurRad="38100" dist="38100" dir="2700000" algn="tl">
                    <a:srgbClr val="000000">
                      <a:alpha val="43137"/>
                    </a:srgbClr>
                  </a:outerShdw>
                </a:effectLst>
              </a:rPr>
              <a:t>remplir les ombres </a:t>
            </a:r>
            <a:r>
              <a:rPr lang="fr-FR" sz="1400" b="1" dirty="0"/>
              <a:t>de lumière </a:t>
            </a:r>
            <a:r>
              <a:rPr lang="fr-FR" sz="1400" b="1" dirty="0" smtClean="0"/>
              <a:t>avec un simple réflecteur ou </a:t>
            </a:r>
            <a:r>
              <a:rPr lang="fr-FR" sz="1400" b="1" dirty="0"/>
              <a:t>un second flash réglé légèrement en dessous du premier. </a:t>
            </a:r>
            <a:r>
              <a:rPr lang="fr-FR" sz="1400" b="1" dirty="0" smtClean="0"/>
              <a:t>(0.5 à 1 IL)</a:t>
            </a:r>
          </a:p>
          <a:p>
            <a:r>
              <a:rPr lang="fr-FR" sz="1400" b="1" dirty="0" smtClean="0"/>
              <a:t>La lumière secondaire est généralement plus diffuse que la principale. (boite à lumière)</a:t>
            </a:r>
            <a:r>
              <a:rPr lang="fr-FR" sz="1400" b="1" dirty="0"/>
              <a:t> </a:t>
            </a:r>
          </a:p>
        </p:txBody>
      </p:sp>
      <p:cxnSp>
        <p:nvCxnSpPr>
          <p:cNvPr id="18" name="Connecteur droit 17"/>
          <p:cNvCxnSpPr/>
          <p:nvPr>
            <p:custDataLst>
              <p:tags r:id="rId5"/>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ZoneTexte 1"/>
          <p:cNvSpPr txBox="1"/>
          <p:nvPr>
            <p:custDataLst>
              <p:tags r:id="rId6"/>
            </p:custDataLst>
          </p:nvPr>
        </p:nvSpPr>
        <p:spPr>
          <a:xfrm>
            <a:off x="733245" y="229866"/>
            <a:ext cx="4613455" cy="1169551"/>
          </a:xfrm>
          <a:prstGeom prst="rect">
            <a:avLst/>
          </a:prstGeom>
          <a:noFill/>
        </p:spPr>
        <p:txBody>
          <a:bodyPr wrap="square" rtlCol="0">
            <a:spAutoFit/>
          </a:bodyPr>
          <a:lstStyle/>
          <a:p>
            <a:r>
              <a:rPr lang="fr-FR" sz="1400" b="1" dirty="0" smtClean="0">
                <a:solidFill>
                  <a:srgbClr val="FF0000"/>
                </a:solidFill>
                <a:effectLst>
                  <a:outerShdw blurRad="38100" dist="38100" dir="2700000" algn="tl">
                    <a:srgbClr val="000000">
                      <a:alpha val="43137"/>
                    </a:srgbClr>
                  </a:outerShdw>
                </a:effectLst>
              </a:rPr>
              <a:t>Diffusion réflexion </a:t>
            </a:r>
            <a:r>
              <a:rPr lang="fr-FR" sz="1400" b="1" dirty="0">
                <a:solidFill>
                  <a:srgbClr val="FF0000"/>
                </a:solidFill>
                <a:effectLst>
                  <a:outerShdw blurRad="38100" dist="38100" dir="2700000" algn="tl">
                    <a:srgbClr val="000000">
                      <a:alpha val="43137"/>
                    </a:srgbClr>
                  </a:outerShdw>
                </a:effectLst>
              </a:rPr>
              <a:t>: </a:t>
            </a:r>
            <a:r>
              <a:rPr lang="fr-FR" sz="1400" b="1" dirty="0" smtClean="0"/>
              <a:t>des modeleurs pour contrôler </a:t>
            </a:r>
            <a:r>
              <a:rPr lang="fr-FR" sz="1400" b="1" dirty="0" smtClean="0">
                <a:solidFill>
                  <a:srgbClr val="FF0000"/>
                </a:solidFill>
                <a:effectLst>
                  <a:outerShdw blurRad="38100" dist="38100" dir="2700000" algn="tl">
                    <a:srgbClr val="000000">
                      <a:alpha val="43137"/>
                    </a:srgbClr>
                  </a:outerShdw>
                </a:effectLst>
              </a:rPr>
              <a:t>« le modelé », </a:t>
            </a:r>
            <a:r>
              <a:rPr lang="fr-FR" sz="1400" b="1" dirty="0"/>
              <a:t>ils vont diffuser la lumière : simple voile diffuseur, parapluie diffuseur, boite à lumière, parapluie réflecteur, réflecteur du commerce (Speed </a:t>
            </a:r>
            <a:r>
              <a:rPr lang="fr-FR" sz="1400" b="1" dirty="0" err="1"/>
              <a:t>Gobo</a:t>
            </a:r>
            <a:r>
              <a:rPr lang="fr-FR" sz="1400" b="1" dirty="0"/>
              <a:t>) ou improvisé tel un plafond ou un mur blanc</a:t>
            </a:r>
            <a:r>
              <a:rPr lang="fr-FR" sz="1400" b="1" dirty="0" smtClean="0"/>
              <a:t>.</a:t>
            </a:r>
            <a:endParaRPr lang="fr-FR" sz="1400" b="1" dirty="0"/>
          </a:p>
        </p:txBody>
      </p:sp>
      <p:grpSp>
        <p:nvGrpSpPr>
          <p:cNvPr id="28" name="Groupe 27"/>
          <p:cNvGrpSpPr/>
          <p:nvPr>
            <p:custDataLst>
              <p:tags r:id="rId7"/>
            </p:custDataLst>
          </p:nvPr>
        </p:nvGrpSpPr>
        <p:grpSpPr>
          <a:xfrm>
            <a:off x="2752596" y="3318114"/>
            <a:ext cx="1928920" cy="2064769"/>
            <a:chOff x="2752596" y="3318114"/>
            <a:chExt cx="1928920" cy="2064769"/>
          </a:xfrm>
        </p:grpSpPr>
        <p:pic>
          <p:nvPicPr>
            <p:cNvPr id="5" name="Image 4" descr="2021-12-12 17-34-28_0211.jpg"/>
            <p:cNvPicPr>
              <a:picLocks noChangeAspect="1"/>
            </p:cNvPicPr>
            <p:nvPr/>
          </p:nvPicPr>
          <p:blipFill>
            <a:blip r:embed="rId17" cstate="screen"/>
            <a:stretch>
              <a:fillRect/>
            </a:stretch>
          </p:blipFill>
          <p:spPr>
            <a:xfrm rot="5400000">
              <a:off x="2806653" y="3305546"/>
              <a:ext cx="1862296" cy="1887431"/>
            </a:xfrm>
            <a:prstGeom prst="rect">
              <a:avLst/>
            </a:prstGeom>
          </p:spPr>
        </p:pic>
        <p:sp>
          <p:nvSpPr>
            <p:cNvPr id="19" name="Text Box 15"/>
            <p:cNvSpPr txBox="1">
              <a:spLocks noChangeArrowheads="1"/>
            </p:cNvSpPr>
            <p:nvPr/>
          </p:nvSpPr>
          <p:spPr bwMode="auto">
            <a:xfrm>
              <a:off x="2752596" y="5143332"/>
              <a:ext cx="1362203" cy="2395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i="1" dirty="0" smtClean="0">
                  <a:solidFill>
                    <a:srgbClr val="000000"/>
                  </a:solidFill>
                  <a:cs typeface="Arial" pitchFamily="34" charset="0"/>
                </a:rPr>
                <a:t>Parapluie réflecteur</a:t>
              </a:r>
              <a:endParaRPr lang="fr-FR" sz="1200" b="1" dirty="0" smtClean="0">
                <a:cs typeface="Arial" pitchFamily="34" charset="0"/>
              </a:endParaRPr>
            </a:p>
          </p:txBody>
        </p:sp>
      </p:grpSp>
      <p:grpSp>
        <p:nvGrpSpPr>
          <p:cNvPr id="27" name="Groupe 26"/>
          <p:cNvGrpSpPr/>
          <p:nvPr>
            <p:custDataLst>
              <p:tags r:id="rId8"/>
            </p:custDataLst>
          </p:nvPr>
        </p:nvGrpSpPr>
        <p:grpSpPr>
          <a:xfrm>
            <a:off x="938173" y="3263150"/>
            <a:ext cx="1362203" cy="2479166"/>
            <a:chOff x="938173" y="3263150"/>
            <a:chExt cx="1362203" cy="2479166"/>
          </a:xfrm>
        </p:grpSpPr>
        <p:pic>
          <p:nvPicPr>
            <p:cNvPr id="6" name="Image 5" descr="2021-12-12 17-34-55_0212.png"/>
            <p:cNvPicPr>
              <a:picLocks noChangeAspect="1"/>
            </p:cNvPicPr>
            <p:nvPr/>
          </p:nvPicPr>
          <p:blipFill>
            <a:blip r:embed="rId18" cstate="screen"/>
            <a:stretch>
              <a:fillRect/>
            </a:stretch>
          </p:blipFill>
          <p:spPr>
            <a:xfrm rot="5400000">
              <a:off x="379965" y="3840716"/>
              <a:ext cx="2275926" cy="1120794"/>
            </a:xfrm>
            <a:prstGeom prst="rect">
              <a:avLst/>
            </a:prstGeom>
          </p:spPr>
        </p:pic>
        <p:sp>
          <p:nvSpPr>
            <p:cNvPr id="20" name="Text Box 15"/>
            <p:cNvSpPr txBox="1">
              <a:spLocks noChangeArrowheads="1"/>
            </p:cNvSpPr>
            <p:nvPr/>
          </p:nvSpPr>
          <p:spPr bwMode="auto">
            <a:xfrm>
              <a:off x="938173" y="5502765"/>
              <a:ext cx="1362203" cy="2395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i="1" dirty="0" smtClean="0">
                  <a:solidFill>
                    <a:srgbClr val="000000"/>
                  </a:solidFill>
                  <a:cs typeface="Arial" pitchFamily="34" charset="0"/>
                </a:rPr>
                <a:t>Parapluie diffuseur</a:t>
              </a:r>
              <a:endParaRPr lang="fr-FR" sz="1200" b="1" dirty="0" smtClean="0">
                <a:cs typeface="Arial" pitchFamily="34" charset="0"/>
              </a:endParaRPr>
            </a:p>
          </p:txBody>
        </p:sp>
      </p:grpSp>
      <p:grpSp>
        <p:nvGrpSpPr>
          <p:cNvPr id="26" name="Groupe 25"/>
          <p:cNvGrpSpPr/>
          <p:nvPr>
            <p:custDataLst>
              <p:tags r:id="rId9"/>
            </p:custDataLst>
          </p:nvPr>
        </p:nvGrpSpPr>
        <p:grpSpPr>
          <a:xfrm>
            <a:off x="2703712" y="1418875"/>
            <a:ext cx="1555459" cy="1853413"/>
            <a:chOff x="2703712" y="1418875"/>
            <a:chExt cx="1555459" cy="1853413"/>
          </a:xfrm>
        </p:grpSpPr>
        <p:pic>
          <p:nvPicPr>
            <p:cNvPr id="4" name="Image 3" descr="2021-12-12 17-37-06_0215.jpg"/>
            <p:cNvPicPr>
              <a:picLocks noChangeAspect="1"/>
            </p:cNvPicPr>
            <p:nvPr/>
          </p:nvPicPr>
          <p:blipFill>
            <a:blip r:embed="rId19" cstate="screen"/>
            <a:stretch>
              <a:fillRect/>
            </a:stretch>
          </p:blipFill>
          <p:spPr>
            <a:xfrm rot="16200000">
              <a:off x="2676590" y="1479796"/>
              <a:ext cx="1643501" cy="1521660"/>
            </a:xfrm>
            <a:prstGeom prst="rect">
              <a:avLst/>
            </a:prstGeom>
          </p:spPr>
        </p:pic>
        <p:sp>
          <p:nvSpPr>
            <p:cNvPr id="21" name="Text Box 15"/>
            <p:cNvSpPr txBox="1">
              <a:spLocks noChangeArrowheads="1"/>
            </p:cNvSpPr>
            <p:nvPr/>
          </p:nvSpPr>
          <p:spPr bwMode="auto">
            <a:xfrm>
              <a:off x="2703712" y="3032737"/>
              <a:ext cx="1362203" cy="2395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i="1" dirty="0" smtClean="0">
                  <a:solidFill>
                    <a:srgbClr val="000000"/>
                  </a:solidFill>
                  <a:cs typeface="Arial" pitchFamily="34" charset="0"/>
                </a:rPr>
                <a:t>Boite à lumière</a:t>
              </a:r>
              <a:endParaRPr lang="fr-FR" sz="1200" b="1" dirty="0" smtClean="0">
                <a:cs typeface="Arial" pitchFamily="34" charset="0"/>
              </a:endParaRPr>
            </a:p>
          </p:txBody>
        </p:sp>
      </p:grpSp>
      <p:grpSp>
        <p:nvGrpSpPr>
          <p:cNvPr id="25" name="Groupe 24"/>
          <p:cNvGrpSpPr/>
          <p:nvPr>
            <p:custDataLst>
              <p:tags r:id="rId10"/>
            </p:custDataLst>
          </p:nvPr>
        </p:nvGrpSpPr>
        <p:grpSpPr>
          <a:xfrm>
            <a:off x="794399" y="1431985"/>
            <a:ext cx="1473274" cy="1828800"/>
            <a:chOff x="794399" y="1431985"/>
            <a:chExt cx="1473274" cy="1828800"/>
          </a:xfrm>
        </p:grpSpPr>
        <p:pic>
          <p:nvPicPr>
            <p:cNvPr id="3" name="Image 2" descr="2021-12-12 17-22-42_0208.jpg"/>
            <p:cNvPicPr>
              <a:picLocks noChangeAspect="1"/>
            </p:cNvPicPr>
            <p:nvPr/>
          </p:nvPicPr>
          <p:blipFill>
            <a:blip r:embed="rId20" cstate="screen"/>
            <a:stretch>
              <a:fillRect/>
            </a:stretch>
          </p:blipFill>
          <p:spPr>
            <a:xfrm rot="16200000">
              <a:off x="732237" y="1509671"/>
              <a:ext cx="1613122" cy="1457750"/>
            </a:xfrm>
            <a:prstGeom prst="rect">
              <a:avLst/>
            </a:prstGeom>
          </p:spPr>
        </p:pic>
        <p:sp>
          <p:nvSpPr>
            <p:cNvPr id="22" name="Text Box 15"/>
            <p:cNvSpPr txBox="1">
              <a:spLocks noChangeArrowheads="1"/>
            </p:cNvSpPr>
            <p:nvPr/>
          </p:nvSpPr>
          <p:spPr bwMode="auto">
            <a:xfrm>
              <a:off x="794399" y="3021234"/>
              <a:ext cx="1362203" cy="2395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i="1" dirty="0" smtClean="0">
                  <a:solidFill>
                    <a:srgbClr val="000000"/>
                  </a:solidFill>
                  <a:cs typeface="Arial" pitchFamily="34" charset="0"/>
                </a:rPr>
                <a:t>Réflecteur argent</a:t>
              </a:r>
              <a:endParaRPr lang="fr-FR" sz="1200" b="1" dirty="0" smtClean="0">
                <a:cs typeface="Arial" pitchFamily="34" charset="0"/>
              </a:endParaRPr>
            </a:p>
          </p:txBody>
        </p:sp>
      </p:grpSp>
      <p:grpSp>
        <p:nvGrpSpPr>
          <p:cNvPr id="29" name="Groupe 28"/>
          <p:cNvGrpSpPr/>
          <p:nvPr>
            <p:custDataLst>
              <p:tags r:id="rId11"/>
            </p:custDataLst>
          </p:nvPr>
        </p:nvGrpSpPr>
        <p:grpSpPr>
          <a:xfrm>
            <a:off x="1719372" y="5405000"/>
            <a:ext cx="3508132" cy="1802938"/>
            <a:chOff x="1719372" y="5405000"/>
            <a:chExt cx="3508132" cy="1802938"/>
          </a:xfrm>
        </p:grpSpPr>
        <p:pic>
          <p:nvPicPr>
            <p:cNvPr id="7" name="Picture 63" descr="Capturer1"/>
            <p:cNvPicPr>
              <a:picLocks noChangeAspect="1" noChangeArrowheads="1"/>
            </p:cNvPicPr>
            <p:nvPr/>
          </p:nvPicPr>
          <p:blipFill>
            <a:blip r:embed="rId21" cstate="screen"/>
            <a:srcRect/>
            <a:stretch>
              <a:fillRect/>
            </a:stretch>
          </p:blipFill>
          <p:spPr bwMode="auto">
            <a:xfrm>
              <a:off x="3642566" y="5405000"/>
              <a:ext cx="892860" cy="855440"/>
            </a:xfrm>
            <a:prstGeom prst="rect">
              <a:avLst/>
            </a:prstGeom>
            <a:noFill/>
            <a:ln w="9525" algn="in">
              <a:noFill/>
              <a:miter lim="800000"/>
              <a:headEnd/>
              <a:tailEnd/>
            </a:ln>
            <a:effectLst/>
          </p:spPr>
        </p:pic>
        <p:pic>
          <p:nvPicPr>
            <p:cNvPr id="8" name="Picture 64" descr="Capturer_2"/>
            <p:cNvPicPr>
              <a:picLocks noChangeAspect="1" noChangeArrowheads="1"/>
            </p:cNvPicPr>
            <p:nvPr/>
          </p:nvPicPr>
          <p:blipFill>
            <a:blip r:embed="rId22" cstate="screen"/>
            <a:srcRect/>
            <a:stretch>
              <a:fillRect/>
            </a:stretch>
          </p:blipFill>
          <p:spPr bwMode="auto">
            <a:xfrm>
              <a:off x="2404339" y="6472059"/>
              <a:ext cx="777301" cy="711061"/>
            </a:xfrm>
            <a:prstGeom prst="rect">
              <a:avLst/>
            </a:prstGeom>
            <a:noFill/>
            <a:ln w="9525" algn="in">
              <a:noFill/>
              <a:miter lim="800000"/>
              <a:headEnd/>
              <a:tailEnd/>
            </a:ln>
            <a:effectLst/>
          </p:spPr>
        </p:pic>
        <p:pic>
          <p:nvPicPr>
            <p:cNvPr id="9" name="Picture 65" descr="Capturer_3"/>
            <p:cNvPicPr>
              <a:picLocks noChangeAspect="1" noChangeArrowheads="1"/>
            </p:cNvPicPr>
            <p:nvPr/>
          </p:nvPicPr>
          <p:blipFill>
            <a:blip r:embed="rId23" cstate="screen"/>
            <a:srcRect/>
            <a:stretch>
              <a:fillRect/>
            </a:stretch>
          </p:blipFill>
          <p:spPr bwMode="auto">
            <a:xfrm>
              <a:off x="4254296" y="6433514"/>
              <a:ext cx="932680" cy="774424"/>
            </a:xfrm>
            <a:prstGeom prst="rect">
              <a:avLst/>
            </a:prstGeom>
            <a:noFill/>
            <a:ln w="9525" algn="in">
              <a:noFill/>
              <a:miter lim="800000"/>
              <a:headEnd/>
              <a:tailEnd/>
            </a:ln>
            <a:effectLst/>
          </p:spPr>
        </p:pic>
        <p:sp>
          <p:nvSpPr>
            <p:cNvPr id="10" name="Text Box 66"/>
            <p:cNvSpPr txBox="1">
              <a:spLocks noChangeArrowheads="1"/>
            </p:cNvSpPr>
            <p:nvPr/>
          </p:nvSpPr>
          <p:spPr bwMode="auto">
            <a:xfrm>
              <a:off x="1719372" y="6497938"/>
              <a:ext cx="758386" cy="63490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i="1" dirty="0" smtClean="0">
                  <a:solidFill>
                    <a:srgbClr val="000000"/>
                  </a:solidFill>
                  <a:cs typeface="Arial" pitchFamily="34" charset="0"/>
                </a:rPr>
                <a:t>Variante drapeau d’un coté</a:t>
              </a:r>
            </a:p>
          </p:txBody>
        </p:sp>
        <p:sp>
          <p:nvSpPr>
            <p:cNvPr id="11" name="Text Box 67"/>
            <p:cNvSpPr txBox="1">
              <a:spLocks noChangeArrowheads="1"/>
            </p:cNvSpPr>
            <p:nvPr/>
          </p:nvSpPr>
          <p:spPr bwMode="auto">
            <a:xfrm>
              <a:off x="3260785" y="6437930"/>
              <a:ext cx="1035170" cy="59522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i="1" dirty="0" smtClean="0">
                  <a:solidFill>
                    <a:srgbClr val="000000"/>
                  </a:solidFill>
                  <a:cs typeface="Arial" pitchFamily="34" charset="0"/>
                </a:rPr>
                <a:t>Variante concentration vers le bas</a:t>
              </a:r>
            </a:p>
          </p:txBody>
        </p:sp>
        <p:sp>
          <p:nvSpPr>
            <p:cNvPr id="12" name="Text Box 15"/>
            <p:cNvSpPr txBox="1">
              <a:spLocks noChangeArrowheads="1"/>
            </p:cNvSpPr>
            <p:nvPr/>
          </p:nvSpPr>
          <p:spPr bwMode="auto">
            <a:xfrm>
              <a:off x="4532515" y="5405000"/>
              <a:ext cx="694989" cy="78763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200" b="1" i="1" dirty="0" smtClean="0">
                  <a:solidFill>
                    <a:srgbClr val="000000"/>
                  </a:solidFill>
                  <a:cs typeface="Arial" pitchFamily="34" charset="0"/>
                </a:rPr>
                <a:t>Grande diffusion lumière chaude</a:t>
              </a:r>
              <a:endParaRPr lang="fr-FR" sz="1200" b="1" dirty="0" smtClean="0">
                <a:cs typeface="Arial" pitchFamily="34" charset="0"/>
              </a:endParaRPr>
            </a:p>
          </p:txBody>
        </p:sp>
        <p:sp>
          <p:nvSpPr>
            <p:cNvPr id="23" name="Text Box 15"/>
            <p:cNvSpPr txBox="1">
              <a:spLocks noChangeArrowheads="1"/>
            </p:cNvSpPr>
            <p:nvPr/>
          </p:nvSpPr>
          <p:spPr bwMode="auto">
            <a:xfrm>
              <a:off x="2430544" y="6132496"/>
              <a:ext cx="1362203" cy="2395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fr-FR" sz="1400" b="1" i="1" dirty="0" smtClean="0">
                  <a:solidFill>
                    <a:srgbClr val="000000"/>
                  </a:solidFill>
                  <a:effectLst>
                    <a:outerShdw blurRad="38100" dist="38100" dir="2700000" algn="tl">
                      <a:srgbClr val="000000">
                        <a:alpha val="43137"/>
                      </a:srgbClr>
                    </a:outerShdw>
                  </a:effectLst>
                  <a:cs typeface="Arial" pitchFamily="34" charset="0"/>
                </a:rPr>
                <a:t>SPEED GOBO</a:t>
              </a:r>
              <a:endParaRPr lang="fr-FR" sz="1400" b="1" dirty="0" smtClean="0">
                <a:effectLst>
                  <a:outerShdw blurRad="38100" dist="38100" dir="2700000" algn="tl">
                    <a:srgbClr val="000000">
                      <a:alpha val="43137"/>
                    </a:srgbClr>
                  </a:outerShdw>
                </a:effectLst>
                <a:cs typeface="Arial" pitchFamily="34" charset="0"/>
              </a:endParaRPr>
            </a:p>
          </p:txBody>
        </p:sp>
      </p:grpSp>
      <p:sp>
        <p:nvSpPr>
          <p:cNvPr id="31" name="Espace réservé du numéro de diapositive 30"/>
          <p:cNvSpPr>
            <a:spLocks noGrp="1"/>
          </p:cNvSpPr>
          <p:nvPr>
            <p:ph type="sldNum" sz="quarter" idx="12"/>
            <p:custDataLst>
              <p:tags r:id="rId12"/>
            </p:custDataLst>
          </p:nvPr>
        </p:nvSpPr>
        <p:spPr/>
        <p:txBody>
          <a:bodyPr/>
          <a:lstStyle/>
          <a:p>
            <a:fld id="{51CD62DF-E537-4679-8A74-FCDC5A59EB04}" type="slidenum">
              <a:rPr lang="fr-FR" smtClean="0"/>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cteur droit 1"/>
          <p:cNvCxnSpPr/>
          <p:nvPr>
            <p:custDataLst>
              <p:tags r:id="rId1"/>
            </p:custDataLst>
          </p:nvPr>
        </p:nvCxnSpPr>
        <p:spPr>
          <a:xfrm rot="5400000">
            <a:off x="1566068" y="3780632"/>
            <a:ext cx="7561266" cy="1"/>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p:cNvSpPr txBox="1"/>
          <p:nvPr>
            <p:custDataLst>
              <p:tags r:id="rId2"/>
            </p:custDataLst>
          </p:nvPr>
        </p:nvSpPr>
        <p:spPr>
          <a:xfrm>
            <a:off x="743549" y="181168"/>
            <a:ext cx="4603151" cy="1692771"/>
          </a:xfrm>
          <a:prstGeom prst="rect">
            <a:avLst/>
          </a:prstGeom>
          <a:noFill/>
        </p:spPr>
        <p:txBody>
          <a:bodyPr wrap="square" rtlCol="0">
            <a:spAutoFit/>
          </a:bodyPr>
          <a:lstStyle/>
          <a:p>
            <a:r>
              <a:rPr lang="fr-FR" sz="2000" b="1" i="1" dirty="0" smtClean="0">
                <a:solidFill>
                  <a:srgbClr val="FF0000"/>
                </a:solidFill>
                <a:effectLst>
                  <a:outerShdw blurRad="38100" dist="38100" dir="2700000" algn="tl">
                    <a:srgbClr val="000000">
                      <a:alpha val="43137"/>
                    </a:srgbClr>
                  </a:outerShdw>
                </a:effectLst>
              </a:rPr>
              <a:t>3) EFFETS</a:t>
            </a:r>
            <a:endParaRPr lang="fr-FR" sz="2000" b="1" i="1" dirty="0">
              <a:solidFill>
                <a:srgbClr val="FF0000"/>
              </a:solidFill>
              <a:effectLst>
                <a:outerShdw blurRad="38100" dist="38100" dir="2700000" algn="tl">
                  <a:srgbClr val="000000">
                    <a:alpha val="43137"/>
                  </a:srgbClr>
                </a:outerShdw>
              </a:effectLst>
            </a:endParaRPr>
          </a:p>
          <a:p>
            <a:r>
              <a:rPr lang="fr-FR" sz="1400" b="1" dirty="0"/>
              <a:t>Si les </a:t>
            </a:r>
            <a:r>
              <a:rPr lang="fr-FR" sz="1400" b="1" dirty="0" smtClean="0"/>
              <a:t>diffuseurs adoucissent la lumière (boite </a:t>
            </a:r>
            <a:r>
              <a:rPr lang="fr-FR" sz="1400" b="1" dirty="0"/>
              <a:t>à lumière, parapluie) </a:t>
            </a:r>
            <a:r>
              <a:rPr lang="fr-FR" sz="1400" b="1" dirty="0" smtClean="0"/>
              <a:t>Employés sur le sujet, les cônes et les grilles renforcent </a:t>
            </a:r>
            <a:r>
              <a:rPr lang="fr-FR" sz="1400" b="1" dirty="0" smtClean="0">
                <a:solidFill>
                  <a:srgbClr val="FF0000"/>
                </a:solidFill>
                <a:effectLst>
                  <a:outerShdw blurRad="38100" dist="38100" dir="2700000" algn="tl">
                    <a:srgbClr val="000000">
                      <a:alpha val="43137"/>
                    </a:srgbClr>
                  </a:outerShdw>
                </a:effectLst>
              </a:rPr>
              <a:t>les textures </a:t>
            </a:r>
            <a:r>
              <a:rPr lang="fr-FR" sz="1400" b="1" dirty="0" smtClean="0"/>
              <a:t>(</a:t>
            </a:r>
            <a:r>
              <a:rPr lang="fr-FR" sz="1400" b="1" dirty="0" err="1" smtClean="0"/>
              <a:t>acutance</a:t>
            </a:r>
            <a:r>
              <a:rPr lang="fr-FR" sz="1400" b="1" dirty="0" smtClean="0"/>
              <a:t>), concentrent la lumière </a:t>
            </a:r>
            <a:r>
              <a:rPr lang="fr-FR" sz="1400" b="1" dirty="0"/>
              <a:t>et </a:t>
            </a:r>
            <a:r>
              <a:rPr lang="fr-FR" sz="1400" b="1" dirty="0" smtClean="0"/>
              <a:t>durcissent </a:t>
            </a:r>
            <a:r>
              <a:rPr lang="fr-FR" sz="1400" b="1" dirty="0"/>
              <a:t>les </a:t>
            </a:r>
            <a:r>
              <a:rPr lang="fr-FR" sz="1400" b="1" dirty="0" smtClean="0"/>
              <a:t>ombres. </a:t>
            </a:r>
          </a:p>
          <a:p>
            <a:r>
              <a:rPr lang="fr-FR" sz="1400" b="1" dirty="0" smtClean="0"/>
              <a:t>Ils servent également à </a:t>
            </a:r>
            <a:r>
              <a:rPr lang="fr-FR" sz="1400" b="1" dirty="0" smtClean="0">
                <a:solidFill>
                  <a:srgbClr val="FF0000"/>
                </a:solidFill>
                <a:effectLst>
                  <a:outerShdw blurRad="38100" dist="38100" dir="2700000" algn="tl">
                    <a:srgbClr val="000000">
                      <a:alpha val="43137"/>
                    </a:srgbClr>
                  </a:outerShdw>
                </a:effectLst>
              </a:rPr>
              <a:t>éclairer le fond </a:t>
            </a:r>
            <a:r>
              <a:rPr lang="fr-FR" sz="1400" b="1" dirty="0" smtClean="0"/>
              <a:t>soit entièrement soit en créant des taches de lumière voire des contre-jours.</a:t>
            </a:r>
            <a:endParaRPr lang="fr-FR" sz="1400" b="1" dirty="0"/>
          </a:p>
        </p:txBody>
      </p:sp>
      <p:grpSp>
        <p:nvGrpSpPr>
          <p:cNvPr id="25" name="Groupe 24"/>
          <p:cNvGrpSpPr/>
          <p:nvPr>
            <p:custDataLst>
              <p:tags r:id="rId3"/>
            </p:custDataLst>
          </p:nvPr>
        </p:nvGrpSpPr>
        <p:grpSpPr>
          <a:xfrm>
            <a:off x="6047115" y="3163023"/>
            <a:ext cx="4503694" cy="1572879"/>
            <a:chOff x="5978104" y="825265"/>
            <a:chExt cx="4503694" cy="1572879"/>
          </a:xfrm>
        </p:grpSpPr>
        <p:pic>
          <p:nvPicPr>
            <p:cNvPr id="8" name="Image 7" descr="_DKU2326.jpg"/>
            <p:cNvPicPr>
              <a:picLocks noChangeAspect="1"/>
            </p:cNvPicPr>
            <p:nvPr>
              <p:custDataLst>
                <p:tags r:id="rId14"/>
              </p:custDataLst>
            </p:nvPr>
          </p:nvPicPr>
          <p:blipFill>
            <a:blip r:embed="rId18" cstate="print"/>
            <a:stretch>
              <a:fillRect/>
            </a:stretch>
          </p:blipFill>
          <p:spPr>
            <a:xfrm>
              <a:off x="7874671" y="889986"/>
              <a:ext cx="1277956" cy="1049412"/>
            </a:xfrm>
            <a:prstGeom prst="rect">
              <a:avLst/>
            </a:prstGeom>
          </p:spPr>
        </p:pic>
        <p:sp>
          <p:nvSpPr>
            <p:cNvPr id="17" name="ZoneTexte 16"/>
            <p:cNvSpPr txBox="1"/>
            <p:nvPr>
              <p:custDataLst>
                <p:tags r:id="rId15"/>
              </p:custDataLst>
            </p:nvPr>
          </p:nvSpPr>
          <p:spPr>
            <a:xfrm>
              <a:off x="5978104" y="825265"/>
              <a:ext cx="1854681" cy="954107"/>
            </a:xfrm>
            <a:prstGeom prst="rect">
              <a:avLst/>
            </a:prstGeom>
            <a:noFill/>
          </p:spPr>
          <p:txBody>
            <a:bodyPr wrap="square" rtlCol="0">
              <a:spAutoFit/>
            </a:bodyPr>
            <a:lstStyle/>
            <a:p>
              <a:r>
                <a:rPr lang="fr-FR" sz="1400" b="1" dirty="0" smtClean="0">
                  <a:solidFill>
                    <a:srgbClr val="FF0000"/>
                  </a:solidFill>
                  <a:effectLst>
                    <a:outerShdw blurRad="38100" dist="38100" dir="2700000" algn="tl">
                      <a:srgbClr val="000000">
                        <a:alpha val="43137"/>
                      </a:srgbClr>
                    </a:outerShdw>
                  </a:effectLst>
                </a:rPr>
                <a:t>Monter des gélatines </a:t>
              </a:r>
              <a:r>
                <a:rPr lang="fr-FR" sz="1400" b="1" dirty="0" smtClean="0"/>
                <a:t>sur le flash pour créer un effet coloré sur le sujet ou sur le fond.</a:t>
              </a:r>
              <a:endParaRPr lang="fr-FR" sz="1400" b="1" dirty="0"/>
            </a:p>
          </p:txBody>
        </p:sp>
        <p:pic>
          <p:nvPicPr>
            <p:cNvPr id="21" name="Image 20" descr="2021-07-25 17-11-27_0194.jpg"/>
            <p:cNvPicPr>
              <a:picLocks noChangeAspect="1"/>
            </p:cNvPicPr>
            <p:nvPr>
              <p:custDataLst>
                <p:tags r:id="rId16"/>
              </p:custDataLst>
            </p:nvPr>
          </p:nvPicPr>
          <p:blipFill>
            <a:blip r:embed="rId19" cstate="print"/>
            <a:stretch>
              <a:fillRect/>
            </a:stretch>
          </p:blipFill>
          <p:spPr>
            <a:xfrm>
              <a:off x="9207600" y="879894"/>
              <a:ext cx="1274198" cy="1518250"/>
            </a:xfrm>
            <a:prstGeom prst="rect">
              <a:avLst/>
            </a:prstGeom>
          </p:spPr>
        </p:pic>
      </p:grpSp>
      <p:grpSp>
        <p:nvGrpSpPr>
          <p:cNvPr id="26" name="Groupe 25"/>
          <p:cNvGrpSpPr/>
          <p:nvPr>
            <p:custDataLst>
              <p:tags r:id="rId4"/>
            </p:custDataLst>
          </p:nvPr>
        </p:nvGrpSpPr>
        <p:grpSpPr>
          <a:xfrm>
            <a:off x="6777478" y="4835115"/>
            <a:ext cx="3755367" cy="2186660"/>
            <a:chOff x="6587705" y="4973126"/>
            <a:chExt cx="3755367" cy="2186660"/>
          </a:xfrm>
        </p:grpSpPr>
        <p:pic>
          <p:nvPicPr>
            <p:cNvPr id="12" name="Image 11" descr="2021-12-12 17-36-38_0213.jpg"/>
            <p:cNvPicPr>
              <a:picLocks noChangeAspect="1"/>
            </p:cNvPicPr>
            <p:nvPr/>
          </p:nvPicPr>
          <p:blipFill>
            <a:blip r:embed="rId20" cstate="screen"/>
            <a:stretch>
              <a:fillRect/>
            </a:stretch>
          </p:blipFill>
          <p:spPr>
            <a:xfrm rot="16200000">
              <a:off x="7576766" y="5205143"/>
              <a:ext cx="1204028" cy="739994"/>
            </a:xfrm>
            <a:prstGeom prst="rect">
              <a:avLst/>
            </a:prstGeom>
          </p:spPr>
        </p:pic>
        <p:pic>
          <p:nvPicPr>
            <p:cNvPr id="13" name="Image 12" descr="2021-12-12 17-32-22_0210.jpg"/>
            <p:cNvPicPr>
              <a:picLocks noChangeAspect="1"/>
            </p:cNvPicPr>
            <p:nvPr/>
          </p:nvPicPr>
          <p:blipFill>
            <a:blip r:embed="rId21" cstate="screen"/>
            <a:stretch>
              <a:fillRect/>
            </a:stretch>
          </p:blipFill>
          <p:spPr>
            <a:xfrm rot="5400000">
              <a:off x="8491194" y="5307908"/>
              <a:ext cx="2185506" cy="1518250"/>
            </a:xfrm>
            <a:prstGeom prst="rect">
              <a:avLst/>
            </a:prstGeom>
          </p:spPr>
        </p:pic>
        <p:sp>
          <p:nvSpPr>
            <p:cNvPr id="22" name="ZoneTexte 21"/>
            <p:cNvSpPr txBox="1"/>
            <p:nvPr>
              <p:custDataLst>
                <p:tags r:id="rId13"/>
              </p:custDataLst>
            </p:nvPr>
          </p:nvSpPr>
          <p:spPr>
            <a:xfrm>
              <a:off x="6587705" y="6196643"/>
              <a:ext cx="2193986" cy="954107"/>
            </a:xfrm>
            <a:prstGeom prst="rect">
              <a:avLst/>
            </a:prstGeom>
            <a:noFill/>
          </p:spPr>
          <p:txBody>
            <a:bodyPr wrap="square" rtlCol="0">
              <a:spAutoFit/>
            </a:bodyPr>
            <a:lstStyle/>
            <a:p>
              <a:r>
                <a:rPr lang="fr-FR" sz="1400" b="1" dirty="0" smtClean="0">
                  <a:solidFill>
                    <a:srgbClr val="FF0000"/>
                  </a:solidFill>
                  <a:effectLst>
                    <a:outerShdw blurRad="38100" dist="38100" dir="2700000" algn="tl">
                      <a:srgbClr val="000000">
                        <a:alpha val="43137"/>
                      </a:srgbClr>
                    </a:outerShdw>
                  </a:effectLst>
                </a:rPr>
                <a:t>Monter un « </a:t>
              </a:r>
              <a:r>
                <a:rPr lang="fr-FR" sz="1400" b="1" dirty="0" err="1" smtClean="0">
                  <a:solidFill>
                    <a:srgbClr val="FF0000"/>
                  </a:solidFill>
                  <a:effectLst>
                    <a:outerShdw blurRad="38100" dist="38100" dir="2700000" algn="tl">
                      <a:srgbClr val="000000">
                        <a:alpha val="43137"/>
                      </a:srgbClr>
                    </a:outerShdw>
                  </a:effectLst>
                </a:rPr>
                <a:t>gobo</a:t>
              </a:r>
              <a:r>
                <a:rPr lang="fr-FR" sz="1400" b="1" dirty="0" smtClean="0">
                  <a:solidFill>
                    <a:srgbClr val="FF0000"/>
                  </a:solidFill>
                  <a:effectLst>
                    <a:outerShdw blurRad="38100" dist="38100" dir="2700000" algn="tl">
                      <a:srgbClr val="000000">
                        <a:alpha val="43137"/>
                      </a:srgbClr>
                    </a:outerShdw>
                  </a:effectLst>
                </a:rPr>
                <a:t> » </a:t>
              </a:r>
              <a:r>
                <a:rPr lang="fr-FR" sz="1400" b="1" dirty="0" smtClean="0"/>
                <a:t>sur le flash pour créer un motif. Fenêtre, rayures, étoile, etc. (</a:t>
              </a:r>
              <a:r>
                <a:rPr lang="fr-FR" sz="1400" b="1" i="1" dirty="0" smtClean="0"/>
                <a:t>Eviter le petit cœur)</a:t>
              </a:r>
            </a:p>
          </p:txBody>
        </p:sp>
      </p:grpSp>
      <p:sp>
        <p:nvSpPr>
          <p:cNvPr id="27" name="Espace réservé du numéro de diapositive 26"/>
          <p:cNvSpPr>
            <a:spLocks noGrp="1"/>
          </p:cNvSpPr>
          <p:nvPr>
            <p:ph type="sldNum" sz="quarter" idx="12"/>
            <p:custDataLst>
              <p:tags r:id="rId5"/>
            </p:custDataLst>
          </p:nvPr>
        </p:nvSpPr>
        <p:spPr/>
        <p:txBody>
          <a:bodyPr/>
          <a:lstStyle/>
          <a:p>
            <a:fld id="{51CD62DF-E537-4679-8A74-FCDC5A59EB04}" type="slidenum">
              <a:rPr lang="fr-FR" smtClean="0"/>
              <a:pPr/>
              <a:t>9</a:t>
            </a:fld>
            <a:endParaRPr lang="fr-FR" dirty="0"/>
          </a:p>
        </p:txBody>
      </p:sp>
      <p:grpSp>
        <p:nvGrpSpPr>
          <p:cNvPr id="30" name="Groupe 29"/>
          <p:cNvGrpSpPr/>
          <p:nvPr>
            <p:custDataLst>
              <p:tags r:id="rId6"/>
            </p:custDataLst>
          </p:nvPr>
        </p:nvGrpSpPr>
        <p:grpSpPr>
          <a:xfrm>
            <a:off x="6118514" y="300822"/>
            <a:ext cx="4429403" cy="2690455"/>
            <a:chOff x="6118514" y="300822"/>
            <a:chExt cx="4429403" cy="2690455"/>
          </a:xfrm>
        </p:grpSpPr>
        <p:pic>
          <p:nvPicPr>
            <p:cNvPr id="28" name="Image 27" descr="2021-12-24 16-13-50_0212.jpg"/>
            <p:cNvPicPr>
              <a:picLocks noChangeAspect="1"/>
            </p:cNvPicPr>
            <p:nvPr>
              <p:custDataLst>
                <p:tags r:id="rId11"/>
              </p:custDataLst>
            </p:nvPr>
          </p:nvPicPr>
          <p:blipFill>
            <a:blip r:embed="rId22" cstate="print"/>
            <a:stretch>
              <a:fillRect/>
            </a:stretch>
          </p:blipFill>
          <p:spPr>
            <a:xfrm>
              <a:off x="8522898" y="300822"/>
              <a:ext cx="2025019" cy="2690455"/>
            </a:xfrm>
            <a:prstGeom prst="rect">
              <a:avLst/>
            </a:prstGeom>
          </p:spPr>
        </p:pic>
        <p:sp>
          <p:nvSpPr>
            <p:cNvPr id="29" name="ZoneTexte 28"/>
            <p:cNvSpPr txBox="1"/>
            <p:nvPr>
              <p:custDataLst>
                <p:tags r:id="rId12"/>
              </p:custDataLst>
            </p:nvPr>
          </p:nvSpPr>
          <p:spPr>
            <a:xfrm>
              <a:off x="6118514" y="330455"/>
              <a:ext cx="2335373" cy="954107"/>
            </a:xfrm>
            <a:prstGeom prst="rect">
              <a:avLst/>
            </a:prstGeom>
            <a:noFill/>
          </p:spPr>
          <p:txBody>
            <a:bodyPr wrap="square" rtlCol="0">
              <a:spAutoFit/>
            </a:bodyPr>
            <a:lstStyle/>
            <a:p>
              <a:r>
                <a:rPr lang="fr-FR" sz="1400" b="1" dirty="0" smtClean="0">
                  <a:solidFill>
                    <a:srgbClr val="FF0000"/>
                  </a:solidFill>
                  <a:effectLst>
                    <a:outerShdw blurRad="38100" dist="38100" dir="2700000" algn="tl">
                      <a:srgbClr val="000000">
                        <a:alpha val="43137"/>
                      </a:srgbClr>
                    </a:outerShdw>
                  </a:effectLst>
                </a:rPr>
                <a:t>Coupe flux quatre volets : </a:t>
              </a:r>
              <a:r>
                <a:rPr lang="fr-FR" sz="1400" b="1" dirty="0" smtClean="0"/>
                <a:t>mise en valeur du visage. </a:t>
              </a:r>
            </a:p>
            <a:p>
              <a:r>
                <a:rPr lang="fr-FR" sz="1400" b="1" dirty="0" smtClean="0"/>
                <a:t>Tâches de lumière sur le fond.</a:t>
              </a:r>
            </a:p>
          </p:txBody>
        </p:sp>
      </p:grpSp>
      <p:grpSp>
        <p:nvGrpSpPr>
          <p:cNvPr id="50" name="Groupe 49"/>
          <p:cNvGrpSpPr/>
          <p:nvPr/>
        </p:nvGrpSpPr>
        <p:grpSpPr>
          <a:xfrm>
            <a:off x="919757" y="1992728"/>
            <a:ext cx="4294081" cy="5345675"/>
            <a:chOff x="919757" y="1992728"/>
            <a:chExt cx="4294081" cy="5345675"/>
          </a:xfrm>
        </p:grpSpPr>
        <p:sp>
          <p:nvSpPr>
            <p:cNvPr id="18" name="ZoneTexte 17"/>
            <p:cNvSpPr txBox="1"/>
            <p:nvPr>
              <p:custDataLst>
                <p:tags r:id="rId7"/>
              </p:custDataLst>
            </p:nvPr>
          </p:nvSpPr>
          <p:spPr>
            <a:xfrm>
              <a:off x="1003319" y="6815183"/>
              <a:ext cx="3888836" cy="523220"/>
            </a:xfrm>
            <a:prstGeom prst="rect">
              <a:avLst/>
            </a:prstGeom>
            <a:noFill/>
          </p:spPr>
          <p:txBody>
            <a:bodyPr wrap="square" rtlCol="0">
              <a:spAutoFit/>
            </a:bodyPr>
            <a:lstStyle/>
            <a:p>
              <a:r>
                <a:rPr lang="fr-FR" sz="1400" b="1" i="1" dirty="0" smtClean="0"/>
                <a:t>Plus f</a:t>
              </a:r>
              <a:r>
                <a:rPr lang="fr-FR" sz="1400" b="1" i="1" dirty="0" smtClean="0"/>
                <a:t>iltres </a:t>
              </a:r>
              <a:r>
                <a:rPr lang="fr-FR" sz="1400" b="1" i="1" dirty="0" smtClean="0"/>
                <a:t>de compensation pour corriger la balance des blancs</a:t>
              </a:r>
              <a:endParaRPr lang="fr-FR" sz="1400" b="1" i="1" dirty="0"/>
            </a:p>
          </p:txBody>
        </p:sp>
        <p:sp>
          <p:nvSpPr>
            <p:cNvPr id="19" name="ZoneTexte 18"/>
            <p:cNvSpPr txBox="1"/>
            <p:nvPr>
              <p:custDataLst>
                <p:tags r:id="rId8"/>
              </p:custDataLst>
            </p:nvPr>
          </p:nvSpPr>
          <p:spPr>
            <a:xfrm>
              <a:off x="988166" y="6118708"/>
              <a:ext cx="4225672" cy="738664"/>
            </a:xfrm>
            <a:prstGeom prst="rect">
              <a:avLst/>
            </a:prstGeom>
            <a:noFill/>
          </p:spPr>
          <p:txBody>
            <a:bodyPr wrap="square" rtlCol="0">
              <a:spAutoFit/>
            </a:bodyPr>
            <a:lstStyle/>
            <a:p>
              <a:r>
                <a:rPr lang="fr-FR" sz="1400" b="1" i="1" dirty="0" smtClean="0"/>
                <a:t>	                  Coupe </a:t>
              </a:r>
              <a:r>
                <a:rPr lang="fr-FR" sz="1400" b="1" i="1" dirty="0" smtClean="0"/>
                <a:t>flux quatre volets</a:t>
              </a:r>
            </a:p>
            <a:p>
              <a:r>
                <a:rPr lang="fr-FR" sz="1400" b="1" i="1" dirty="0" smtClean="0"/>
                <a:t>	Grille </a:t>
              </a:r>
              <a:r>
                <a:rPr lang="fr-FR" sz="1400" b="1" i="1" dirty="0" smtClean="0"/>
                <a:t>nid d’abeille</a:t>
              </a:r>
            </a:p>
            <a:p>
              <a:r>
                <a:rPr lang="fr-FR" sz="1400" b="1" i="1" dirty="0" smtClean="0"/>
                <a:t>Réflecteur blanc et son support</a:t>
              </a:r>
            </a:p>
          </p:txBody>
        </p:sp>
        <p:sp>
          <p:nvSpPr>
            <p:cNvPr id="20" name="ZoneTexte 19"/>
            <p:cNvSpPr txBox="1"/>
            <p:nvPr>
              <p:custDataLst>
                <p:tags r:id="rId9"/>
              </p:custDataLst>
            </p:nvPr>
          </p:nvSpPr>
          <p:spPr>
            <a:xfrm>
              <a:off x="919757" y="1992728"/>
              <a:ext cx="4206154" cy="523220"/>
            </a:xfrm>
            <a:prstGeom prst="rect">
              <a:avLst/>
            </a:prstGeom>
            <a:noFill/>
          </p:spPr>
          <p:txBody>
            <a:bodyPr wrap="square" rtlCol="0">
              <a:spAutoFit/>
            </a:bodyPr>
            <a:lstStyle/>
            <a:p>
              <a:r>
                <a:rPr lang="fr-FR" sz="1400" b="1" i="1" dirty="0" smtClean="0"/>
                <a:t>Cône réglable </a:t>
              </a:r>
              <a:r>
                <a:rPr lang="fr-FR" sz="1400" b="1" i="1" dirty="0" smtClean="0"/>
                <a:t>pour </a:t>
              </a:r>
              <a:r>
                <a:rPr lang="fr-FR" sz="1400" b="1" i="1" dirty="0" smtClean="0"/>
                <a:t>créer un spot de lumière</a:t>
              </a:r>
              <a:r>
                <a:rPr lang="fr-FR" sz="1400" b="1" i="1" dirty="0" smtClean="0"/>
                <a:t>.</a:t>
              </a:r>
            </a:p>
            <a:p>
              <a:r>
                <a:rPr lang="fr-FR" sz="1400" b="1" i="1" dirty="0" smtClean="0"/>
                <a:t>	</a:t>
              </a:r>
              <a:r>
                <a:rPr lang="fr-FR" sz="1400" b="1" i="1" dirty="0" smtClean="0"/>
                <a:t>Dôme diffuseur.</a:t>
              </a:r>
              <a:endParaRPr lang="fr-FR" sz="1400" b="1" i="1" dirty="0"/>
            </a:p>
          </p:txBody>
        </p:sp>
        <p:pic>
          <p:nvPicPr>
            <p:cNvPr id="32" name="Image 31" descr="_TMA9821.jpg"/>
            <p:cNvPicPr>
              <a:picLocks noChangeAspect="1"/>
            </p:cNvPicPr>
            <p:nvPr/>
          </p:nvPicPr>
          <p:blipFill>
            <a:blip r:embed="rId23" cstate="print"/>
            <a:stretch>
              <a:fillRect/>
            </a:stretch>
          </p:blipFill>
          <p:spPr>
            <a:xfrm>
              <a:off x="1019980" y="2502906"/>
              <a:ext cx="3599688" cy="3599688"/>
            </a:xfrm>
            <a:prstGeom prst="rect">
              <a:avLst/>
            </a:prstGeom>
          </p:spPr>
        </p:pic>
        <p:sp>
          <p:nvSpPr>
            <p:cNvPr id="33" name="ZoneTexte 32"/>
            <p:cNvSpPr txBox="1"/>
            <p:nvPr>
              <p:custDataLst>
                <p:tags r:id="rId10"/>
              </p:custDataLst>
            </p:nvPr>
          </p:nvSpPr>
          <p:spPr>
            <a:xfrm>
              <a:off x="3614608" y="2268224"/>
              <a:ext cx="1590431" cy="307777"/>
            </a:xfrm>
            <a:prstGeom prst="rect">
              <a:avLst/>
            </a:prstGeom>
            <a:noFill/>
          </p:spPr>
          <p:txBody>
            <a:bodyPr wrap="square" rtlCol="0">
              <a:spAutoFit/>
            </a:bodyPr>
            <a:lstStyle/>
            <a:p>
              <a:r>
                <a:rPr lang="fr-FR" sz="1400" b="1" i="1" dirty="0" smtClean="0"/>
                <a:t>Flash GODOX V1 p</a:t>
              </a:r>
              <a:endParaRPr lang="fr-FR" sz="1400" b="1" i="1" dirty="0"/>
            </a:p>
          </p:txBody>
        </p:sp>
        <p:cxnSp>
          <p:nvCxnSpPr>
            <p:cNvPr id="35" name="Connecteur droit avec flèche 34"/>
            <p:cNvCxnSpPr/>
            <p:nvPr/>
          </p:nvCxnSpPr>
          <p:spPr>
            <a:xfrm rot="5400000">
              <a:off x="4260362" y="2597637"/>
              <a:ext cx="764932" cy="66919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2210778" y="2455983"/>
              <a:ext cx="637930" cy="533402"/>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rot="16200000" flipH="1">
              <a:off x="1092200" y="2279162"/>
              <a:ext cx="504094" cy="476736"/>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rot="5400000" flipH="1" flipV="1">
              <a:off x="2516996" y="5731831"/>
              <a:ext cx="799438" cy="239565"/>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rot="5400000" flipH="1" flipV="1">
              <a:off x="1403443" y="5030131"/>
              <a:ext cx="2142944" cy="743603"/>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5400000" flipH="1" flipV="1">
              <a:off x="376818" y="5090544"/>
              <a:ext cx="2281077" cy="916186"/>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11"/>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9"/>
</p:tagLst>
</file>

<file path=ppt/tags/tag122.xml><?xml version="1.0" encoding="utf-8"?>
<p:tagLst xmlns:a="http://schemas.openxmlformats.org/drawingml/2006/main" xmlns:r="http://schemas.openxmlformats.org/officeDocument/2006/relationships" xmlns:p="http://schemas.openxmlformats.org/presentationml/2006/main">
  <p:tag name="NUM" val="10"/>
</p:tagLst>
</file>

<file path=ppt/tags/tag123.xml><?xml version="1.0" encoding="utf-8"?>
<p:tagLst xmlns:a="http://schemas.openxmlformats.org/drawingml/2006/main" xmlns:r="http://schemas.openxmlformats.org/officeDocument/2006/relationships" xmlns:p="http://schemas.openxmlformats.org/presentationml/2006/main">
  <p:tag name="NUM" val="11"/>
</p:tagLst>
</file>

<file path=ppt/tags/tag124.xml><?xml version="1.0" encoding="utf-8"?>
<p:tagLst xmlns:a="http://schemas.openxmlformats.org/drawingml/2006/main" xmlns:r="http://schemas.openxmlformats.org/officeDocument/2006/relationships" xmlns:p="http://schemas.openxmlformats.org/presentationml/2006/main">
  <p:tag name="NUM" val="12"/>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0"/>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11"/>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9"/>
</p:tagLst>
</file>

<file path=ppt/tags/tag152.xml><?xml version="1.0" encoding="utf-8"?>
<p:tagLst xmlns:a="http://schemas.openxmlformats.org/drawingml/2006/main" xmlns:r="http://schemas.openxmlformats.org/officeDocument/2006/relationships" xmlns:p="http://schemas.openxmlformats.org/presentationml/2006/main">
  <p:tag name="NUM" val="10"/>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7"/>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80.xml><?xml version="1.0" encoding="utf-8"?>
<p:tagLst xmlns:a="http://schemas.openxmlformats.org/drawingml/2006/main" xmlns:r="http://schemas.openxmlformats.org/officeDocument/2006/relationships" xmlns:p="http://schemas.openxmlformats.org/presentationml/2006/main">
  <p:tag name="NUM" val="8"/>
</p:tagLst>
</file>

<file path=ppt/tags/tag181.xml><?xml version="1.0" encoding="utf-8"?>
<p:tagLst xmlns:a="http://schemas.openxmlformats.org/drawingml/2006/main" xmlns:r="http://schemas.openxmlformats.org/officeDocument/2006/relationships" xmlns:p="http://schemas.openxmlformats.org/presentationml/2006/main">
  <p:tag name="NUM" val="9"/>
</p:tagLst>
</file>

<file path=ppt/tags/tag182.xml><?xml version="1.0" encoding="utf-8"?>
<p:tagLst xmlns:a="http://schemas.openxmlformats.org/drawingml/2006/main" xmlns:r="http://schemas.openxmlformats.org/officeDocument/2006/relationships" xmlns:p="http://schemas.openxmlformats.org/presentationml/2006/main">
  <p:tag name="NUM" val="10"/>
</p:tagLst>
</file>

<file path=ppt/tags/tag183.xml><?xml version="1.0" encoding="utf-8"?>
<p:tagLst xmlns:a="http://schemas.openxmlformats.org/drawingml/2006/main" xmlns:r="http://schemas.openxmlformats.org/officeDocument/2006/relationships" xmlns:p="http://schemas.openxmlformats.org/presentationml/2006/main">
  <p:tag name="NUM" val="11"/>
</p:tagLst>
</file>

<file path=ppt/tags/tag184.xml><?xml version="1.0" encoding="utf-8"?>
<p:tagLst xmlns:a="http://schemas.openxmlformats.org/drawingml/2006/main" xmlns:r="http://schemas.openxmlformats.org/officeDocument/2006/relationships" xmlns:p="http://schemas.openxmlformats.org/presentationml/2006/main">
  <p:tag name="NUM" val="12"/>
</p:tagLst>
</file>

<file path=ppt/tags/tag185.xml><?xml version="1.0" encoding="utf-8"?>
<p:tagLst xmlns:a="http://schemas.openxmlformats.org/drawingml/2006/main" xmlns:r="http://schemas.openxmlformats.org/officeDocument/2006/relationships" xmlns:p="http://schemas.openxmlformats.org/presentationml/2006/main">
  <p:tag name="NUM" val="13"/>
</p:tagLst>
</file>

<file path=ppt/tags/tag186.xml><?xml version="1.0" encoding="utf-8"?>
<p:tagLst xmlns:a="http://schemas.openxmlformats.org/drawingml/2006/main" xmlns:r="http://schemas.openxmlformats.org/officeDocument/2006/relationships" xmlns:p="http://schemas.openxmlformats.org/presentationml/2006/main">
  <p:tag name="NUM" val="14"/>
</p:tagLst>
</file>

<file path=ppt/tags/tag187.xml><?xml version="1.0" encoding="utf-8"?>
<p:tagLst xmlns:a="http://schemas.openxmlformats.org/drawingml/2006/main" xmlns:r="http://schemas.openxmlformats.org/officeDocument/2006/relationships" xmlns:p="http://schemas.openxmlformats.org/presentationml/2006/main">
  <p:tag name="NUM" val="15"/>
</p:tagLst>
</file>

<file path=ppt/tags/tag188.xml><?xml version="1.0" encoding="utf-8"?>
<p:tagLst xmlns:a="http://schemas.openxmlformats.org/drawingml/2006/main" xmlns:r="http://schemas.openxmlformats.org/officeDocument/2006/relationships" xmlns:p="http://schemas.openxmlformats.org/presentationml/2006/main">
  <p:tag name="NUM" val="11"/>
</p:tagLst>
</file>

<file path=ppt/tags/tag189.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8"/>
</p:tagLst>
</file>

<file path=ppt/tags/tag194.xml><?xml version="1.0" encoding="utf-8"?>
<p:tagLst xmlns:a="http://schemas.openxmlformats.org/drawingml/2006/main" xmlns:r="http://schemas.openxmlformats.org/officeDocument/2006/relationships" xmlns:p="http://schemas.openxmlformats.org/presentationml/2006/main">
  <p:tag name="NUM" val="9"/>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7"/>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7"/>
</p:tagLst>
</file>

<file path=ppt/tags/tag215.xml><?xml version="1.0" encoding="utf-8"?>
<p:tagLst xmlns:a="http://schemas.openxmlformats.org/drawingml/2006/main" xmlns:r="http://schemas.openxmlformats.org/officeDocument/2006/relationships" xmlns:p="http://schemas.openxmlformats.org/presentationml/2006/main">
  <p:tag name="NUM" val="8"/>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6"/>
</p:tagLst>
</file>

<file path=ppt/tags/tag222.xml><?xml version="1.0" encoding="utf-8"?>
<p:tagLst xmlns:a="http://schemas.openxmlformats.org/drawingml/2006/main" xmlns:r="http://schemas.openxmlformats.org/officeDocument/2006/relationships" xmlns:p="http://schemas.openxmlformats.org/presentationml/2006/main">
  <p:tag name="NUM" val="7"/>
</p:tagLst>
</file>

<file path=ppt/tags/tag223.xml><?xml version="1.0" encoding="utf-8"?>
<p:tagLst xmlns:a="http://schemas.openxmlformats.org/drawingml/2006/main" xmlns:r="http://schemas.openxmlformats.org/officeDocument/2006/relationships" xmlns:p="http://schemas.openxmlformats.org/presentationml/2006/main">
  <p:tag name="NUM" val="8"/>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5"/>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7"/>
</p:tagLst>
</file>

<file path=ppt/tags/tag231.xml><?xml version="1.0" encoding="utf-8"?>
<p:tagLst xmlns:a="http://schemas.openxmlformats.org/drawingml/2006/main" xmlns:r="http://schemas.openxmlformats.org/officeDocument/2006/relationships" xmlns:p="http://schemas.openxmlformats.org/presentationml/2006/main">
  <p:tag name="NUM" val="8"/>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7"/>
</p:tagLst>
</file>

<file path=ppt/tags/tag239.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5"/>
</p:tagLst>
</file>

<file path=ppt/tags/tag245.xml><?xml version="1.0" encoding="utf-8"?>
<p:tagLst xmlns:a="http://schemas.openxmlformats.org/drawingml/2006/main" xmlns:r="http://schemas.openxmlformats.org/officeDocument/2006/relationships" xmlns:p="http://schemas.openxmlformats.org/presentationml/2006/main">
  <p:tag name="NUM" val="6"/>
</p:tagLst>
</file>

<file path=ppt/tags/tag246.xml><?xml version="1.0" encoding="utf-8"?>
<p:tagLst xmlns:a="http://schemas.openxmlformats.org/drawingml/2006/main" xmlns:r="http://schemas.openxmlformats.org/officeDocument/2006/relationships" xmlns:p="http://schemas.openxmlformats.org/presentationml/2006/main">
  <p:tag name="NUM" val="7"/>
</p:tagLst>
</file>

<file path=ppt/tags/tag247.xml><?xml version="1.0" encoding="utf-8"?>
<p:tagLst xmlns:a="http://schemas.openxmlformats.org/drawingml/2006/main" xmlns:r="http://schemas.openxmlformats.org/officeDocument/2006/relationships" xmlns:p="http://schemas.openxmlformats.org/presentationml/2006/main">
  <p:tag name="NUM" val="8"/>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7"/>
</p:tagLst>
</file>

<file path=ppt/tags/tag255.xml><?xml version="1.0" encoding="utf-8"?>
<p:tagLst xmlns:a="http://schemas.openxmlformats.org/drawingml/2006/main" xmlns:r="http://schemas.openxmlformats.org/officeDocument/2006/relationships" xmlns:p="http://schemas.openxmlformats.org/presentationml/2006/main">
  <p:tag name="NUM" val="8"/>
</p:tagLst>
</file>

<file path=ppt/tags/tag256.xml><?xml version="1.0" encoding="utf-8"?>
<p:tagLst xmlns:a="http://schemas.openxmlformats.org/drawingml/2006/main" xmlns:r="http://schemas.openxmlformats.org/officeDocument/2006/relationships" xmlns:p="http://schemas.openxmlformats.org/presentationml/2006/main">
  <p:tag name="NUM" val="9"/>
</p:tagLst>
</file>

<file path=ppt/tags/tag257.xml><?xml version="1.0" encoding="utf-8"?>
<p:tagLst xmlns:a="http://schemas.openxmlformats.org/drawingml/2006/main" xmlns:r="http://schemas.openxmlformats.org/officeDocument/2006/relationships" xmlns:p="http://schemas.openxmlformats.org/presentationml/2006/main">
  <p:tag name="NUM" val="9"/>
</p:tagLst>
</file>

<file path=ppt/tags/tag258.xml><?xml version="1.0" encoding="utf-8"?>
<p:tagLst xmlns:a="http://schemas.openxmlformats.org/drawingml/2006/main" xmlns:r="http://schemas.openxmlformats.org/officeDocument/2006/relationships" xmlns:p="http://schemas.openxmlformats.org/presentationml/2006/main">
  <p:tag name="NUM" val="9"/>
</p:tagLst>
</file>

<file path=ppt/tags/tag259.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60.xml><?xml version="1.0" encoding="utf-8"?>
<p:tagLst xmlns:a="http://schemas.openxmlformats.org/drawingml/2006/main" xmlns:r="http://schemas.openxmlformats.org/officeDocument/2006/relationships" xmlns:p="http://schemas.openxmlformats.org/presentationml/2006/main">
  <p:tag name="NUM" val="9"/>
</p:tagLst>
</file>

<file path=ppt/tags/tag261.xml><?xml version="1.0" encoding="utf-8"?>
<p:tagLst xmlns:a="http://schemas.openxmlformats.org/drawingml/2006/main" xmlns:r="http://schemas.openxmlformats.org/officeDocument/2006/relationships" xmlns:p="http://schemas.openxmlformats.org/presentationml/2006/main">
  <p:tag name="NUM" val="9"/>
</p:tagLst>
</file>

<file path=ppt/tags/tag262.xml><?xml version="1.0" encoding="utf-8"?>
<p:tagLst xmlns:a="http://schemas.openxmlformats.org/drawingml/2006/main" xmlns:r="http://schemas.openxmlformats.org/officeDocument/2006/relationships" xmlns:p="http://schemas.openxmlformats.org/presentationml/2006/main">
  <p:tag name="NUM" val="9"/>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9"/>
</p:tagLst>
</file>

<file path=ppt/tags/tag265.xml><?xml version="1.0" encoding="utf-8"?>
<p:tagLst xmlns:a="http://schemas.openxmlformats.org/drawingml/2006/main" xmlns:r="http://schemas.openxmlformats.org/officeDocument/2006/relationships" xmlns:p="http://schemas.openxmlformats.org/presentationml/2006/main">
  <p:tag name="NUM" val="9"/>
</p:tagLst>
</file>

<file path=ppt/tags/tag266.xml><?xml version="1.0" encoding="utf-8"?>
<p:tagLst xmlns:a="http://schemas.openxmlformats.org/drawingml/2006/main" xmlns:r="http://schemas.openxmlformats.org/officeDocument/2006/relationships" xmlns:p="http://schemas.openxmlformats.org/presentationml/2006/main">
  <p:tag name="NUM" val="9"/>
</p:tagLst>
</file>

<file path=ppt/tags/tag267.xml><?xml version="1.0" encoding="utf-8"?>
<p:tagLst xmlns:a="http://schemas.openxmlformats.org/drawingml/2006/main" xmlns:r="http://schemas.openxmlformats.org/officeDocument/2006/relationships" xmlns:p="http://schemas.openxmlformats.org/presentationml/2006/main">
  <p:tag name="NUM" val="9"/>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70.xml><?xml version="1.0" encoding="utf-8"?>
<p:tagLst xmlns:a="http://schemas.openxmlformats.org/drawingml/2006/main" xmlns:r="http://schemas.openxmlformats.org/officeDocument/2006/relationships" xmlns:p="http://schemas.openxmlformats.org/presentationml/2006/main">
  <p:tag name="NUM" val="9"/>
</p:tagLst>
</file>

<file path=ppt/tags/tag271.xml><?xml version="1.0" encoding="utf-8"?>
<p:tagLst xmlns:a="http://schemas.openxmlformats.org/drawingml/2006/main" xmlns:r="http://schemas.openxmlformats.org/officeDocument/2006/relationships" xmlns:p="http://schemas.openxmlformats.org/presentationml/2006/main">
  <p:tag name="NUM" val="9"/>
</p:tagLst>
</file>

<file path=ppt/tags/tag272.xml><?xml version="1.0" encoding="utf-8"?>
<p:tagLst xmlns:a="http://schemas.openxmlformats.org/drawingml/2006/main" xmlns:r="http://schemas.openxmlformats.org/officeDocument/2006/relationships" xmlns:p="http://schemas.openxmlformats.org/presentationml/2006/main">
  <p:tag name="NUM" val="9"/>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80.xml><?xml version="1.0" encoding="utf-8"?>
<p:tagLst xmlns:a="http://schemas.openxmlformats.org/drawingml/2006/main" xmlns:r="http://schemas.openxmlformats.org/officeDocument/2006/relationships" xmlns:p="http://schemas.openxmlformats.org/presentationml/2006/main">
  <p:tag name="NUM" val="4"/>
</p:tagLst>
</file>

<file path=ppt/tags/tag281.xml><?xml version="1.0" encoding="utf-8"?>
<p:tagLst xmlns:a="http://schemas.openxmlformats.org/drawingml/2006/main" xmlns:r="http://schemas.openxmlformats.org/officeDocument/2006/relationships" xmlns:p="http://schemas.openxmlformats.org/presentationml/2006/main">
  <p:tag name="NUM" val="5"/>
</p:tagLst>
</file>

<file path=ppt/tags/tag282.xml><?xml version="1.0" encoding="utf-8"?>
<p:tagLst xmlns:a="http://schemas.openxmlformats.org/drawingml/2006/main" xmlns:r="http://schemas.openxmlformats.org/officeDocument/2006/relationships" xmlns:p="http://schemas.openxmlformats.org/presentationml/2006/main">
  <p:tag name="NUM" val="6"/>
</p:tagLst>
</file>

<file path=ppt/tags/tag283.xml><?xml version="1.0" encoding="utf-8"?>
<p:tagLst xmlns:a="http://schemas.openxmlformats.org/drawingml/2006/main" xmlns:r="http://schemas.openxmlformats.org/officeDocument/2006/relationships" xmlns:p="http://schemas.openxmlformats.org/presentationml/2006/main">
  <p:tag name="NUM" val="7"/>
</p:tagLst>
</file>

<file path=ppt/tags/tag284.xml><?xml version="1.0" encoding="utf-8"?>
<p:tagLst xmlns:a="http://schemas.openxmlformats.org/drawingml/2006/main" xmlns:r="http://schemas.openxmlformats.org/officeDocument/2006/relationships" xmlns:p="http://schemas.openxmlformats.org/presentationml/2006/main">
  <p:tag name="NUM" val="8"/>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3"/>
</p:tagLst>
</file>

<file path=ppt/tags/tag288.xml><?xml version="1.0" encoding="utf-8"?>
<p:tagLst xmlns:a="http://schemas.openxmlformats.org/drawingml/2006/main" xmlns:r="http://schemas.openxmlformats.org/officeDocument/2006/relationships" xmlns:p="http://schemas.openxmlformats.org/presentationml/2006/main">
  <p:tag name="NUM" val="4"/>
</p:tagLst>
</file>

<file path=ppt/tags/tag289.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290.xml><?xml version="1.0" encoding="utf-8"?>
<p:tagLst xmlns:a="http://schemas.openxmlformats.org/drawingml/2006/main" xmlns:r="http://schemas.openxmlformats.org/officeDocument/2006/relationships" xmlns:p="http://schemas.openxmlformats.org/presentationml/2006/main">
  <p:tag name="NUM" val="6"/>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7"/>
</p:tagLst>
</file>

<file path=ppt/tags/tag296.xml><?xml version="1.0" encoding="utf-8"?>
<p:tagLst xmlns:a="http://schemas.openxmlformats.org/drawingml/2006/main" xmlns:r="http://schemas.openxmlformats.org/officeDocument/2006/relationships" xmlns:p="http://schemas.openxmlformats.org/presentationml/2006/main">
  <p:tag name="NUM" val="8"/>
</p:tagLst>
</file>

<file path=ppt/tags/tag297.xml><?xml version="1.0" encoding="utf-8"?>
<p:tagLst xmlns:a="http://schemas.openxmlformats.org/drawingml/2006/main" xmlns:r="http://schemas.openxmlformats.org/officeDocument/2006/relationships" xmlns:p="http://schemas.openxmlformats.org/presentationml/2006/main">
  <p:tag name="NUM" val="9"/>
</p:tagLst>
</file>

<file path=ppt/tags/tag298.xml><?xml version="1.0" encoding="utf-8"?>
<p:tagLst xmlns:a="http://schemas.openxmlformats.org/drawingml/2006/main" xmlns:r="http://schemas.openxmlformats.org/officeDocument/2006/relationships" xmlns:p="http://schemas.openxmlformats.org/presentationml/2006/main">
  <p:tag name="NUM" val="10"/>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4"/>
</p:tagLst>
</file>

<file path=ppt/tags/tag303.xml><?xml version="1.0" encoding="utf-8"?>
<p:tagLst xmlns:a="http://schemas.openxmlformats.org/drawingml/2006/main" xmlns:r="http://schemas.openxmlformats.org/officeDocument/2006/relationships" xmlns:p="http://schemas.openxmlformats.org/presentationml/2006/main">
  <p:tag name="NUM" val="5"/>
</p:tagLst>
</file>

<file path=ppt/tags/tag304.xml><?xml version="1.0" encoding="utf-8"?>
<p:tagLst xmlns:a="http://schemas.openxmlformats.org/drawingml/2006/main" xmlns:r="http://schemas.openxmlformats.org/officeDocument/2006/relationships" xmlns:p="http://schemas.openxmlformats.org/presentationml/2006/main">
  <p:tag name="NUM" val="6"/>
</p:tagLst>
</file>

<file path=ppt/tags/tag305.xml><?xml version="1.0" encoding="utf-8"?>
<p:tagLst xmlns:a="http://schemas.openxmlformats.org/drawingml/2006/main" xmlns:r="http://schemas.openxmlformats.org/officeDocument/2006/relationships" xmlns:p="http://schemas.openxmlformats.org/presentationml/2006/main">
  <p:tag name="NUM" val="7"/>
</p:tagLst>
</file>

<file path=ppt/tags/tag306.xml><?xml version="1.0" encoding="utf-8"?>
<p:tagLst xmlns:a="http://schemas.openxmlformats.org/drawingml/2006/main" xmlns:r="http://schemas.openxmlformats.org/officeDocument/2006/relationships" xmlns:p="http://schemas.openxmlformats.org/presentationml/2006/main">
  <p:tag name="NUM" val="8"/>
</p:tagLst>
</file>

<file path=ppt/tags/tag307.xml><?xml version="1.0" encoding="utf-8"?>
<p:tagLst xmlns:a="http://schemas.openxmlformats.org/drawingml/2006/main" xmlns:r="http://schemas.openxmlformats.org/officeDocument/2006/relationships" xmlns:p="http://schemas.openxmlformats.org/presentationml/2006/main">
  <p:tag name="NUM" val="9"/>
</p:tagLst>
</file>

<file path=ppt/tags/tag308.xml><?xml version="1.0" encoding="utf-8"?>
<p:tagLst xmlns:a="http://schemas.openxmlformats.org/drawingml/2006/main" xmlns:r="http://schemas.openxmlformats.org/officeDocument/2006/relationships" xmlns:p="http://schemas.openxmlformats.org/presentationml/2006/main">
  <p:tag name="NUM" val="10"/>
</p:tagLst>
</file>

<file path=ppt/tags/tag309.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10.xml><?xml version="1.0" encoding="utf-8"?>
<p:tagLst xmlns:a="http://schemas.openxmlformats.org/drawingml/2006/main" xmlns:r="http://schemas.openxmlformats.org/officeDocument/2006/relationships" xmlns:p="http://schemas.openxmlformats.org/presentationml/2006/main">
  <p:tag name="NUM" val="12"/>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5"/>
</p:tagLst>
</file>

<file path=ppt/tags/tag316.xml><?xml version="1.0" encoding="utf-8"?>
<p:tagLst xmlns:a="http://schemas.openxmlformats.org/drawingml/2006/main" xmlns:r="http://schemas.openxmlformats.org/officeDocument/2006/relationships" xmlns:p="http://schemas.openxmlformats.org/presentationml/2006/main">
  <p:tag name="NUM" val="6"/>
</p:tagLst>
</file>

<file path=ppt/tags/tag317.xml><?xml version="1.0" encoding="utf-8"?>
<p:tagLst xmlns:a="http://schemas.openxmlformats.org/drawingml/2006/main" xmlns:r="http://schemas.openxmlformats.org/officeDocument/2006/relationships" xmlns:p="http://schemas.openxmlformats.org/presentationml/2006/main">
  <p:tag name="NUM" val="7"/>
</p:tagLst>
</file>

<file path=ppt/tags/tag318.xml><?xml version="1.0" encoding="utf-8"?>
<p:tagLst xmlns:a="http://schemas.openxmlformats.org/drawingml/2006/main" xmlns:r="http://schemas.openxmlformats.org/officeDocument/2006/relationships" xmlns:p="http://schemas.openxmlformats.org/presentationml/2006/main">
  <p:tag name="NUM" val="8"/>
</p:tagLst>
</file>

<file path=ppt/tags/tag319.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20.xml><?xml version="1.0" encoding="utf-8"?>
<p:tagLst xmlns:a="http://schemas.openxmlformats.org/drawingml/2006/main" xmlns:r="http://schemas.openxmlformats.org/officeDocument/2006/relationships" xmlns:p="http://schemas.openxmlformats.org/presentationml/2006/main">
  <p:tag name="NUM" val="10"/>
</p:tagLst>
</file>

<file path=ppt/tags/tag321.xml><?xml version="1.0" encoding="utf-8"?>
<p:tagLst xmlns:a="http://schemas.openxmlformats.org/drawingml/2006/main" xmlns:r="http://schemas.openxmlformats.org/officeDocument/2006/relationships" xmlns:p="http://schemas.openxmlformats.org/presentationml/2006/main">
  <p:tag name="NUM" val="11"/>
</p:tagLst>
</file>

<file path=ppt/tags/tag322.xml><?xml version="1.0" encoding="utf-8"?>
<p:tagLst xmlns:a="http://schemas.openxmlformats.org/drawingml/2006/main" xmlns:r="http://schemas.openxmlformats.org/officeDocument/2006/relationships" xmlns:p="http://schemas.openxmlformats.org/presentationml/2006/main">
  <p:tag name="NUM" val="6"/>
</p:tagLst>
</file>

<file path=ppt/tags/tag323.xml><?xml version="1.0" encoding="utf-8"?>
<p:tagLst xmlns:a="http://schemas.openxmlformats.org/drawingml/2006/main" xmlns:r="http://schemas.openxmlformats.org/officeDocument/2006/relationships" xmlns:p="http://schemas.openxmlformats.org/presentationml/2006/main">
  <p:tag name="NUM" val="7"/>
</p:tagLst>
</file>

<file path=ppt/tags/tag324.xml><?xml version="1.0" encoding="utf-8"?>
<p:tagLst xmlns:a="http://schemas.openxmlformats.org/drawingml/2006/main" xmlns:r="http://schemas.openxmlformats.org/officeDocument/2006/relationships" xmlns:p="http://schemas.openxmlformats.org/presentationml/2006/main">
  <p:tag name="NUM" val="8"/>
</p:tagLst>
</file>

<file path=ppt/tags/tag325.xml><?xml version="1.0" encoding="utf-8"?>
<p:tagLst xmlns:a="http://schemas.openxmlformats.org/drawingml/2006/main" xmlns:r="http://schemas.openxmlformats.org/officeDocument/2006/relationships" xmlns:p="http://schemas.openxmlformats.org/presentationml/2006/main">
  <p:tag name="NUM" val="9"/>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1"/>
</p:tagLst>
</file>

<file path=ppt/tags/tag328.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2"/>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12"/>
</p:tagLst>
</file>

<file path=ppt/tags/tag59.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7"/>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4"/>
</p:tagLst>
</file>

<file path=ppt/tags/tag66.xml><?xml version="1.0" encoding="utf-8"?>
<p:tagLst xmlns:a="http://schemas.openxmlformats.org/drawingml/2006/main" xmlns:r="http://schemas.openxmlformats.org/officeDocument/2006/relationships" xmlns:p="http://schemas.openxmlformats.org/presentationml/2006/main">
  <p:tag name="NUM" val="19"/>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5"/>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2"/>
</p:tagLst>
</file>

<file path=ppt/tags/tag71.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2"/>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4961</Words>
  <Application>Microsoft Office PowerPoint</Application>
  <PresentationFormat>Personnalisé</PresentationFormat>
  <Paragraphs>549</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Bernard MAISONGRANDE</dc:creator>
  <cp:lastModifiedBy>Bernard MAISONGRANDE</cp:lastModifiedBy>
  <cp:revision>145</cp:revision>
  <dcterms:created xsi:type="dcterms:W3CDTF">2021-12-12T09:49:14Z</dcterms:created>
  <dcterms:modified xsi:type="dcterms:W3CDTF">2022-02-22T18:00:20Z</dcterms:modified>
</cp:coreProperties>
</file>