
<file path=[Content_Types].xml><?xml version="1.0" encoding="utf-8"?>
<Types xmlns="http://schemas.openxmlformats.org/package/2006/content-types">
  <Override PartName="/ppt/tags/tag8.xml" ContentType="application/vnd.openxmlformats-officedocument.presentationml.tags+xml"/>
  <Override PartName="/ppt/tags/tag104.xml" ContentType="application/vnd.openxmlformats-officedocument.presentationml.tags+xml"/>
  <Override PartName="/ppt/tags/tag140.xml" ContentType="application/vnd.openxmlformats-officedocument.presentationml.tags+xml"/>
  <Override PartName="/ppt/tags/tag151.xml" ContentType="application/vnd.openxmlformats-officedocument.presentationml.tags+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theme/themeOverride1.xml" ContentType="application/vnd.openxmlformats-officedocument.themeOverride+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34.xml" ContentType="application/vnd.openxmlformats-officedocument.presentationml.tags+xml"/>
  <Override PartName="/ppt/tags/tag52.xml" ContentType="application/vnd.openxmlformats-officedocument.presentationml.tags+xml"/>
  <Override PartName="/ppt/tags/tag81.xml" ContentType="application/vnd.openxmlformats-officedocument.presentationml.tags+xml"/>
  <Override PartName="/ppt/tags/tag109.xml" ContentType="application/vnd.openxmlformats-officedocument.presentationml.tags+xml"/>
  <Override PartName="/ppt/tags/tag138.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45.xml" ContentType="application/vnd.openxmlformats-officedocument.presentationml.tags+xml"/>
  <Override PartName="/ppt/tags/tag163.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tags/tag105.xml" ContentType="application/vnd.openxmlformats-officedocument.presentationml.tags+xml"/>
  <Override PartName="/ppt/tags/tag134.xml" ContentType="application/vnd.openxmlformats-officedocument.presentationml.tags+xml"/>
  <Override PartName="/ppt/tags/tag152.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ags/tag112.xml" ContentType="application/vnd.openxmlformats-officedocument.presentationml.tags+xml"/>
  <Override PartName="/ppt/tags/tag123.xml" ContentType="application/vnd.openxmlformats-officedocument.presentationml.tags+xml"/>
  <Default Extension="png" ContentType="image/png"/>
  <Override PartName="/ppt/tags/tag141.xml" ContentType="application/vnd.openxmlformats-officedocument.presentationml.tags+xml"/>
  <Override PartName="/ppt/tags/tag170.xml" ContentType="application/vnd.openxmlformats-officedocument.presentationml.tags+xml"/>
  <Override PartName="/ppt/presProps.xml" ContentType="application/vnd.openxmlformats-officedocument.presentationml.presProps+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68.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53.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57.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64.xml" ContentType="application/vnd.openxmlformats-officedocument.presentationml.tags+xml"/>
  <Override PartName="/ppt/tags/tag20.xml" ContentType="application/vnd.openxmlformats-officedocument.presentationml.tags+xml"/>
  <Override PartName="/ppt/tags/tag106.xml" ContentType="application/vnd.openxmlformats-officedocument.presentationml.tags+xml"/>
  <Override PartName="/ppt/tags/tag124.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31.xml" ContentType="application/vnd.openxmlformats-officedocument.presentationml.tags+xml"/>
  <Override PartName="/ppt/tags/tag160.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ags/tag98.xml" ContentType="application/vnd.openxmlformats-officedocument.presentationml.tags+xml"/>
  <Override PartName="/ppt/tags/tag102.xml" ContentType="application/vnd.openxmlformats-officedocument.presentationml.tags+xml"/>
  <Override PartName="/ppt/tags/tag120.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Default Extension="wmf" ContentType="image/x-wmf"/>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47.xml" ContentType="application/vnd.openxmlformats-officedocument.presentationml.tags+xml"/>
  <Override PartName="/ppt/tags/tag165.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36.xml" ContentType="application/vnd.openxmlformats-officedocument.presentationml.tags+xml"/>
  <Override PartName="/ppt/tags/tag154.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43.xml" ContentType="application/vnd.openxmlformats-officedocument.presentationml.tags+xml"/>
  <Override PartName="/ppt/tags/tag161.xml" ContentType="application/vnd.openxmlformats-officedocument.presentationml.tags+xml"/>
  <Override PartName="/ppt/tags/tag7.xml" ContentType="application/vnd.openxmlformats-officedocument.presentationml.tags+xml"/>
  <Override PartName="/ppt/tags/tag103.xml" ContentType="application/vnd.openxmlformats-officedocument.presentationml.tags+xml"/>
  <Override PartName="/ppt/tags/tag132.xml" ContentType="application/vnd.openxmlformats-officedocument.presentationml.tags+xml"/>
  <Override PartName="/ppt/tags/tag150.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Default Extension="tiff" ContentType="image/tiff"/>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66.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tags/tag122.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85" r:id="rId3"/>
    <p:sldId id="256" r:id="rId4"/>
    <p:sldId id="271" r:id="rId5"/>
    <p:sldId id="262" r:id="rId6"/>
    <p:sldId id="272" r:id="rId7"/>
    <p:sldId id="260" r:id="rId8"/>
    <p:sldId id="273" r:id="rId9"/>
    <p:sldId id="263" r:id="rId10"/>
    <p:sldId id="274" r:id="rId11"/>
    <p:sldId id="264" r:id="rId12"/>
    <p:sldId id="261" r:id="rId13"/>
    <p:sldId id="265" r:id="rId14"/>
    <p:sldId id="283" r:id="rId15"/>
    <p:sldId id="259" r:id="rId16"/>
    <p:sldId id="277" r:id="rId17"/>
    <p:sldId id="268" r:id="rId18"/>
    <p:sldId id="266" r:id="rId19"/>
    <p:sldId id="282" r:id="rId20"/>
    <p:sldId id="270" r:id="rId21"/>
    <p:sldId id="284" r:id="rId22"/>
    <p:sldId id="281" r:id="rId23"/>
  </p:sldIdLst>
  <p:sldSz cx="10693400" cy="7561263"/>
  <p:notesSz cx="7096125" cy="10231438"/>
  <p:defaultTextStyle>
    <a:defPPr>
      <a:defRPr lang="fr-FR"/>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10" d="100"/>
          <a:sy n="110" d="100"/>
        </p:scale>
        <p:origin x="-960" y="-96"/>
      </p:cViewPr>
      <p:guideLst>
        <p:guide orient="horz" pos="2381"/>
        <p:guide pos="3368"/>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2005" y="2348893"/>
            <a:ext cx="9089390" cy="1620771"/>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604010" y="4284716"/>
            <a:ext cx="7485380" cy="1932323"/>
          </a:xfrm>
        </p:spPr>
        <p:txBody>
          <a:bodyPr/>
          <a:lstStyle>
            <a:lvl1pPr marL="0" indent="0" algn="ctr">
              <a:buNone/>
              <a:defRPr>
                <a:solidFill>
                  <a:schemeClr val="tx1">
                    <a:tint val="75000"/>
                  </a:schemeClr>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39190841-F996-4A13-981D-65B7DCB74835}" type="datetimeFigureOut">
              <a:rPr lang="fr-FR" smtClean="0"/>
              <a:pPr/>
              <a:t>13/02/2022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A81C62D-5C71-407D-90AF-620CD1EA08F2}"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9190841-F996-4A13-981D-65B7DCB74835}" type="datetimeFigureOut">
              <a:rPr lang="fr-FR" smtClean="0"/>
              <a:pPr/>
              <a:t>13/02/2022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A81C62D-5C71-407D-90AF-620CD1EA08F2}"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52715" y="302802"/>
            <a:ext cx="2406015" cy="6451578"/>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534670" y="302802"/>
            <a:ext cx="7039822" cy="645157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9190841-F996-4A13-981D-65B7DCB74835}" type="datetimeFigureOut">
              <a:rPr lang="fr-FR" smtClean="0"/>
              <a:pPr/>
              <a:t>13/02/2022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A81C62D-5C71-407D-90AF-620CD1EA08F2}"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9190841-F996-4A13-981D-65B7DCB74835}" type="datetimeFigureOut">
              <a:rPr lang="fr-FR" smtClean="0"/>
              <a:pPr/>
              <a:t>13/02/2022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A81C62D-5C71-407D-90AF-620CD1EA08F2}"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705" y="4858812"/>
            <a:ext cx="9089390" cy="1501751"/>
          </a:xfrm>
        </p:spPr>
        <p:txBody>
          <a:bodyPr anchor="t"/>
          <a:lstStyle>
            <a:lvl1pPr algn="l">
              <a:defRPr sz="46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44705" y="3204786"/>
            <a:ext cx="9089390" cy="1654026"/>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39190841-F996-4A13-981D-65B7DCB74835}" type="datetimeFigureOut">
              <a:rPr lang="fr-FR" smtClean="0"/>
              <a:pPr/>
              <a:t>13/02/2022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A81C62D-5C71-407D-90AF-620CD1EA08F2}"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34670"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435812"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9190841-F996-4A13-981D-65B7DCB74835}" type="datetimeFigureOut">
              <a:rPr lang="fr-FR" smtClean="0"/>
              <a:pPr/>
              <a:t>13/02/2022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A81C62D-5C71-407D-90AF-620CD1EA08F2}"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34670" y="1692533"/>
            <a:ext cx="4724775"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432099" y="1692533"/>
            <a:ext cx="4726631"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432099"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9190841-F996-4A13-981D-65B7DCB74835}" type="datetimeFigureOut">
              <a:rPr lang="fr-FR" smtClean="0"/>
              <a:pPr/>
              <a:t>13/02/2022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A81C62D-5C71-407D-90AF-620CD1EA08F2}"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39190841-F996-4A13-981D-65B7DCB74835}" type="datetimeFigureOut">
              <a:rPr lang="fr-FR" smtClean="0"/>
              <a:pPr/>
              <a:t>13/02/2022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A81C62D-5C71-407D-90AF-620CD1EA08F2}"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9190841-F996-4A13-981D-65B7DCB74835}" type="datetimeFigureOut">
              <a:rPr lang="fr-FR" smtClean="0"/>
              <a:pPr/>
              <a:t>13/02/2022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A81C62D-5C71-407D-90AF-620CD1EA08F2}"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671" y="301050"/>
            <a:ext cx="3518055" cy="1281214"/>
          </a:xfrm>
        </p:spPr>
        <p:txBody>
          <a:bodyPr anchor="b"/>
          <a:lstStyle>
            <a:lvl1pPr algn="l">
              <a:defRPr sz="2300" b="1"/>
            </a:lvl1pPr>
          </a:lstStyle>
          <a:p>
            <a:r>
              <a:rPr lang="fr-FR" smtClean="0"/>
              <a:t>Cliquez pour modifier le style du titre</a:t>
            </a:r>
            <a:endParaRPr lang="fr-FR"/>
          </a:p>
        </p:txBody>
      </p:sp>
      <p:sp>
        <p:nvSpPr>
          <p:cNvPr id="3" name="Espace réservé du contenu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34671" y="1582265"/>
            <a:ext cx="3518055" cy="5172114"/>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9190841-F996-4A13-981D-65B7DCB74835}" type="datetimeFigureOut">
              <a:rPr lang="fr-FR" smtClean="0"/>
              <a:pPr/>
              <a:t>13/02/2022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A81C62D-5C71-407D-90AF-620CD1EA08F2}"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981" y="5292884"/>
            <a:ext cx="6416040" cy="624855"/>
          </a:xfrm>
        </p:spPr>
        <p:txBody>
          <a:bodyPr anchor="b"/>
          <a:lstStyle>
            <a:lvl1pPr algn="l">
              <a:defRPr sz="23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95981" y="675613"/>
            <a:ext cx="6416040" cy="4536758"/>
          </a:xfrm>
        </p:spPr>
        <p:txBody>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endParaRPr lang="fr-FR"/>
          </a:p>
        </p:txBody>
      </p:sp>
      <p:sp>
        <p:nvSpPr>
          <p:cNvPr id="4" name="Espace réservé du texte 3"/>
          <p:cNvSpPr>
            <a:spLocks noGrp="1"/>
          </p:cNvSpPr>
          <p:nvPr>
            <p:ph type="body" sz="half" idx="2"/>
          </p:nvPr>
        </p:nvSpPr>
        <p:spPr>
          <a:xfrm>
            <a:off x="2095981" y="5917739"/>
            <a:ext cx="6416040" cy="88739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9190841-F996-4A13-981D-65B7DCB74835}" type="datetimeFigureOut">
              <a:rPr lang="fr-FR" smtClean="0"/>
              <a:pPr/>
              <a:t>13/02/2022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A81C62D-5C71-407D-90AF-620CD1EA08F2}"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4670" y="302801"/>
            <a:ext cx="9624060" cy="1260211"/>
          </a:xfrm>
          <a:prstGeom prst="rect">
            <a:avLst/>
          </a:prstGeom>
        </p:spPr>
        <p:txBody>
          <a:bodyPr vert="horz" lIns="104306" tIns="52153" rIns="104306" bIns="52153"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34670" y="1764295"/>
            <a:ext cx="9624060" cy="4990084"/>
          </a:xfrm>
          <a:prstGeom prst="rect">
            <a:avLst/>
          </a:prstGeom>
        </p:spPr>
        <p:txBody>
          <a:bodyPr vert="horz" lIns="104306" tIns="52153" rIns="104306" bIns="52153"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534670" y="7008171"/>
            <a:ext cx="2495127" cy="402567"/>
          </a:xfrm>
          <a:prstGeom prst="rect">
            <a:avLst/>
          </a:prstGeom>
        </p:spPr>
        <p:txBody>
          <a:bodyPr vert="horz" lIns="104306" tIns="52153" rIns="104306" bIns="52153" rtlCol="0" anchor="ctr"/>
          <a:lstStyle>
            <a:lvl1pPr algn="l">
              <a:defRPr sz="1400">
                <a:solidFill>
                  <a:schemeClr val="tx1">
                    <a:tint val="75000"/>
                  </a:schemeClr>
                </a:solidFill>
              </a:defRPr>
            </a:lvl1pPr>
          </a:lstStyle>
          <a:p>
            <a:fld id="{39190841-F996-4A13-981D-65B7DCB74835}" type="datetimeFigureOut">
              <a:rPr lang="fr-FR" smtClean="0"/>
              <a:pPr/>
              <a:t>13/02/2022</a:t>
            </a:fld>
            <a:endParaRPr lang="fr-FR"/>
          </a:p>
        </p:txBody>
      </p:sp>
      <p:sp>
        <p:nvSpPr>
          <p:cNvPr id="5" name="Espace réservé du pied de page 4"/>
          <p:cNvSpPr>
            <a:spLocks noGrp="1"/>
          </p:cNvSpPr>
          <p:nvPr>
            <p:ph type="ftr" sz="quarter" idx="3"/>
          </p:nvPr>
        </p:nvSpPr>
        <p:spPr>
          <a:xfrm>
            <a:off x="3653579" y="7008171"/>
            <a:ext cx="3386243" cy="402567"/>
          </a:xfrm>
          <a:prstGeom prst="rect">
            <a:avLst/>
          </a:prstGeom>
        </p:spPr>
        <p:txBody>
          <a:bodyPr vert="horz" lIns="104306" tIns="52153" rIns="104306" bIns="52153" rtlCol="0" anchor="ctr"/>
          <a:lstStyle>
            <a:lvl1pPr algn="ctr">
              <a:defRPr sz="1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63603" y="7008171"/>
            <a:ext cx="2495127" cy="402567"/>
          </a:xfrm>
          <a:prstGeom prst="rect">
            <a:avLst/>
          </a:prstGeom>
        </p:spPr>
        <p:txBody>
          <a:bodyPr vert="horz" lIns="104306" tIns="52153" rIns="104306" bIns="52153" rtlCol="0" anchor="ctr"/>
          <a:lstStyle>
            <a:lvl1pPr algn="r">
              <a:defRPr sz="1400">
                <a:solidFill>
                  <a:schemeClr val="tx1">
                    <a:tint val="75000"/>
                  </a:schemeClr>
                </a:solidFill>
              </a:defRPr>
            </a:lvl1pPr>
          </a:lstStyle>
          <a:p>
            <a:fld id="{0A81C62D-5C71-407D-90AF-620CD1EA08F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3056" rtl="0" eaLnBrk="1" latinLnBrk="0" hangingPunct="1">
        <a:spcBef>
          <a:spcPct val="0"/>
        </a:spcBef>
        <a:buNone/>
        <a:defRPr sz="5000" kern="1200">
          <a:solidFill>
            <a:schemeClr val="tx1"/>
          </a:solidFill>
          <a:latin typeface="+mj-lt"/>
          <a:ea typeface="+mj-ea"/>
          <a:cs typeface="+mj-cs"/>
        </a:defRPr>
      </a:lvl1pPr>
    </p:titleStyle>
    <p:bodyStyle>
      <a:lvl1pPr marL="391146" indent="-391146" algn="l" defTabSz="1043056" rtl="0" eaLnBrk="1" latinLnBrk="0" hangingPunct="1">
        <a:spcBef>
          <a:spcPct val="20000"/>
        </a:spcBef>
        <a:buFont typeface="Arial"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fr-FR"/>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 Target="slide7.xml"/><Relationship Id="rId18" Type="http://schemas.openxmlformats.org/officeDocument/2006/relationships/slide" Target="slide15.xml"/><Relationship Id="rId3" Type="http://schemas.openxmlformats.org/officeDocument/2006/relationships/tags" Target="../tags/tag3.xml"/><Relationship Id="rId21" Type="http://schemas.openxmlformats.org/officeDocument/2006/relationships/slide" Target="slide20.xml"/><Relationship Id="rId7" Type="http://schemas.openxmlformats.org/officeDocument/2006/relationships/tags" Target="../tags/tag7.xml"/><Relationship Id="rId12" Type="http://schemas.openxmlformats.org/officeDocument/2006/relationships/slide" Target="slide5.xml"/><Relationship Id="rId17" Type="http://schemas.openxmlformats.org/officeDocument/2006/relationships/slide" Target="slide13.xml"/><Relationship Id="rId2" Type="http://schemas.openxmlformats.org/officeDocument/2006/relationships/tags" Target="../tags/tag2.xml"/><Relationship Id="rId16" Type="http://schemas.openxmlformats.org/officeDocument/2006/relationships/slide" Target="slide12.xml"/><Relationship Id="rId20" Type="http://schemas.openxmlformats.org/officeDocument/2006/relationships/slide" Target="slide18.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 Target="slide3.xml"/><Relationship Id="rId5" Type="http://schemas.openxmlformats.org/officeDocument/2006/relationships/tags" Target="../tags/tag5.xml"/><Relationship Id="rId15" Type="http://schemas.openxmlformats.org/officeDocument/2006/relationships/slide" Target="slide11.xml"/><Relationship Id="rId10" Type="http://schemas.openxmlformats.org/officeDocument/2006/relationships/image" Target="../media/image1.jpeg"/><Relationship Id="rId19" Type="http://schemas.openxmlformats.org/officeDocument/2006/relationships/slide" Target="slide17.xml"/><Relationship Id="rId4" Type="http://schemas.openxmlformats.org/officeDocument/2006/relationships/tags" Target="../tags/tag4.xml"/><Relationship Id="rId9" Type="http://schemas.openxmlformats.org/officeDocument/2006/relationships/slideLayout" Target="../slideLayouts/slideLayout7.xml"/><Relationship Id="rId14" Type="http://schemas.openxmlformats.org/officeDocument/2006/relationships/slide" Target="slide9.xml"/><Relationship Id="rId22" Type="http://schemas.openxmlformats.org/officeDocument/2006/relationships/slide" Target="slide22.xml"/></Relationships>
</file>

<file path=ppt/slides/_rels/slide10.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slideLayout" Target="../slideLayouts/slideLayout7.xml"/><Relationship Id="rId3" Type="http://schemas.openxmlformats.org/officeDocument/2006/relationships/tags" Target="../tags/tag74.xml"/><Relationship Id="rId21" Type="http://schemas.openxmlformats.org/officeDocument/2006/relationships/image" Target="../media/image24.jpeg"/><Relationship Id="rId7" Type="http://schemas.openxmlformats.org/officeDocument/2006/relationships/tags" Target="../tags/tag78.xml"/><Relationship Id="rId12" Type="http://schemas.openxmlformats.org/officeDocument/2006/relationships/tags" Target="../tags/tag83.xml"/><Relationship Id="rId17" Type="http://schemas.openxmlformats.org/officeDocument/2006/relationships/tags" Target="../tags/tag88.xml"/><Relationship Id="rId2" Type="http://schemas.openxmlformats.org/officeDocument/2006/relationships/tags" Target="../tags/tag73.xml"/><Relationship Id="rId16" Type="http://schemas.openxmlformats.org/officeDocument/2006/relationships/tags" Target="../tags/tag87.xml"/><Relationship Id="rId20" Type="http://schemas.openxmlformats.org/officeDocument/2006/relationships/image" Target="../media/image23.jpeg"/><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tags" Target="../tags/tag82.xml"/><Relationship Id="rId5" Type="http://schemas.openxmlformats.org/officeDocument/2006/relationships/tags" Target="../tags/tag76.xml"/><Relationship Id="rId15" Type="http://schemas.openxmlformats.org/officeDocument/2006/relationships/tags" Target="../tags/tag86.xml"/><Relationship Id="rId23" Type="http://schemas.openxmlformats.org/officeDocument/2006/relationships/slide" Target="slide1.xml"/><Relationship Id="rId10" Type="http://schemas.openxmlformats.org/officeDocument/2006/relationships/tags" Target="../tags/tag81.xml"/><Relationship Id="rId19" Type="http://schemas.openxmlformats.org/officeDocument/2006/relationships/image" Target="../media/image22.jpeg"/><Relationship Id="rId4" Type="http://schemas.openxmlformats.org/officeDocument/2006/relationships/tags" Target="../tags/tag75.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slide" Target="slide1.xml"/><Relationship Id="rId18" Type="http://schemas.openxmlformats.org/officeDocument/2006/relationships/image" Target="../media/image30.jpeg"/><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slideLayout" Target="../slideLayouts/slideLayout7.xml"/><Relationship Id="rId17" Type="http://schemas.openxmlformats.org/officeDocument/2006/relationships/image" Target="../media/image29.jpeg"/><Relationship Id="rId2" Type="http://schemas.openxmlformats.org/officeDocument/2006/relationships/tags" Target="../tags/tag90.xml"/><Relationship Id="rId16" Type="http://schemas.openxmlformats.org/officeDocument/2006/relationships/image" Target="../media/image28.jpeg"/><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tags" Target="../tags/tag99.xml"/><Relationship Id="rId5" Type="http://schemas.openxmlformats.org/officeDocument/2006/relationships/tags" Target="../tags/tag93.xml"/><Relationship Id="rId15" Type="http://schemas.openxmlformats.org/officeDocument/2006/relationships/image" Target="../media/image27.jpeg"/><Relationship Id="rId10" Type="http://schemas.openxmlformats.org/officeDocument/2006/relationships/tags" Target="../tags/tag98.xml"/><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32.jpe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image" Target="../media/image31.jpe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slide" Target="slide1.xml"/><Relationship Id="rId5" Type="http://schemas.openxmlformats.org/officeDocument/2006/relationships/tags" Target="../tags/tag104.xml"/><Relationship Id="rId10" Type="http://schemas.openxmlformats.org/officeDocument/2006/relationships/slideLayout" Target="../slideLayouts/slideLayout7.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image" Target="../media/image33.tiff"/></Relationships>
</file>

<file path=ppt/slides/_rels/slide13.xml.rels><?xml version="1.0" encoding="UTF-8" standalone="yes"?>
<Relationships xmlns="http://schemas.openxmlformats.org/package/2006/relationships"><Relationship Id="rId8" Type="http://schemas.openxmlformats.org/officeDocument/2006/relationships/tags" Target="../tags/tag116.xml"/><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image" Target="../media/image36.jpe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image" Target="../media/image35.jpeg"/><Relationship Id="rId5" Type="http://schemas.openxmlformats.org/officeDocument/2006/relationships/tags" Target="../tags/tag113.xml"/><Relationship Id="rId10" Type="http://schemas.openxmlformats.org/officeDocument/2006/relationships/image" Target="../media/image34.jpeg"/><Relationship Id="rId4" Type="http://schemas.openxmlformats.org/officeDocument/2006/relationships/tags" Target="../tags/tag112.xml"/><Relationship Id="rId9"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slide" Target="slide1.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22.xml"/><Relationship Id="rId7" Type="http://schemas.openxmlformats.org/officeDocument/2006/relationships/tags" Target="../tags/tag126.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5" Type="http://schemas.openxmlformats.org/officeDocument/2006/relationships/tags" Target="../tags/tag124.xml"/><Relationship Id="rId10" Type="http://schemas.openxmlformats.org/officeDocument/2006/relationships/image" Target="../media/image38.jpeg"/><Relationship Id="rId4" Type="http://schemas.openxmlformats.org/officeDocument/2006/relationships/tags" Target="../tags/tag123.xml"/><Relationship Id="rId9"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129.xml"/><Relationship Id="rId7" Type="http://schemas.openxmlformats.org/officeDocument/2006/relationships/slide" Target="slide1.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slideLayout" Target="../slideLayouts/slideLayout7.xml"/><Relationship Id="rId5" Type="http://schemas.openxmlformats.org/officeDocument/2006/relationships/tags" Target="../tags/tag131.xml"/><Relationship Id="rId4" Type="http://schemas.openxmlformats.org/officeDocument/2006/relationships/tags" Target="../tags/tag130.xml"/></Relationships>
</file>

<file path=ppt/slides/_rels/slide17.xml.rels><?xml version="1.0" encoding="UTF-8" standalone="yes"?>
<Relationships xmlns="http://schemas.openxmlformats.org/package/2006/relationships"><Relationship Id="rId8" Type="http://schemas.openxmlformats.org/officeDocument/2006/relationships/tags" Target="../tags/tag139.xml"/><Relationship Id="rId13" Type="http://schemas.openxmlformats.org/officeDocument/2006/relationships/image" Target="../media/image41.jpeg"/><Relationship Id="rId3" Type="http://schemas.openxmlformats.org/officeDocument/2006/relationships/tags" Target="../tags/tag134.xml"/><Relationship Id="rId7" Type="http://schemas.openxmlformats.org/officeDocument/2006/relationships/tags" Target="../tags/tag138.xml"/><Relationship Id="rId12" Type="http://schemas.openxmlformats.org/officeDocument/2006/relationships/image" Target="../media/image40.jpeg"/><Relationship Id="rId2" Type="http://schemas.openxmlformats.org/officeDocument/2006/relationships/tags" Target="../tags/tag133.xml"/><Relationship Id="rId16" Type="http://schemas.openxmlformats.org/officeDocument/2006/relationships/slide" Target="slide1.xml"/><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slideLayout" Target="../slideLayouts/slideLayout7.xml"/><Relationship Id="rId5" Type="http://schemas.openxmlformats.org/officeDocument/2006/relationships/tags" Target="../tags/tag136.xml"/><Relationship Id="rId15" Type="http://schemas.openxmlformats.org/officeDocument/2006/relationships/image" Target="../media/image43.jpeg"/><Relationship Id="rId10" Type="http://schemas.openxmlformats.org/officeDocument/2006/relationships/tags" Target="../tags/tag141.xml"/><Relationship Id="rId4" Type="http://schemas.openxmlformats.org/officeDocument/2006/relationships/tags" Target="../tags/tag135.xml"/><Relationship Id="rId9" Type="http://schemas.openxmlformats.org/officeDocument/2006/relationships/tags" Target="../tags/tag140.xml"/><Relationship Id="rId14"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46.jpeg"/><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image" Target="../media/image45.jpe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44.jpeg"/><Relationship Id="rId5" Type="http://schemas.openxmlformats.org/officeDocument/2006/relationships/tags" Target="../tags/tag146.xml"/><Relationship Id="rId10" Type="http://schemas.openxmlformats.org/officeDocument/2006/relationships/slideLayout" Target="../slideLayouts/slideLayout7.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slide" Target="slide1.xml"/><Relationship Id="rId5" Type="http://schemas.openxmlformats.org/officeDocument/2006/relationships/slideLayout" Target="../slideLayouts/slideLayout7.xml"/><Relationship Id="rId4" Type="http://schemas.openxmlformats.org/officeDocument/2006/relationships/tags" Target="../tags/tag15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8" Type="http://schemas.openxmlformats.org/officeDocument/2006/relationships/tags" Target="../tags/tag162.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image" Target="../media/image50.jpe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image" Target="../media/image49.jpeg"/><Relationship Id="rId5" Type="http://schemas.openxmlformats.org/officeDocument/2006/relationships/tags" Target="../tags/tag159.xml"/><Relationship Id="rId10" Type="http://schemas.openxmlformats.org/officeDocument/2006/relationships/image" Target="../media/image48.jpeg"/><Relationship Id="rId4" Type="http://schemas.openxmlformats.org/officeDocument/2006/relationships/tags" Target="../tags/tag158.xml"/><Relationship Id="rId9"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slide" Target="slide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tags" Target="../tags/tag168.xml"/><Relationship Id="rId7" Type="http://schemas.openxmlformats.org/officeDocument/2006/relationships/slide" Target="slide1.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slideLayout" Target="../slideLayouts/slideLayout7.xml"/><Relationship Id="rId5" Type="http://schemas.openxmlformats.org/officeDocument/2006/relationships/tags" Target="../tags/tag170.xml"/><Relationship Id="rId4" Type="http://schemas.openxmlformats.org/officeDocument/2006/relationships/tags" Target="../tags/tag169.xml"/></Relationships>
</file>

<file path=ppt/slides/_rels/slide3.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3.jpeg"/><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2.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slideLayout" Target="../slideLayouts/slideLayout1.xml"/><Relationship Id="rId5" Type="http://schemas.openxmlformats.org/officeDocument/2006/relationships/tags" Target="../tags/tag14.xml"/><Relationship Id="rId15" Type="http://schemas.openxmlformats.org/officeDocument/2006/relationships/image" Target="../media/image5.wmf"/><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image" Target="../media/image7.jpe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5.wmf"/><Relationship Id="rId2" Type="http://schemas.openxmlformats.org/officeDocument/2006/relationships/tags" Target="../tags/tag21.xml"/><Relationship Id="rId16" Type="http://schemas.openxmlformats.org/officeDocument/2006/relationships/image" Target="../media/image10.jpe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6.wmf"/><Relationship Id="rId5" Type="http://schemas.openxmlformats.org/officeDocument/2006/relationships/tags" Target="../tags/tag24.xml"/><Relationship Id="rId15" Type="http://schemas.openxmlformats.org/officeDocument/2006/relationships/image" Target="../media/image9.jpeg"/><Relationship Id="rId10" Type="http://schemas.openxmlformats.org/officeDocument/2006/relationships/slide" Target="slide1.xml"/><Relationship Id="rId4" Type="http://schemas.openxmlformats.org/officeDocument/2006/relationships/tags" Target="../tags/tag23.xml"/><Relationship Id="rId9" Type="http://schemas.openxmlformats.org/officeDocument/2006/relationships/slideLayout" Target="../slideLayouts/slideLayout7.xml"/><Relationship Id="rId1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12.jpeg"/><Relationship Id="rId5" Type="http://schemas.openxmlformats.org/officeDocument/2006/relationships/tags" Target="../tags/tag32.xml"/><Relationship Id="rId10" Type="http://schemas.openxmlformats.org/officeDocument/2006/relationships/image" Target="../media/image11.jpeg"/><Relationship Id="rId4" Type="http://schemas.openxmlformats.org/officeDocument/2006/relationships/tags" Target="../tags/tag31.xml"/><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tags" Target="../tags/tag47.xml"/><Relationship Id="rId18" Type="http://schemas.openxmlformats.org/officeDocument/2006/relationships/slide" Target="slide1.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tags" Target="../tags/tag46.xml"/><Relationship Id="rId17" Type="http://schemas.openxmlformats.org/officeDocument/2006/relationships/image" Target="../media/image15.jpeg"/><Relationship Id="rId2" Type="http://schemas.openxmlformats.org/officeDocument/2006/relationships/tags" Target="../tags/tag36.xml"/><Relationship Id="rId16" Type="http://schemas.openxmlformats.org/officeDocument/2006/relationships/image" Target="../media/image14.jpeg"/><Relationship Id="rId1" Type="http://schemas.openxmlformats.org/officeDocument/2006/relationships/themeOverride" Target="../theme/themeOverride1.xml"/><Relationship Id="rId6" Type="http://schemas.openxmlformats.org/officeDocument/2006/relationships/tags" Target="../tags/tag40.xml"/><Relationship Id="rId11" Type="http://schemas.openxmlformats.org/officeDocument/2006/relationships/tags" Target="../tags/tag45.xml"/><Relationship Id="rId5" Type="http://schemas.openxmlformats.org/officeDocument/2006/relationships/tags" Target="../tags/tag39.xml"/><Relationship Id="rId15" Type="http://schemas.openxmlformats.org/officeDocument/2006/relationships/image" Target="../media/image13.jpeg"/><Relationship Id="rId10" Type="http://schemas.openxmlformats.org/officeDocument/2006/relationships/tags" Target="../tags/tag44.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image" Target="../media/image17.jpeg"/><Relationship Id="rId5" Type="http://schemas.openxmlformats.org/officeDocument/2006/relationships/tags" Target="../tags/tag52.xml"/><Relationship Id="rId10" Type="http://schemas.openxmlformats.org/officeDocument/2006/relationships/image" Target="../media/image16.jpeg"/><Relationship Id="rId4" Type="http://schemas.openxmlformats.org/officeDocument/2006/relationships/tags" Target="../tags/tag51.xml"/><Relationship Id="rId9"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tags" Target="../tags/tag58.xml"/><Relationship Id="rId7" Type="http://schemas.openxmlformats.org/officeDocument/2006/relationships/slideLayout" Target="../slideLayouts/slideLayout7.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s>
</file>

<file path=ppt/slides/_rels/slide9.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19.jpeg"/><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image" Target="../media/image18.jpe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slideLayout" Target="../slideLayouts/slideLayout7.xml"/><Relationship Id="rId5" Type="http://schemas.openxmlformats.org/officeDocument/2006/relationships/tags" Target="../tags/tag66.xml"/><Relationship Id="rId15" Type="http://schemas.openxmlformats.org/officeDocument/2006/relationships/image" Target="../media/image21.jpeg"/><Relationship Id="rId10" Type="http://schemas.openxmlformats.org/officeDocument/2006/relationships/tags" Target="../tags/tag71.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_DKU1264_v2_nb.jpg"/>
          <p:cNvPicPr>
            <a:picLocks noChangeAspect="1"/>
          </p:cNvPicPr>
          <p:nvPr>
            <p:custDataLst>
              <p:tags r:id="rId1"/>
            </p:custDataLst>
          </p:nvPr>
        </p:nvPicPr>
        <p:blipFill>
          <a:blip r:embed="rId10"/>
          <a:srcRect l="6249" r="4884"/>
          <a:stretch>
            <a:fillRect/>
          </a:stretch>
        </p:blipFill>
        <p:spPr>
          <a:xfrm>
            <a:off x="0" y="0"/>
            <a:ext cx="10693400" cy="7561263"/>
          </a:xfrm>
          <a:prstGeom prst="rect">
            <a:avLst/>
          </a:prstGeom>
        </p:spPr>
      </p:pic>
      <p:sp>
        <p:nvSpPr>
          <p:cNvPr id="2" name="ZoneTexte 1"/>
          <p:cNvSpPr txBox="1"/>
          <p:nvPr>
            <p:custDataLst>
              <p:tags r:id="rId2"/>
            </p:custDataLst>
          </p:nvPr>
        </p:nvSpPr>
        <p:spPr>
          <a:xfrm>
            <a:off x="5489576" y="1280301"/>
            <a:ext cx="4643470" cy="4137198"/>
          </a:xfrm>
          <a:prstGeom prst="rect">
            <a:avLst/>
          </a:prstGeom>
          <a:noFill/>
        </p:spPr>
        <p:txBody>
          <a:bodyPr wrap="square" lIns="104306" tIns="52153" rIns="104306" bIns="52153" rtlCol="0">
            <a:spAutoFit/>
          </a:bodyPr>
          <a:lstStyle/>
          <a:p>
            <a:r>
              <a:rPr lang="fr-FR" sz="1600" b="1" i="1" dirty="0" smtClean="0">
                <a:hlinkClick r:id="rId11" action="ppaction://hlinksldjump"/>
              </a:rPr>
              <a:t>PAYSAGES  ARCHITECTURE 	MAIN LEVEE</a:t>
            </a:r>
            <a:endParaRPr lang="fr-FR" sz="1600" b="1" i="1" dirty="0" smtClean="0"/>
          </a:p>
          <a:p>
            <a:endParaRPr lang="fr-FR" sz="500" b="1" i="1" dirty="0" smtClean="0"/>
          </a:p>
          <a:p>
            <a:r>
              <a:rPr lang="fr-FR" sz="1600" b="1" i="1" dirty="0" smtClean="0">
                <a:hlinkClick r:id="rId12" action="ppaction://hlinksldjump"/>
              </a:rPr>
              <a:t>PAYSAGES  ARCHITECTURE 	TRIPODE</a:t>
            </a:r>
            <a:endParaRPr lang="fr-FR" sz="1600" b="1" i="1" dirty="0" smtClean="0"/>
          </a:p>
          <a:p>
            <a:endParaRPr lang="fr-FR" sz="500" b="1" i="1" dirty="0" smtClean="0"/>
          </a:p>
          <a:p>
            <a:r>
              <a:rPr lang="fr-FR" sz="1600" b="1" i="1" dirty="0" smtClean="0">
                <a:hlinkClick r:id="rId13" action="ppaction://hlinksldjump"/>
              </a:rPr>
              <a:t>PAYSAGES cascade rendu cotonneux 	TRIPODE</a:t>
            </a:r>
            <a:endParaRPr lang="fr-FR" sz="1600" b="1" i="1" dirty="0" smtClean="0"/>
          </a:p>
          <a:p>
            <a:endParaRPr lang="fr-FR" sz="500" b="1" i="1" dirty="0" smtClean="0"/>
          </a:p>
          <a:p>
            <a:r>
              <a:rPr lang="fr-FR" sz="1600" b="1" i="1" dirty="0" smtClean="0">
                <a:hlinkClick r:id="rId14" action="ppaction://hlinksldjump"/>
              </a:rPr>
              <a:t>PAYSAGES  ARCHITECTURE  NOCTURNE </a:t>
            </a:r>
          </a:p>
          <a:p>
            <a:r>
              <a:rPr lang="fr-FR" sz="1600" b="1" i="1" dirty="0" smtClean="0">
                <a:hlinkClick r:id="rId14" action="ppaction://hlinksldjump"/>
              </a:rPr>
              <a:t> INTERIEUR en ambiance 	TRIPODE</a:t>
            </a:r>
            <a:endParaRPr lang="fr-FR" sz="1600" b="1" i="1" dirty="0" smtClean="0"/>
          </a:p>
          <a:p>
            <a:endParaRPr lang="fr-FR" sz="500" b="1" i="1" dirty="0" smtClean="0"/>
          </a:p>
          <a:p>
            <a:r>
              <a:rPr lang="fr-FR" sz="1600" b="1" i="1" dirty="0" smtClean="0">
                <a:hlinkClick r:id="rId15" action="ppaction://hlinksldjump"/>
              </a:rPr>
              <a:t>ACTION RAPIDE		MAIN LEVEE</a:t>
            </a:r>
            <a:endParaRPr lang="fr-FR" sz="1600" b="1" i="1" dirty="0" smtClean="0"/>
          </a:p>
          <a:p>
            <a:endParaRPr lang="fr-FR" sz="500" b="1" i="1" dirty="0" smtClean="0"/>
          </a:p>
          <a:p>
            <a:r>
              <a:rPr lang="fr-FR" sz="1600" b="1" i="1" dirty="0" smtClean="0">
                <a:hlinkClick r:id="rId16" action="ppaction://hlinksldjump"/>
              </a:rPr>
              <a:t>ANIMALER AFFUT		TRIPODE</a:t>
            </a:r>
            <a:endParaRPr lang="fr-FR" sz="1600" b="1" i="1" dirty="0" smtClean="0"/>
          </a:p>
          <a:p>
            <a:endParaRPr lang="fr-FR" sz="500" b="1" i="1" dirty="0" smtClean="0"/>
          </a:p>
          <a:p>
            <a:r>
              <a:rPr lang="fr-FR" sz="1600" b="1" i="1" dirty="0" smtClean="0">
                <a:hlinkClick r:id="rId17" action="ppaction://hlinksldjump"/>
              </a:rPr>
              <a:t>ANIMALIER APPROCHE		MAIN LEVEE</a:t>
            </a:r>
            <a:endParaRPr lang="fr-FR" sz="1600" b="1" i="1" dirty="0" smtClean="0"/>
          </a:p>
          <a:p>
            <a:endParaRPr lang="fr-FR" sz="500" b="1" i="1" dirty="0" smtClean="0"/>
          </a:p>
          <a:p>
            <a:r>
              <a:rPr lang="fr-FR" sz="1600" b="1" i="1" dirty="0" smtClean="0">
                <a:hlinkClick r:id="rId18" action="ppaction://hlinksldjump"/>
              </a:rPr>
              <a:t>MACRO</a:t>
            </a:r>
            <a:endParaRPr lang="fr-FR" sz="1600" b="1" i="1" dirty="0" smtClean="0"/>
          </a:p>
          <a:p>
            <a:endParaRPr lang="fr-FR" sz="500" b="1" i="1" dirty="0" smtClean="0"/>
          </a:p>
          <a:p>
            <a:r>
              <a:rPr lang="fr-FR" sz="1600" b="1" i="1" dirty="0" smtClean="0">
                <a:hlinkClick r:id="rId19" action="ppaction://hlinksldjump"/>
              </a:rPr>
              <a:t>PROXI-PHOTO</a:t>
            </a:r>
            <a:endParaRPr lang="fr-FR" sz="1600" b="1" i="1" dirty="0" smtClean="0"/>
          </a:p>
          <a:p>
            <a:endParaRPr lang="fr-FR" sz="500" b="1" i="1" dirty="0" smtClean="0"/>
          </a:p>
          <a:p>
            <a:r>
              <a:rPr lang="fr-FR" sz="1600" b="1" i="1" dirty="0" smtClean="0">
                <a:hlinkClick r:id="rId20" action="ppaction://hlinksldjump"/>
              </a:rPr>
              <a:t>PORTRAIT			MAIN LEVEE</a:t>
            </a:r>
            <a:endParaRPr lang="fr-FR" sz="1600" b="1" i="1" dirty="0" smtClean="0"/>
          </a:p>
          <a:p>
            <a:endParaRPr lang="fr-FR" sz="500" b="1" i="1" dirty="0" smtClean="0"/>
          </a:p>
          <a:p>
            <a:r>
              <a:rPr lang="fr-FR" sz="1600" b="1" i="1" dirty="0" smtClean="0">
                <a:hlinkClick r:id="rId21" action="ppaction://hlinksldjump"/>
              </a:rPr>
              <a:t>STUDIO NATURE MORTE		FLASHES</a:t>
            </a:r>
            <a:endParaRPr lang="fr-FR" sz="1600" b="1" i="1" dirty="0" smtClean="0"/>
          </a:p>
          <a:p>
            <a:endParaRPr lang="fr-FR" sz="600" b="1" i="1" dirty="0" smtClean="0"/>
          </a:p>
          <a:p>
            <a:r>
              <a:rPr lang="fr-FR" sz="1600" b="1" i="1" dirty="0" smtClean="0">
                <a:hlinkClick r:id="rId22" action="ppaction://hlinksldjump"/>
              </a:rPr>
              <a:t>C’est ballot !</a:t>
            </a:r>
            <a:endParaRPr lang="fr-FR" sz="1600" dirty="0"/>
          </a:p>
        </p:txBody>
      </p:sp>
      <p:sp>
        <p:nvSpPr>
          <p:cNvPr id="3" name="WordArt 6"/>
          <p:cNvSpPr>
            <a:spLocks noChangeArrowheads="1" noChangeShapeType="1" noTextEdit="1"/>
          </p:cNvSpPr>
          <p:nvPr>
            <p:custDataLst>
              <p:tags r:id="rId3"/>
            </p:custDataLst>
          </p:nvPr>
        </p:nvSpPr>
        <p:spPr bwMode="auto">
          <a:xfrm>
            <a:off x="988982" y="565921"/>
            <a:ext cx="1500198" cy="409667"/>
          </a:xfrm>
          <a:prstGeom prst="rect">
            <a:avLst/>
          </a:prstGeom>
        </p:spPr>
        <p:txBody>
          <a:bodyPr wrap="none" lIns="104306" tIns="52153" rIns="104306" bIns="52153" fromWordArt="1">
            <a:prstTxWarp prst="textPlain">
              <a:avLst>
                <a:gd name="adj" fmla="val 50000"/>
              </a:avLst>
            </a:prstTxWarp>
          </a:bodyPr>
          <a:lstStyle/>
          <a:p>
            <a:pPr algn="ctr" rtl="0"/>
            <a:r>
              <a:rPr lang="fr-FR" sz="4100" i="1" kern="10" dirty="0" smtClean="0">
                <a:ln w="9525" algn="ctr">
                  <a:solidFill>
                    <a:srgbClr val="000000"/>
                  </a:solidFill>
                  <a:round/>
                  <a:headEnd/>
                  <a:tailEnd/>
                </a:ln>
                <a:solidFill>
                  <a:srgbClr val="FFFFFF"/>
                </a:solidFill>
                <a:effectLst>
                  <a:outerShdw dist="35921" dir="2700000" algn="ctr" rotWithShape="0">
                    <a:srgbClr val="808080">
                      <a:alpha val="80000"/>
                    </a:srgbClr>
                  </a:outerShdw>
                </a:effectLst>
                <a:latin typeface="Arial Black"/>
              </a:rPr>
              <a:t>MEMO</a:t>
            </a:r>
            <a:endParaRPr lang="fr-FR" sz="4100" i="1" kern="10" dirty="0">
              <a:ln w="9525" algn="ctr">
                <a:solidFill>
                  <a:srgbClr val="000000"/>
                </a:solidFill>
                <a:round/>
                <a:headEnd/>
                <a:tailEnd/>
              </a:ln>
              <a:solidFill>
                <a:srgbClr val="FFFFFF"/>
              </a:solidFill>
              <a:effectLst>
                <a:outerShdw dist="35921" dir="2700000" algn="ctr" rotWithShape="0">
                  <a:srgbClr val="808080">
                    <a:alpha val="80000"/>
                  </a:srgbClr>
                </a:outerShdw>
              </a:effectLst>
              <a:latin typeface="Arial Black"/>
            </a:endParaRPr>
          </a:p>
        </p:txBody>
      </p:sp>
      <p:sp>
        <p:nvSpPr>
          <p:cNvPr id="6" name="WordArt 6"/>
          <p:cNvSpPr>
            <a:spLocks noChangeArrowheads="1" noChangeShapeType="1" noTextEdit="1"/>
          </p:cNvSpPr>
          <p:nvPr>
            <p:custDataLst>
              <p:tags r:id="rId4"/>
            </p:custDataLst>
          </p:nvPr>
        </p:nvSpPr>
        <p:spPr bwMode="auto">
          <a:xfrm>
            <a:off x="4346568" y="7066779"/>
            <a:ext cx="714380" cy="142876"/>
          </a:xfrm>
          <a:prstGeom prst="rect">
            <a:avLst/>
          </a:prstGeom>
        </p:spPr>
        <p:txBody>
          <a:bodyPr wrap="none" lIns="104306" tIns="52153" rIns="104306" bIns="52153" fromWordArt="1">
            <a:prstTxWarp prst="textPlain">
              <a:avLst>
                <a:gd name="adj" fmla="val 50000"/>
              </a:avLst>
            </a:prstTxWarp>
          </a:bodyPr>
          <a:lstStyle/>
          <a:p>
            <a:pPr algn="ctr" rtl="0"/>
            <a:r>
              <a:rPr lang="fr-FR" sz="4100" i="1" kern="10" dirty="0" smtClean="0">
                <a:ln w="9525" algn="ctr">
                  <a:solidFill>
                    <a:srgbClr val="000000"/>
                  </a:solidFill>
                  <a:round/>
                  <a:headEnd/>
                  <a:tailEnd/>
                </a:ln>
                <a:solidFill>
                  <a:srgbClr val="FFFFFF"/>
                </a:solidFill>
                <a:effectLst>
                  <a:outerShdw dist="35921" dir="2700000" algn="ctr" rotWithShape="0">
                    <a:srgbClr val="808080">
                      <a:alpha val="80000"/>
                    </a:srgbClr>
                  </a:outerShdw>
                </a:effectLst>
                <a:latin typeface="Arial Black"/>
              </a:rPr>
              <a:t>Nov. 2021</a:t>
            </a:r>
            <a:endParaRPr lang="fr-FR" sz="4100" i="1" kern="10" dirty="0">
              <a:ln w="9525" algn="ctr">
                <a:solidFill>
                  <a:srgbClr val="000000"/>
                </a:solidFill>
                <a:round/>
                <a:headEnd/>
                <a:tailEnd/>
              </a:ln>
              <a:solidFill>
                <a:srgbClr val="FFFFFF"/>
              </a:solidFill>
              <a:effectLst>
                <a:outerShdw dist="35921" dir="2700000" algn="ctr" rotWithShape="0">
                  <a:srgbClr val="808080">
                    <a:alpha val="80000"/>
                  </a:srgbClr>
                </a:outerShdw>
              </a:effectLst>
              <a:latin typeface="Arial Black"/>
            </a:endParaRPr>
          </a:p>
        </p:txBody>
      </p:sp>
      <p:sp>
        <p:nvSpPr>
          <p:cNvPr id="7" name="ZoneTexte 6"/>
          <p:cNvSpPr txBox="1"/>
          <p:nvPr>
            <p:custDataLst>
              <p:tags r:id="rId5"/>
            </p:custDataLst>
          </p:nvPr>
        </p:nvSpPr>
        <p:spPr>
          <a:xfrm>
            <a:off x="806220" y="6995341"/>
            <a:ext cx="1754398" cy="320768"/>
          </a:xfrm>
          <a:prstGeom prst="rect">
            <a:avLst/>
          </a:prstGeom>
          <a:noFill/>
        </p:spPr>
        <p:txBody>
          <a:bodyPr wrap="square" lIns="104306" tIns="52153" rIns="104306" bIns="52153" rtlCol="0">
            <a:spAutoFit/>
          </a:bodyPr>
          <a:lstStyle/>
          <a:p>
            <a:r>
              <a:rPr lang="fr-FR" sz="1400" i="1" dirty="0" err="1" smtClean="0">
                <a:latin typeface="Script MT Bold" pitchFamily="66" charset="0"/>
              </a:rPr>
              <a:t>photoflaneur</a:t>
            </a:r>
            <a:endParaRPr lang="fr-FR" sz="1400" i="1" dirty="0">
              <a:latin typeface="Script MT Bold" pitchFamily="66" charset="0"/>
            </a:endParaRPr>
          </a:p>
        </p:txBody>
      </p:sp>
      <p:sp>
        <p:nvSpPr>
          <p:cNvPr id="9" name="ZoneTexte 8"/>
          <p:cNvSpPr txBox="1"/>
          <p:nvPr>
            <p:custDataLst>
              <p:tags r:id="rId6"/>
            </p:custDataLst>
          </p:nvPr>
        </p:nvSpPr>
        <p:spPr>
          <a:xfrm>
            <a:off x="988982" y="5202751"/>
            <a:ext cx="4500594" cy="1721152"/>
          </a:xfrm>
          <a:prstGeom prst="rect">
            <a:avLst/>
          </a:prstGeom>
          <a:noFill/>
        </p:spPr>
        <p:txBody>
          <a:bodyPr wrap="square" lIns="104306" tIns="52153" rIns="104306" bIns="52153" rtlCol="0">
            <a:spAutoFit/>
          </a:bodyPr>
          <a:lstStyle/>
          <a:p>
            <a:r>
              <a:rPr lang="fr-FR" sz="1800" b="1" i="1" dirty="0" smtClean="0">
                <a:effectLst>
                  <a:outerShdw blurRad="38100" dist="38100" dir="2700000" algn="tl">
                    <a:srgbClr val="000000">
                      <a:alpha val="43137"/>
                    </a:srgbClr>
                  </a:outerShdw>
                </a:effectLst>
              </a:rPr>
              <a:t>Adaptation aux formats</a:t>
            </a:r>
          </a:p>
          <a:p>
            <a:pPr>
              <a:buFont typeface="Wingdings" pitchFamily="2" charset="2"/>
              <a:buChar char="ü"/>
            </a:pPr>
            <a:r>
              <a:rPr lang="fr-FR" sz="1400" b="1" i="1" dirty="0" smtClean="0">
                <a:effectLst>
                  <a:outerShdw blurRad="38100" dist="38100" dir="2700000" algn="tl">
                    <a:srgbClr val="000000">
                      <a:alpha val="43137"/>
                    </a:srgbClr>
                  </a:outerShdw>
                </a:effectLst>
              </a:rPr>
              <a:t>Les focales sont données pour le format 24x36.</a:t>
            </a:r>
          </a:p>
          <a:p>
            <a:r>
              <a:rPr lang="fr-FR" sz="1400" b="1" i="1" dirty="0" smtClean="0">
                <a:effectLst>
                  <a:outerShdw blurRad="38100" dist="38100" dir="2700000" algn="tl">
                    <a:srgbClr val="000000">
                      <a:alpha val="43137"/>
                    </a:srgbClr>
                  </a:outerShdw>
                </a:effectLst>
              </a:rPr>
              <a:t>Pour l’APS-C  les multiplier par 1.5 et pour le 4/3 par 2.</a:t>
            </a:r>
          </a:p>
          <a:p>
            <a:endParaRPr lang="fr-FR" sz="300" b="1" i="1" dirty="0" smtClean="0">
              <a:effectLst>
                <a:outerShdw blurRad="38100" dist="38100" dir="2700000" algn="tl">
                  <a:srgbClr val="000000">
                    <a:alpha val="43137"/>
                  </a:srgbClr>
                </a:outerShdw>
              </a:effectLst>
            </a:endParaRPr>
          </a:p>
          <a:p>
            <a:pPr>
              <a:buFont typeface="Wingdings" pitchFamily="2" charset="2"/>
              <a:buChar char="ü"/>
            </a:pPr>
            <a:r>
              <a:rPr lang="fr-FR" sz="1400" b="1" i="1" dirty="0" smtClean="0">
                <a:effectLst>
                  <a:outerShdw blurRad="38100" dist="38100" dir="2700000" algn="tl">
                    <a:srgbClr val="000000">
                      <a:alpha val="43137"/>
                    </a:srgbClr>
                  </a:outerShdw>
                </a:effectLst>
              </a:rPr>
              <a:t>Les ouvertures sont données pour le format 24x36. </a:t>
            </a:r>
          </a:p>
          <a:p>
            <a:r>
              <a:rPr lang="fr-FR" sz="1400" b="1" i="1" dirty="0" smtClean="0">
                <a:effectLst>
                  <a:outerShdw blurRad="38100" dist="38100" dir="2700000" algn="tl">
                    <a:srgbClr val="000000">
                      <a:alpha val="43137"/>
                    </a:srgbClr>
                  </a:outerShdw>
                </a:effectLst>
              </a:rPr>
              <a:t>Pour le format APS-C prendre l’ouverture supérieure. </a:t>
            </a:r>
          </a:p>
          <a:p>
            <a:r>
              <a:rPr lang="fr-FR" sz="1400" b="1" i="1" dirty="0" smtClean="0">
                <a:effectLst>
                  <a:outerShdw blurRad="38100" dist="38100" dir="2700000" algn="tl">
                    <a:srgbClr val="000000">
                      <a:alpha val="43137"/>
                    </a:srgbClr>
                  </a:outerShdw>
                </a:effectLst>
              </a:rPr>
              <a:t>Ex : 24x36 = f16.         APS-C = f11.               4/3 = f8.</a:t>
            </a:r>
          </a:p>
          <a:p>
            <a:r>
              <a:rPr lang="fr-FR" sz="1400" b="1" i="1" dirty="0" smtClean="0">
                <a:effectLst>
                  <a:outerShdw blurRad="38100" dist="38100" dir="2700000" algn="tl">
                    <a:srgbClr val="000000">
                      <a:alpha val="43137"/>
                    </a:srgbClr>
                  </a:outerShdw>
                </a:effectLst>
              </a:rPr>
              <a:t>Jusqu’à l’ouverture maxi de l’objectif, bien entendu. </a:t>
            </a:r>
            <a:endParaRPr lang="fr-FR" sz="1400" b="1" i="1" dirty="0">
              <a:effectLst>
                <a:outerShdw blurRad="38100" dist="38100" dir="2700000" algn="tl">
                  <a:srgbClr val="000000">
                    <a:alpha val="43137"/>
                  </a:srgbClr>
                </a:outerShdw>
              </a:effectLst>
            </a:endParaRPr>
          </a:p>
        </p:txBody>
      </p:sp>
      <p:cxnSp>
        <p:nvCxnSpPr>
          <p:cNvPr id="10" name="Connecteur droit 9"/>
          <p:cNvCxnSpPr/>
          <p:nvPr>
            <p:custDataLst>
              <p:tags r:id="rId7"/>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
        <p:nvSpPr>
          <p:cNvPr id="11" name="WordArt 6"/>
          <p:cNvSpPr>
            <a:spLocks noChangeArrowheads="1" noChangeShapeType="1" noTextEdit="1"/>
          </p:cNvSpPr>
          <p:nvPr>
            <p:custDataLst>
              <p:tags r:id="rId8"/>
            </p:custDataLst>
          </p:nvPr>
        </p:nvSpPr>
        <p:spPr bwMode="auto">
          <a:xfrm>
            <a:off x="988982" y="1208863"/>
            <a:ext cx="2928958" cy="481105"/>
          </a:xfrm>
          <a:prstGeom prst="rect">
            <a:avLst/>
          </a:prstGeom>
        </p:spPr>
        <p:txBody>
          <a:bodyPr wrap="none" lIns="104306" tIns="52153" rIns="104306" bIns="52153" fromWordArt="1">
            <a:prstTxWarp prst="textPlain">
              <a:avLst>
                <a:gd name="adj" fmla="val 50000"/>
              </a:avLst>
            </a:prstTxWarp>
          </a:bodyPr>
          <a:lstStyle/>
          <a:p>
            <a:pPr algn="ctr" rtl="0"/>
            <a:r>
              <a:rPr lang="fr-FR" sz="4100" i="1" kern="10" dirty="0" smtClean="0">
                <a:ln w="9525" algn="ctr">
                  <a:solidFill>
                    <a:srgbClr val="000000"/>
                  </a:solidFill>
                  <a:round/>
                  <a:headEnd/>
                  <a:tailEnd/>
                </a:ln>
                <a:solidFill>
                  <a:srgbClr val="FFFFFF"/>
                </a:solidFill>
                <a:effectLst>
                  <a:outerShdw dist="35921" dir="2700000" algn="ctr" rotWithShape="0">
                    <a:srgbClr val="808080">
                      <a:alpha val="80000"/>
                    </a:srgbClr>
                  </a:outerShdw>
                </a:effectLst>
                <a:latin typeface="Arial Black"/>
              </a:rPr>
              <a:t>Prise de vue</a:t>
            </a:r>
            <a:endParaRPr lang="fr-FR" sz="4100" i="1" kern="10" dirty="0">
              <a:ln w="9525" algn="ctr">
                <a:solidFill>
                  <a:srgbClr val="000000"/>
                </a:solidFill>
                <a:round/>
                <a:headEnd/>
                <a:tailEnd/>
              </a:ln>
              <a:solidFill>
                <a:srgbClr val="FFFFFF"/>
              </a:solidFill>
              <a:effectLst>
                <a:outerShdw dist="35921" dir="2700000" algn="ctr" rotWithShape="0">
                  <a:srgbClr val="808080">
                    <a:alpha val="80000"/>
                  </a:srgbClr>
                </a:outerShdw>
              </a:effectLst>
              <a:latin typeface="Arial Black"/>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a:spLocks noGrp="1"/>
          </p:cNvSpPr>
          <p:nvPr>
            <p:ph type="sldNum" sz="quarter" idx="12"/>
            <p:custDataLst>
              <p:tags r:id="rId1"/>
            </p:custDataLst>
          </p:nvPr>
        </p:nvSpPr>
        <p:spPr>
          <a:xfrm>
            <a:off x="8962159" y="7726834"/>
            <a:ext cx="2917912" cy="443849"/>
          </a:xfrm>
        </p:spPr>
        <p:txBody>
          <a:bodyPr/>
          <a:lstStyle/>
          <a:p>
            <a:fld id="{DD9A5539-D267-4757-B854-C7D26A5FE958}" type="slidenum">
              <a:rPr lang="fr-FR" smtClean="0"/>
              <a:pPr/>
              <a:t>10</a:t>
            </a:fld>
            <a:endParaRPr lang="fr-FR"/>
          </a:p>
        </p:txBody>
      </p:sp>
      <p:sp>
        <p:nvSpPr>
          <p:cNvPr id="4" name="WordArt 4"/>
          <p:cNvSpPr>
            <a:spLocks noChangeArrowheads="1" noChangeShapeType="1" noTextEdit="1"/>
          </p:cNvSpPr>
          <p:nvPr>
            <p:custDataLst>
              <p:tags r:id="rId2"/>
            </p:custDataLst>
          </p:nvPr>
        </p:nvSpPr>
        <p:spPr bwMode="auto">
          <a:xfrm>
            <a:off x="764410" y="280169"/>
            <a:ext cx="2724902" cy="379769"/>
          </a:xfrm>
          <a:prstGeom prst="rect">
            <a:avLst/>
          </a:prstGeom>
        </p:spPr>
        <p:txBody>
          <a:bodyPr wrap="none" lIns="104306" tIns="52153" rIns="104306" bIns="52153" fromWordArt="1">
            <a:prstTxWarp prst="textPlain">
              <a:avLst>
                <a:gd name="adj" fmla="val 50000"/>
              </a:avLst>
            </a:prstTxWarp>
          </a:bodyPr>
          <a:lstStyle/>
          <a:p>
            <a:pPr algn="ctr" rtl="0"/>
            <a:r>
              <a:rPr lang="fr-FR" sz="2500" i="1" kern="10" dirty="0" smtClean="0">
                <a:ln w="9525" algn="ctr">
                  <a:solidFill>
                    <a:srgbClr val="000000"/>
                  </a:solidFill>
                  <a:round/>
                  <a:headEnd/>
                  <a:tailEnd/>
                </a:ln>
                <a:solidFill>
                  <a:srgbClr val="FFFFFF"/>
                </a:solidFill>
                <a:effectLst>
                  <a:outerShdw blurRad="38100" dist="38100" dir="2700000" algn="tl">
                    <a:srgbClr val="000000">
                      <a:alpha val="43137"/>
                    </a:srgbClr>
                  </a:outerShdw>
                </a:effectLst>
                <a:latin typeface="Arial Black"/>
              </a:rPr>
              <a:t>La prise de vue HDR</a:t>
            </a:r>
            <a:endParaRPr lang="fr-FR" sz="2500" i="1" kern="10" dirty="0">
              <a:ln w="9525" algn="ctr">
                <a:solidFill>
                  <a:srgbClr val="000000"/>
                </a:solidFill>
                <a:round/>
                <a:headEnd/>
                <a:tailEnd/>
              </a:ln>
              <a:solidFill>
                <a:srgbClr val="FFFFFF"/>
              </a:solidFill>
              <a:effectLst>
                <a:outerShdw blurRad="38100" dist="38100" dir="2700000" algn="tl">
                  <a:srgbClr val="000000">
                    <a:alpha val="43137"/>
                  </a:srgbClr>
                </a:outerShdw>
              </a:effectLst>
              <a:latin typeface="Arial Black"/>
            </a:endParaRPr>
          </a:p>
        </p:txBody>
      </p:sp>
      <p:grpSp>
        <p:nvGrpSpPr>
          <p:cNvPr id="5" name="Groupe 4"/>
          <p:cNvGrpSpPr/>
          <p:nvPr>
            <p:custDataLst>
              <p:tags r:id="rId3"/>
            </p:custDataLst>
          </p:nvPr>
        </p:nvGrpSpPr>
        <p:grpSpPr>
          <a:xfrm>
            <a:off x="774668" y="1446752"/>
            <a:ext cx="1357322" cy="2839593"/>
            <a:chOff x="5886906" y="311896"/>
            <a:chExt cx="1160656" cy="2575486"/>
          </a:xfrm>
        </p:grpSpPr>
        <p:pic>
          <p:nvPicPr>
            <p:cNvPr id="6" name="Image 5" descr="AMAI2979.JPG"/>
            <p:cNvPicPr>
              <a:picLocks noChangeAspect="1"/>
            </p:cNvPicPr>
            <p:nvPr>
              <p:custDataLst>
                <p:tags r:id="rId16"/>
              </p:custDataLst>
            </p:nvPr>
          </p:nvPicPr>
          <p:blipFill>
            <a:blip r:embed="rId19" cstate="print"/>
            <a:stretch>
              <a:fillRect/>
            </a:stretch>
          </p:blipFill>
          <p:spPr>
            <a:xfrm>
              <a:off x="5967422" y="311896"/>
              <a:ext cx="1058766" cy="1598459"/>
            </a:xfrm>
            <a:prstGeom prst="rect">
              <a:avLst/>
            </a:prstGeom>
            <a:ln w="28575">
              <a:solidFill>
                <a:srgbClr val="FFC000"/>
              </a:solidFill>
            </a:ln>
          </p:spPr>
        </p:pic>
        <p:sp>
          <p:nvSpPr>
            <p:cNvPr id="7" name="ZoneTexte 6"/>
            <p:cNvSpPr txBox="1"/>
            <p:nvPr>
              <p:custDataLst>
                <p:tags r:id="rId17"/>
              </p:custDataLst>
            </p:nvPr>
          </p:nvSpPr>
          <p:spPr>
            <a:xfrm>
              <a:off x="5886906" y="1910355"/>
              <a:ext cx="1160656" cy="977027"/>
            </a:xfrm>
            <a:prstGeom prst="rect">
              <a:avLst/>
            </a:prstGeom>
            <a:noFill/>
          </p:spPr>
          <p:txBody>
            <a:bodyPr wrap="square" rtlCol="0">
              <a:spAutoFit/>
            </a:bodyPr>
            <a:lstStyle/>
            <a:p>
              <a:r>
                <a:rPr lang="fr-FR" sz="1600" b="1" i="1" dirty="0" smtClean="0">
                  <a:solidFill>
                    <a:srgbClr val="FF0000"/>
                  </a:solidFill>
                </a:rPr>
                <a:t>-2 IL</a:t>
              </a:r>
              <a:r>
                <a:rPr lang="fr-FR" sz="1600" b="1" i="1" dirty="0" smtClean="0">
                  <a:solidFill>
                    <a:srgbClr val="000000"/>
                  </a:solidFill>
                  <a:cs typeface="Arial" pitchFamily="34" charset="0"/>
                </a:rPr>
                <a:t> </a:t>
              </a:r>
              <a:r>
                <a:rPr lang="fr-FR" sz="1200" b="1" i="1" dirty="0" smtClean="0">
                  <a:solidFill>
                    <a:srgbClr val="000000"/>
                  </a:solidFill>
                  <a:cs typeface="Arial" pitchFamily="34" charset="0"/>
                </a:rPr>
                <a:t>La première image pour capturer les textures grillées, car trop éclairées.</a:t>
              </a:r>
              <a:endParaRPr lang="fr-FR" sz="1200" b="1" i="1" dirty="0">
                <a:solidFill>
                  <a:srgbClr val="FF0000"/>
                </a:solidFill>
              </a:endParaRPr>
            </a:p>
          </p:txBody>
        </p:sp>
      </p:grpSp>
      <p:grpSp>
        <p:nvGrpSpPr>
          <p:cNvPr id="8" name="Groupe 7"/>
          <p:cNvGrpSpPr/>
          <p:nvPr>
            <p:custDataLst>
              <p:tags r:id="rId4"/>
            </p:custDataLst>
          </p:nvPr>
        </p:nvGrpSpPr>
        <p:grpSpPr>
          <a:xfrm>
            <a:off x="2274866" y="1708928"/>
            <a:ext cx="1428760" cy="2571768"/>
            <a:chOff x="6553030" y="2708267"/>
            <a:chExt cx="1221742" cy="2332569"/>
          </a:xfrm>
        </p:grpSpPr>
        <p:pic>
          <p:nvPicPr>
            <p:cNvPr id="9" name="Image 8" descr="AMAI2980.JPG"/>
            <p:cNvPicPr>
              <a:picLocks noChangeAspect="1"/>
            </p:cNvPicPr>
            <p:nvPr>
              <p:custDataLst>
                <p:tags r:id="rId14"/>
              </p:custDataLst>
            </p:nvPr>
          </p:nvPicPr>
          <p:blipFill>
            <a:blip r:embed="rId20" cstate="print"/>
            <a:stretch>
              <a:fillRect/>
            </a:stretch>
          </p:blipFill>
          <p:spPr>
            <a:xfrm>
              <a:off x="6614117" y="2708267"/>
              <a:ext cx="1115845" cy="1684632"/>
            </a:xfrm>
            <a:prstGeom prst="rect">
              <a:avLst/>
            </a:prstGeom>
            <a:ln w="28575">
              <a:solidFill>
                <a:srgbClr val="FFC000"/>
              </a:solidFill>
            </a:ln>
          </p:spPr>
        </p:pic>
        <p:sp>
          <p:nvSpPr>
            <p:cNvPr id="10" name="ZoneTexte 9"/>
            <p:cNvSpPr txBox="1"/>
            <p:nvPr>
              <p:custDataLst>
                <p:tags r:id="rId15"/>
              </p:custDataLst>
            </p:nvPr>
          </p:nvSpPr>
          <p:spPr>
            <a:xfrm>
              <a:off x="6553030" y="4398790"/>
              <a:ext cx="1221742" cy="642046"/>
            </a:xfrm>
            <a:prstGeom prst="rect">
              <a:avLst/>
            </a:prstGeom>
            <a:noFill/>
          </p:spPr>
          <p:txBody>
            <a:bodyPr wrap="square" rtlCol="0">
              <a:spAutoFit/>
            </a:bodyPr>
            <a:lstStyle/>
            <a:p>
              <a:r>
                <a:rPr lang="fr-FR" sz="1600" b="1" i="1" dirty="0" smtClean="0">
                  <a:solidFill>
                    <a:srgbClr val="FF0000"/>
                  </a:solidFill>
                </a:rPr>
                <a:t>0 IL</a:t>
              </a:r>
              <a:r>
                <a:rPr lang="fr-FR" sz="1600" b="1" i="1" dirty="0" smtClean="0">
                  <a:solidFill>
                    <a:srgbClr val="000000"/>
                  </a:solidFill>
                  <a:cs typeface="Arial" pitchFamily="34" charset="0"/>
                </a:rPr>
                <a:t> </a:t>
              </a:r>
              <a:r>
                <a:rPr lang="fr-FR" sz="1200" b="1" i="1" dirty="0" smtClean="0">
                  <a:solidFill>
                    <a:srgbClr val="000000"/>
                  </a:solidFill>
                  <a:cs typeface="Arial" pitchFamily="34" charset="0"/>
                </a:rPr>
                <a:t>La deuxième, normale pour les tons moyens.</a:t>
              </a:r>
              <a:endParaRPr lang="fr-FR" sz="1200" b="1" i="1" dirty="0">
                <a:solidFill>
                  <a:srgbClr val="FF0000"/>
                </a:solidFill>
              </a:endParaRPr>
            </a:p>
          </p:txBody>
        </p:sp>
      </p:grpSp>
      <p:grpSp>
        <p:nvGrpSpPr>
          <p:cNvPr id="11" name="Groupe 10"/>
          <p:cNvGrpSpPr/>
          <p:nvPr>
            <p:custDataLst>
              <p:tags r:id="rId5"/>
            </p:custDataLst>
          </p:nvPr>
        </p:nvGrpSpPr>
        <p:grpSpPr>
          <a:xfrm>
            <a:off x="3846502" y="2208995"/>
            <a:ext cx="1500198" cy="2571767"/>
            <a:chOff x="7991989" y="4107659"/>
            <a:chExt cx="1282830" cy="2332570"/>
          </a:xfrm>
        </p:grpSpPr>
        <p:pic>
          <p:nvPicPr>
            <p:cNvPr id="12" name="Image 11" descr="AMAI2981.JPG"/>
            <p:cNvPicPr>
              <a:picLocks noChangeAspect="1"/>
            </p:cNvPicPr>
            <p:nvPr>
              <p:custDataLst>
                <p:tags r:id="rId12"/>
              </p:custDataLst>
            </p:nvPr>
          </p:nvPicPr>
          <p:blipFill>
            <a:blip r:embed="rId21" cstate="print"/>
            <a:stretch>
              <a:fillRect/>
            </a:stretch>
          </p:blipFill>
          <p:spPr>
            <a:xfrm>
              <a:off x="8053076" y="4107659"/>
              <a:ext cx="1030011" cy="1555046"/>
            </a:xfrm>
            <a:prstGeom prst="rect">
              <a:avLst/>
            </a:prstGeom>
            <a:ln w="28575">
              <a:solidFill>
                <a:srgbClr val="FFC000"/>
              </a:solidFill>
            </a:ln>
          </p:spPr>
        </p:pic>
        <p:sp>
          <p:nvSpPr>
            <p:cNvPr id="13" name="ZoneTexte 12"/>
            <p:cNvSpPr txBox="1"/>
            <p:nvPr>
              <p:custDataLst>
                <p:tags r:id="rId13"/>
              </p:custDataLst>
            </p:nvPr>
          </p:nvSpPr>
          <p:spPr>
            <a:xfrm>
              <a:off x="7991989" y="5630692"/>
              <a:ext cx="1282830" cy="809537"/>
            </a:xfrm>
            <a:prstGeom prst="rect">
              <a:avLst/>
            </a:prstGeom>
            <a:noFill/>
          </p:spPr>
          <p:txBody>
            <a:bodyPr wrap="square" rtlCol="0">
              <a:spAutoFit/>
            </a:bodyPr>
            <a:lstStyle/>
            <a:p>
              <a:pPr lvl="0" fontAlgn="base">
                <a:spcBef>
                  <a:spcPct val="0"/>
                </a:spcBef>
                <a:spcAft>
                  <a:spcPct val="0"/>
                </a:spcAft>
              </a:pPr>
              <a:r>
                <a:rPr lang="fr-FR" sz="1600" b="1" i="1" dirty="0" smtClean="0">
                  <a:solidFill>
                    <a:srgbClr val="FF0000"/>
                  </a:solidFill>
                </a:rPr>
                <a:t>+ 2 IL  </a:t>
              </a:r>
              <a:r>
                <a:rPr lang="fr-FR" sz="1200" b="1" i="1" dirty="0" smtClean="0">
                  <a:solidFill>
                    <a:srgbClr val="000000"/>
                  </a:solidFill>
                  <a:cs typeface="Arial" pitchFamily="34" charset="0"/>
                </a:rPr>
                <a:t>La troisième pour capturer les parties enterrées des ombres .</a:t>
              </a:r>
            </a:p>
          </p:txBody>
        </p:sp>
      </p:grpSp>
      <p:pic>
        <p:nvPicPr>
          <p:cNvPr id="14" name="Image 13" descr="AMAI2979_80_81.jpg"/>
          <p:cNvPicPr>
            <a:picLocks noChangeAspect="1"/>
          </p:cNvPicPr>
          <p:nvPr>
            <p:custDataLst>
              <p:tags r:id="rId6"/>
            </p:custDataLst>
          </p:nvPr>
        </p:nvPicPr>
        <p:blipFill>
          <a:blip r:embed="rId22" cstate="print"/>
          <a:stretch>
            <a:fillRect/>
          </a:stretch>
        </p:blipFill>
        <p:spPr>
          <a:xfrm>
            <a:off x="846106" y="4495010"/>
            <a:ext cx="2000264" cy="2828759"/>
          </a:xfrm>
          <a:prstGeom prst="rect">
            <a:avLst/>
          </a:prstGeom>
          <a:ln w="28575">
            <a:solidFill>
              <a:srgbClr val="FFC000"/>
            </a:solidFill>
          </a:ln>
        </p:spPr>
      </p:pic>
      <p:sp>
        <p:nvSpPr>
          <p:cNvPr id="17" name="ZoneTexte 6"/>
          <p:cNvSpPr txBox="1"/>
          <p:nvPr>
            <p:custDataLst>
              <p:tags r:id="rId7"/>
            </p:custDataLst>
          </p:nvPr>
        </p:nvSpPr>
        <p:spPr>
          <a:xfrm>
            <a:off x="3417874" y="338519"/>
            <a:ext cx="1928826" cy="320768"/>
          </a:xfrm>
          <a:prstGeom prst="rect">
            <a:avLst/>
          </a:prstGeom>
          <a:noFill/>
        </p:spPr>
        <p:txBody>
          <a:bodyPr wrap="square" lIns="104306" tIns="52153" rIns="104306" bIns="52153" rtlCol="0">
            <a:spAutoFit/>
          </a:bodyPr>
          <a:lstStyle>
            <a:defPPr>
              <a:defRPr lang="fr-FR"/>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ctr"/>
            <a:r>
              <a:rPr lang="fr-FR" sz="1400" b="1" i="1" dirty="0" err="1" smtClean="0">
                <a:solidFill>
                  <a:srgbClr val="FF0000"/>
                </a:solidFill>
                <a:effectLst>
                  <a:outerShdw blurRad="38100" dist="38100" dir="2700000" algn="tl">
                    <a:srgbClr val="000000">
                      <a:alpha val="43137"/>
                    </a:srgbClr>
                  </a:outerShdw>
                </a:effectLst>
              </a:rPr>
              <a:t>Hight</a:t>
            </a:r>
            <a:r>
              <a:rPr lang="fr-FR" sz="1400" b="1" i="1" dirty="0" smtClean="0">
                <a:solidFill>
                  <a:srgbClr val="FF0000"/>
                </a:solidFill>
                <a:effectLst>
                  <a:outerShdw blurRad="38100" dist="38100" dir="2700000" algn="tl">
                    <a:srgbClr val="000000">
                      <a:alpha val="43137"/>
                    </a:srgbClr>
                  </a:outerShdw>
                </a:effectLst>
              </a:rPr>
              <a:t> </a:t>
            </a:r>
            <a:r>
              <a:rPr lang="fr-FR" sz="1400" b="1" i="1" dirty="0" err="1" smtClean="0">
                <a:solidFill>
                  <a:srgbClr val="FF0000"/>
                </a:solidFill>
                <a:effectLst>
                  <a:outerShdw blurRad="38100" dist="38100" dir="2700000" algn="tl">
                    <a:srgbClr val="000000">
                      <a:alpha val="43137"/>
                    </a:srgbClr>
                  </a:outerShdw>
                </a:effectLst>
              </a:rPr>
              <a:t>Dynamic</a:t>
            </a:r>
            <a:r>
              <a:rPr lang="fr-FR" sz="1400" b="1" i="1" dirty="0" smtClean="0">
                <a:solidFill>
                  <a:srgbClr val="FF0000"/>
                </a:solidFill>
                <a:effectLst>
                  <a:outerShdw blurRad="38100" dist="38100" dir="2700000" algn="tl">
                    <a:srgbClr val="000000">
                      <a:alpha val="43137"/>
                    </a:srgbClr>
                  </a:outerShdw>
                </a:effectLst>
              </a:rPr>
              <a:t> Range</a:t>
            </a:r>
            <a:endParaRPr lang="fr-FR" sz="1400" b="1" i="1" dirty="0" smtClean="0">
              <a:effectLst>
                <a:outerShdw blurRad="38100" dist="38100" dir="2700000" algn="tl">
                  <a:srgbClr val="000000">
                    <a:alpha val="43137"/>
                  </a:srgbClr>
                </a:outerShdw>
              </a:effectLst>
            </a:endParaRPr>
          </a:p>
        </p:txBody>
      </p:sp>
      <p:sp>
        <p:nvSpPr>
          <p:cNvPr id="18" name="ZoneTexte 17"/>
          <p:cNvSpPr txBox="1"/>
          <p:nvPr>
            <p:custDataLst>
              <p:tags r:id="rId8"/>
            </p:custDataLst>
          </p:nvPr>
        </p:nvSpPr>
        <p:spPr>
          <a:xfrm>
            <a:off x="656200" y="637359"/>
            <a:ext cx="4619062" cy="751655"/>
          </a:xfrm>
          <a:prstGeom prst="rect">
            <a:avLst/>
          </a:prstGeom>
          <a:noFill/>
        </p:spPr>
        <p:txBody>
          <a:bodyPr wrap="square" lIns="104306" tIns="52153" rIns="104306" bIns="52153" rtlCol="0">
            <a:spAutoFit/>
          </a:bodyPr>
          <a:lstStyle/>
          <a:p>
            <a:r>
              <a:rPr lang="fr-FR" sz="1400" b="1" dirty="0" smtClean="0">
                <a:solidFill>
                  <a:srgbClr val="FF0000"/>
                </a:solidFill>
                <a:effectLst>
                  <a:outerShdw blurRad="38100" dist="38100" dir="2700000" algn="tl">
                    <a:srgbClr val="000000">
                      <a:alpha val="43137"/>
                    </a:srgbClr>
                  </a:outerShdw>
                </a:effectLst>
              </a:rPr>
              <a:t>Régler le boitier sur le mode « </a:t>
            </a:r>
            <a:r>
              <a:rPr lang="fr-FR" sz="1400" b="1" dirty="0" err="1" smtClean="0">
                <a:solidFill>
                  <a:srgbClr val="FF0000"/>
                </a:solidFill>
                <a:effectLst>
                  <a:outerShdw blurRad="38100" dist="38100" dir="2700000" algn="tl">
                    <a:srgbClr val="000000">
                      <a:alpha val="43137"/>
                    </a:srgbClr>
                  </a:outerShdw>
                </a:effectLst>
              </a:rPr>
              <a:t>bracketing</a:t>
            </a:r>
            <a:r>
              <a:rPr lang="fr-FR" sz="1400" b="1" dirty="0" smtClean="0">
                <a:solidFill>
                  <a:srgbClr val="FF0000"/>
                </a:solidFill>
                <a:effectLst>
                  <a:outerShdw blurRad="38100" dist="38100" dir="2700000" algn="tl">
                    <a:srgbClr val="000000">
                      <a:alpha val="43137"/>
                    </a:srgbClr>
                  </a:outerShdw>
                </a:effectLst>
              </a:rPr>
              <a:t> automatique »</a:t>
            </a:r>
          </a:p>
          <a:p>
            <a:pPr>
              <a:buFont typeface="Wingdings" pitchFamily="2" charset="2"/>
              <a:buChar char="ü"/>
            </a:pPr>
            <a:r>
              <a:rPr lang="fr-FR" sz="1400" b="1" dirty="0" smtClean="0"/>
              <a:t>Nombre de vue : choisir 3.</a:t>
            </a:r>
          </a:p>
          <a:p>
            <a:pPr>
              <a:buFont typeface="Wingdings" pitchFamily="2" charset="2"/>
              <a:buChar char="ü"/>
            </a:pPr>
            <a:r>
              <a:rPr lang="fr-FR" sz="1400" b="1" dirty="0" smtClean="0"/>
              <a:t>Afficher un écart de 2 IL entre vue soit : – 2 / 0 / +2.</a:t>
            </a:r>
            <a:endParaRPr lang="fr-FR" sz="1400" dirty="0"/>
          </a:p>
        </p:txBody>
      </p:sp>
      <p:sp>
        <p:nvSpPr>
          <p:cNvPr id="19" name="ZoneTexte 18"/>
          <p:cNvSpPr txBox="1"/>
          <p:nvPr>
            <p:custDataLst>
              <p:tags r:id="rId9"/>
            </p:custDataLst>
          </p:nvPr>
        </p:nvSpPr>
        <p:spPr>
          <a:xfrm>
            <a:off x="2917808" y="5662157"/>
            <a:ext cx="2357454" cy="1690374"/>
          </a:xfrm>
          <a:prstGeom prst="rect">
            <a:avLst/>
          </a:prstGeom>
          <a:noFill/>
        </p:spPr>
        <p:txBody>
          <a:bodyPr wrap="square" lIns="104306" tIns="52153" rIns="104306" bIns="52153" rtlCol="0">
            <a:spAutoFit/>
          </a:bodyPr>
          <a:lstStyle/>
          <a:p>
            <a:r>
              <a:rPr lang="fr-FR" sz="1400" b="1" i="1" dirty="0" smtClean="0"/>
              <a:t>Avec ce lot de 3 vues il sera effectuer un assemblage</a:t>
            </a:r>
          </a:p>
          <a:p>
            <a:r>
              <a:rPr lang="fr-FR" sz="1400" b="1" i="1" dirty="0" smtClean="0"/>
              <a:t>HDR réaliste dans un logiciel spécifique. </a:t>
            </a:r>
            <a:r>
              <a:rPr lang="fr-FR" sz="1400" b="1" i="1" dirty="0" err="1" smtClean="0"/>
              <a:t>PhotoShop</a:t>
            </a:r>
            <a:r>
              <a:rPr lang="fr-FR" sz="1400" b="1" i="1" dirty="0" smtClean="0"/>
              <a:t>, </a:t>
            </a:r>
            <a:r>
              <a:rPr lang="fr-FR" sz="1400" b="1" i="1" dirty="0" err="1" smtClean="0"/>
              <a:t>Photomatix</a:t>
            </a:r>
            <a:r>
              <a:rPr lang="fr-FR" sz="1400" b="1" i="1" dirty="0" smtClean="0"/>
              <a:t>, etc.</a:t>
            </a:r>
          </a:p>
          <a:p>
            <a:endParaRPr lang="fr-FR" sz="500" b="1" i="1" dirty="0" smtClean="0"/>
          </a:p>
          <a:p>
            <a:pPr>
              <a:buFont typeface="Wingdings" pitchFamily="2" charset="2"/>
              <a:buChar char="ü"/>
            </a:pPr>
            <a:r>
              <a:rPr lang="fr-FR" sz="1400" b="1" i="1" dirty="0" smtClean="0"/>
              <a:t>Hautes lumières texturées.</a:t>
            </a:r>
          </a:p>
          <a:p>
            <a:pPr>
              <a:buFont typeface="Wingdings" pitchFamily="2" charset="2"/>
              <a:buChar char="ü"/>
            </a:pPr>
            <a:r>
              <a:rPr lang="fr-FR" sz="1400" b="1" i="1" dirty="0" smtClean="0"/>
              <a:t>Ombres débouchées.</a:t>
            </a:r>
            <a:endParaRPr lang="fr-FR" sz="1400" i="1" dirty="0">
              <a:solidFill>
                <a:srgbClr val="FF0000"/>
              </a:solidFill>
              <a:effectLst>
                <a:outerShdw blurRad="38100" dist="38100" dir="2700000" algn="tl">
                  <a:srgbClr val="000000">
                    <a:alpha val="43137"/>
                  </a:srgbClr>
                </a:outerShdw>
              </a:effectLst>
            </a:endParaRPr>
          </a:p>
        </p:txBody>
      </p:sp>
      <p:sp>
        <p:nvSpPr>
          <p:cNvPr id="20" name="ZoneTexte 19"/>
          <p:cNvSpPr txBox="1"/>
          <p:nvPr>
            <p:custDataLst>
              <p:tags r:id="rId10"/>
            </p:custDataLst>
          </p:nvPr>
        </p:nvSpPr>
        <p:spPr>
          <a:xfrm>
            <a:off x="9106125" y="7088708"/>
            <a:ext cx="1086056" cy="351546"/>
          </a:xfrm>
          <a:prstGeom prst="rect">
            <a:avLst/>
          </a:prstGeom>
          <a:noFill/>
        </p:spPr>
        <p:txBody>
          <a:bodyPr wrap="square" lIns="104306" tIns="52153" rIns="104306" bIns="52153" rtlCol="0">
            <a:spAutoFit/>
          </a:bodyPr>
          <a:lstStyle/>
          <a:p>
            <a:r>
              <a:rPr lang="fr-FR" sz="1600" b="1" i="1" dirty="0" smtClean="0">
                <a:hlinkClick r:id="rId23" action="ppaction://hlinksldjump"/>
              </a:rPr>
              <a:t>RETOUR</a:t>
            </a:r>
            <a:endParaRPr lang="fr-FR" sz="1600" b="1" i="1" dirty="0"/>
          </a:p>
        </p:txBody>
      </p:sp>
      <p:cxnSp>
        <p:nvCxnSpPr>
          <p:cNvPr id="21" name="Connecteur droit 20"/>
          <p:cNvCxnSpPr/>
          <p:nvPr>
            <p:custDataLst>
              <p:tags r:id="rId11"/>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custDataLst>
              <p:tags r:id="rId1"/>
            </p:custDataLst>
          </p:nvPr>
        </p:nvGraphicFramePr>
        <p:xfrm>
          <a:off x="2322488" y="236265"/>
          <a:ext cx="2922324" cy="3360560"/>
        </p:xfrm>
        <a:graphic>
          <a:graphicData uri="http://schemas.openxmlformats.org/drawingml/2006/table">
            <a:tbl>
              <a:tblPr/>
              <a:tblGrid>
                <a:gridCol w="890026"/>
                <a:gridCol w="192839"/>
                <a:gridCol w="890026"/>
                <a:gridCol w="199222"/>
                <a:gridCol w="750211"/>
              </a:tblGrid>
              <a:tr h="210035">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a:solidFill>
                            <a:srgbClr val="000000"/>
                          </a:solidFill>
                          <a:latin typeface="Calibri"/>
                        </a:rPr>
                        <a:t>1/2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800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5,6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1600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chemeClr val="tx1"/>
                          </a:solidFill>
                          <a:latin typeface="Calibri"/>
                        </a:rPr>
                        <a:t>1/8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3200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1/15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6400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1/30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r>
              <a:tr h="210035">
                <a:tc>
                  <a:txBody>
                    <a:bodyPr/>
                    <a:lstStyle/>
                    <a:p>
                      <a:pPr algn="ctr" fontAlgn="b"/>
                      <a:r>
                        <a:rPr lang="fr-FR" sz="1200" b="1" i="0" u="none" strike="noStrike" dirty="0">
                          <a:solidFill>
                            <a:schemeClr val="tx1"/>
                          </a:solidFill>
                          <a:latin typeface="Calibri"/>
                        </a:rPr>
                        <a:t>1/60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chemeClr val="tx1"/>
                          </a:solidFill>
                          <a:effectLst/>
                          <a:latin typeface="Calibri"/>
                        </a:rPr>
                        <a:t>1/125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1/250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1/500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1/1000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1/4000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1/8000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bl>
          </a:graphicData>
        </a:graphic>
      </p:graphicFrame>
      <p:graphicFrame>
        <p:nvGraphicFramePr>
          <p:cNvPr id="5" name="Tableau 4"/>
          <p:cNvGraphicFramePr>
            <a:graphicFrameLocks noGrp="1"/>
          </p:cNvGraphicFramePr>
          <p:nvPr>
            <p:custDataLst>
              <p:tags r:id="rId2"/>
            </p:custDataLst>
          </p:nvPr>
        </p:nvGraphicFramePr>
        <p:xfrm>
          <a:off x="3347256" y="2362885"/>
          <a:ext cx="1915902" cy="630105"/>
        </p:xfrm>
        <a:graphic>
          <a:graphicData uri="http://schemas.openxmlformats.org/drawingml/2006/table">
            <a:tbl>
              <a:tblPr/>
              <a:tblGrid>
                <a:gridCol w="371299"/>
                <a:gridCol w="371299"/>
                <a:gridCol w="430706"/>
                <a:gridCol w="371299"/>
                <a:gridCol w="371299"/>
              </a:tblGrid>
              <a:tr h="210035">
                <a:tc>
                  <a:txBody>
                    <a:bodyPr/>
                    <a:lstStyle/>
                    <a:p>
                      <a:pPr algn="ctr" fontAlgn="b"/>
                      <a:r>
                        <a:rPr lang="fr-FR" sz="1200" b="1" i="0" u="none" strike="noStrike">
                          <a:solidFill>
                            <a:srgbClr val="000000"/>
                          </a:solidFill>
                          <a:latin typeface="Calibri"/>
                        </a:rPr>
                        <a:t>- 2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gridSpan="2">
                  <a:txBody>
                    <a:bodyPr/>
                    <a:lstStyle/>
                    <a:p>
                      <a:pPr algn="ctr" fontAlgn="b"/>
                      <a:r>
                        <a:rPr lang="fr-FR" sz="1200" b="1" i="0" u="none" strike="noStrike">
                          <a:solidFill>
                            <a:srgbClr val="000000"/>
                          </a:solidFill>
                          <a:latin typeface="Calibri"/>
                        </a:rPr>
                        <a:t>MOINS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1200" b="1" i="0" u="none" strike="noStrike">
                          <a:solidFill>
                            <a:srgbClr val="000000"/>
                          </a:solidFill>
                          <a:latin typeface="Calibri"/>
                        </a:rPr>
                        <a:t>ZERO</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fr-FR" sz="1200" b="1" i="0" u="none" strike="noStrike">
                          <a:solidFill>
                            <a:srgbClr val="000000"/>
                          </a:solidFill>
                          <a:latin typeface="Calibri"/>
                        </a:rPr>
                        <a:t>PLUS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r>
              <a:tr h="210035">
                <a:tc gridSpan="2">
                  <a:txBody>
                    <a:bodyPr/>
                    <a:lstStyle/>
                    <a:p>
                      <a:pPr algn="ctr" fontAlgn="b"/>
                      <a:r>
                        <a:rPr lang="fr-FR" sz="1200" b="1" i="0" u="none" strike="noStrike">
                          <a:solidFill>
                            <a:srgbClr val="000000"/>
                          </a:solidFill>
                          <a:latin typeface="Calibri"/>
                        </a:rPr>
                        <a:t>FONCE</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fontAlgn="b"/>
                      <a:r>
                        <a:rPr lang="fr-FR" sz="1200" b="1" i="0" u="none" strike="noStrike">
                          <a:solidFill>
                            <a:srgbClr val="000000"/>
                          </a:solidFill>
                          <a:latin typeface="Calibri"/>
                        </a:rPr>
                        <a:t>GRIS</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fr-FR" sz="1200" b="1" i="0" u="none" strike="noStrike" dirty="0">
                          <a:solidFill>
                            <a:srgbClr val="000000"/>
                          </a:solidFill>
                          <a:latin typeface="Calibri"/>
                        </a:rPr>
                        <a:t>CLAIR</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r>
            </a:tbl>
          </a:graphicData>
        </a:graphic>
      </p:graphicFrame>
      <p:sp>
        <p:nvSpPr>
          <p:cNvPr id="7" name="ZoneTexte 6"/>
          <p:cNvSpPr txBox="1"/>
          <p:nvPr>
            <p:custDataLst>
              <p:tags r:id="rId3"/>
            </p:custDataLst>
          </p:nvPr>
        </p:nvSpPr>
        <p:spPr>
          <a:xfrm>
            <a:off x="668305" y="236265"/>
            <a:ext cx="1670855" cy="3444700"/>
          </a:xfrm>
          <a:prstGeom prst="rect">
            <a:avLst/>
          </a:prstGeom>
          <a:noFill/>
        </p:spPr>
        <p:txBody>
          <a:bodyPr wrap="square" lIns="104306" tIns="52153" rIns="104306" bIns="52153" rtlCol="0">
            <a:spAutoFit/>
          </a:bodyPr>
          <a:lstStyle/>
          <a:p>
            <a:r>
              <a:rPr lang="fr-FR" b="1" dirty="0" smtClean="0">
                <a:solidFill>
                  <a:srgbClr val="FF0000"/>
                </a:solidFill>
                <a:effectLst>
                  <a:outerShdw blurRad="38100" dist="38100" dir="2700000" algn="tl">
                    <a:srgbClr val="000000">
                      <a:alpha val="43137"/>
                    </a:srgbClr>
                  </a:outerShdw>
                </a:effectLst>
              </a:rPr>
              <a:t>ACTIONS</a:t>
            </a:r>
          </a:p>
          <a:p>
            <a:r>
              <a:rPr lang="fr-FR" b="1" dirty="0" smtClean="0">
                <a:solidFill>
                  <a:srgbClr val="FF0000"/>
                </a:solidFill>
                <a:effectLst>
                  <a:outerShdw blurRad="38100" dist="38100" dir="2700000" algn="tl">
                    <a:srgbClr val="000000">
                      <a:alpha val="43137"/>
                    </a:srgbClr>
                  </a:outerShdw>
                </a:effectLst>
              </a:rPr>
              <a:t>RAPIDES</a:t>
            </a:r>
          </a:p>
          <a:p>
            <a:endParaRPr lang="fr-FR" sz="900" b="1" dirty="0" smtClean="0">
              <a:solidFill>
                <a:srgbClr val="FF0000"/>
              </a:solidFill>
              <a:effectLst>
                <a:outerShdw blurRad="38100" dist="38100" dir="2700000" algn="tl">
                  <a:srgbClr val="000000">
                    <a:alpha val="43137"/>
                  </a:srgbClr>
                </a:outerShdw>
              </a:effectLst>
            </a:endParaRPr>
          </a:p>
          <a:p>
            <a:r>
              <a:rPr lang="fr-FR" b="1" dirty="0" smtClean="0">
                <a:solidFill>
                  <a:srgbClr val="FF0000"/>
                </a:solidFill>
                <a:effectLst>
                  <a:outerShdw blurRad="38100" dist="38100" dir="2700000" algn="tl">
                    <a:srgbClr val="000000">
                      <a:alpha val="43137"/>
                    </a:srgbClr>
                  </a:outerShdw>
                </a:effectLst>
              </a:rPr>
              <a:t>DE JOUR</a:t>
            </a:r>
          </a:p>
          <a:p>
            <a:endParaRPr lang="fr-FR" b="1" dirty="0" smtClean="0">
              <a:solidFill>
                <a:srgbClr val="FF0000"/>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MAIN LEVEE</a:t>
            </a:r>
          </a:p>
          <a:p>
            <a:endParaRPr lang="fr-FR" sz="300" b="1" dirty="0" smtClean="0">
              <a:solidFill>
                <a:srgbClr val="0066FF"/>
              </a:solidFill>
            </a:endParaRPr>
          </a:p>
          <a:p>
            <a:endParaRPr lang="fr-FR" b="1" dirty="0" smtClean="0">
              <a:solidFill>
                <a:srgbClr val="0066FF"/>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FOCALE </a:t>
            </a:r>
            <a:r>
              <a:rPr lang="fr-FR" b="1" dirty="0" smtClean="0">
                <a:solidFill>
                  <a:srgbClr val="FF0000"/>
                </a:solidFill>
                <a:effectLst>
                  <a:outerShdw blurRad="38100" dist="38100" dir="2700000" algn="tl">
                    <a:srgbClr val="000000">
                      <a:alpha val="43137"/>
                    </a:srgbClr>
                  </a:outerShdw>
                </a:effectLst>
              </a:rPr>
              <a:t>  </a:t>
            </a:r>
            <a:r>
              <a:rPr lang="fr-FR" b="1" dirty="0" smtClean="0"/>
              <a:t>De 24 à 200 mm</a:t>
            </a:r>
          </a:p>
          <a:p>
            <a:r>
              <a:rPr lang="fr-FR" sz="1600" b="1" dirty="0" smtClean="0">
                <a:effectLst>
                  <a:outerShdw blurRad="38100" dist="38100" dir="2700000" algn="tl">
                    <a:srgbClr val="000000">
                      <a:alpha val="43137"/>
                    </a:srgbClr>
                  </a:outerShdw>
                </a:effectLst>
              </a:rPr>
              <a:t>24x70 et 70x200</a:t>
            </a:r>
          </a:p>
          <a:p>
            <a:endParaRPr lang="fr-FR" b="1" dirty="0" smtClean="0">
              <a:solidFill>
                <a:srgbClr val="FF0000"/>
              </a:solidFill>
              <a:effectLst>
                <a:outerShdw blurRad="38100" dist="38100" dir="2700000" algn="tl">
                  <a:srgbClr val="000000">
                    <a:alpha val="43137"/>
                  </a:srgbClr>
                </a:outerShdw>
              </a:effectLst>
            </a:endParaRPr>
          </a:p>
        </p:txBody>
      </p:sp>
      <p:sp>
        <p:nvSpPr>
          <p:cNvPr id="8" name="ZoneTexte 7"/>
          <p:cNvSpPr txBox="1"/>
          <p:nvPr>
            <p:custDataLst>
              <p:tags r:id="rId4"/>
            </p:custDataLst>
          </p:nvPr>
        </p:nvSpPr>
        <p:spPr>
          <a:xfrm>
            <a:off x="668305" y="3623105"/>
            <a:ext cx="4749833" cy="3798643"/>
          </a:xfrm>
          <a:prstGeom prst="rect">
            <a:avLst/>
          </a:prstGeom>
          <a:noFill/>
        </p:spPr>
        <p:txBody>
          <a:bodyPr wrap="square" lIns="104306" tIns="52153" rIns="104306" bIns="52153" rtlCol="0">
            <a:spAutoFit/>
          </a:bodyPr>
          <a:lstStyle/>
          <a:p>
            <a:r>
              <a:rPr lang="fr-FR" sz="1600" b="1" dirty="0" smtClean="0">
                <a:solidFill>
                  <a:srgbClr val="FF0000"/>
                </a:solidFill>
                <a:effectLst>
                  <a:outerShdw blurRad="38100" dist="38100" dir="2700000" algn="tl">
                    <a:srgbClr val="000000">
                      <a:alpha val="43137"/>
                    </a:srgbClr>
                  </a:outerShdw>
                </a:effectLst>
              </a:rPr>
              <a:t>MODE AF </a:t>
            </a:r>
            <a:r>
              <a:rPr lang="fr-FR" sz="1600" b="1" dirty="0" smtClean="0"/>
              <a:t>= AF-C. </a:t>
            </a:r>
            <a:r>
              <a:rPr lang="fr-FR" sz="1600" b="1" dirty="0" smtClean="0">
                <a:solidFill>
                  <a:srgbClr val="FF0000"/>
                </a:solidFill>
                <a:effectLst>
                  <a:outerShdw blurRad="38100" dist="38100" dir="2700000" algn="tl">
                    <a:srgbClr val="000000">
                      <a:alpha val="43137"/>
                    </a:srgbClr>
                  </a:outerShdw>
                </a:effectLst>
              </a:rPr>
              <a:t>ENTRAINEMENT </a:t>
            </a:r>
            <a:r>
              <a:rPr lang="fr-FR" sz="1600" b="1" dirty="0" smtClean="0"/>
              <a:t>= Rafale.</a:t>
            </a:r>
          </a:p>
          <a:p>
            <a:r>
              <a:rPr lang="fr-FR" sz="1600" b="1" dirty="0" smtClean="0">
                <a:solidFill>
                  <a:srgbClr val="FF0000"/>
                </a:solidFill>
                <a:effectLst>
                  <a:outerShdw blurRad="38100" dist="38100" dir="2700000" algn="tl">
                    <a:srgbClr val="000000">
                      <a:alpha val="43137"/>
                    </a:srgbClr>
                  </a:outerShdw>
                </a:effectLst>
              </a:rPr>
              <a:t>BALANCE DES BLANCS : </a:t>
            </a:r>
            <a:r>
              <a:rPr lang="fr-FR" sz="1600" b="1" dirty="0" smtClean="0"/>
              <a:t>Auto. </a:t>
            </a:r>
          </a:p>
          <a:p>
            <a:r>
              <a:rPr lang="fr-FR" sz="1600" b="1" dirty="0" smtClean="0">
                <a:solidFill>
                  <a:srgbClr val="FF0000"/>
                </a:solidFill>
                <a:effectLst>
                  <a:outerShdw blurRad="38100" dist="38100" dir="2700000" algn="tl">
                    <a:srgbClr val="000000">
                      <a:alpha val="43137"/>
                    </a:srgbClr>
                  </a:outerShdw>
                </a:effectLst>
              </a:rPr>
              <a:t>MODE  EXPO = </a:t>
            </a:r>
            <a:r>
              <a:rPr lang="fr-FR" sz="1600" b="1" dirty="0" smtClean="0"/>
              <a:t>Priorité ouverture (A-Av). </a:t>
            </a:r>
          </a:p>
          <a:p>
            <a:r>
              <a:rPr lang="fr-FR" sz="1600" b="1" dirty="0" smtClean="0"/>
              <a:t>Manuel avec ISO Auto.</a:t>
            </a:r>
          </a:p>
          <a:p>
            <a:r>
              <a:rPr lang="fr-FR" sz="1600" b="1" dirty="0" smtClean="0">
                <a:solidFill>
                  <a:srgbClr val="FF0000"/>
                </a:solidFill>
                <a:effectLst>
                  <a:outerShdw blurRad="38100" dist="38100" dir="2700000" algn="tl">
                    <a:srgbClr val="000000">
                      <a:alpha val="43137"/>
                    </a:srgbClr>
                  </a:outerShdw>
                </a:effectLst>
              </a:rPr>
              <a:t>MODE DE MESURE = </a:t>
            </a:r>
            <a:r>
              <a:rPr lang="fr-FR" sz="1600" b="1" dirty="0" smtClean="0"/>
              <a:t>Multizone. (Incidente)</a:t>
            </a:r>
          </a:p>
          <a:p>
            <a:r>
              <a:rPr lang="fr-FR" sz="1600" b="1" dirty="0" smtClean="0">
                <a:solidFill>
                  <a:srgbClr val="FF0000"/>
                </a:solidFill>
                <a:effectLst>
                  <a:outerShdw blurRad="38100" dist="38100" dir="2700000" algn="tl">
                    <a:srgbClr val="000000">
                      <a:alpha val="43137"/>
                    </a:srgbClr>
                  </a:outerShdw>
                </a:effectLst>
              </a:rPr>
              <a:t>ISO = </a:t>
            </a:r>
            <a:r>
              <a:rPr lang="fr-FR" sz="1600" b="1" dirty="0" smtClean="0"/>
              <a:t>400 ISO en base pour garantir la vitesse.</a:t>
            </a:r>
          </a:p>
          <a:p>
            <a:r>
              <a:rPr lang="fr-FR" sz="1600" b="1" dirty="0" smtClean="0">
                <a:solidFill>
                  <a:srgbClr val="FF0000"/>
                </a:solidFill>
                <a:effectLst>
                  <a:outerShdw blurRad="38100" dist="38100" dir="2700000" algn="tl">
                    <a:srgbClr val="000000">
                      <a:alpha val="43137"/>
                    </a:srgbClr>
                  </a:outerShdw>
                </a:effectLst>
              </a:rPr>
              <a:t>VITESSE : </a:t>
            </a:r>
            <a:r>
              <a:rPr lang="fr-FR" sz="1600" b="1" dirty="0" smtClean="0"/>
              <a:t>La vitesse doit être suffisante pour figer le sujet en mouvement, elle sera donc calée sur l’inverse de la focale et la vitesse relative du sujet.</a:t>
            </a:r>
          </a:p>
          <a:p>
            <a:r>
              <a:rPr lang="fr-FR" sz="1600" b="1" dirty="0" smtClean="0">
                <a:solidFill>
                  <a:srgbClr val="FF0000"/>
                </a:solidFill>
                <a:effectLst>
                  <a:outerShdw blurRad="38100" dist="38100" dir="2700000" algn="tl">
                    <a:srgbClr val="000000">
                      <a:alpha val="43137"/>
                    </a:srgbClr>
                  </a:outerShdw>
                </a:effectLst>
              </a:rPr>
              <a:t>OUVERTURE = </a:t>
            </a:r>
            <a:r>
              <a:rPr lang="fr-FR" sz="1600" b="1" dirty="0" smtClean="0"/>
              <a:t>On recherche à détacher le sujet du fond = f2.8 à f5.6.</a:t>
            </a:r>
          </a:p>
          <a:p>
            <a:r>
              <a:rPr lang="fr-FR" sz="1600" b="1" dirty="0" smtClean="0">
                <a:solidFill>
                  <a:srgbClr val="FF0000"/>
                </a:solidFill>
                <a:effectLst>
                  <a:outerShdw blurRad="38100" dist="38100" dir="2700000" algn="tl">
                    <a:srgbClr val="000000">
                      <a:alpha val="43137"/>
                    </a:srgbClr>
                  </a:outerShdw>
                </a:effectLst>
              </a:rPr>
              <a:t>FILTRES</a:t>
            </a:r>
          </a:p>
          <a:p>
            <a:r>
              <a:rPr lang="fr-FR" sz="1600" b="1" dirty="0" smtClean="0"/>
              <a:t>Polarisant parfois intéressant, mange 1 à 2 IL.</a:t>
            </a:r>
          </a:p>
          <a:p>
            <a:r>
              <a:rPr lang="fr-FR" sz="1600" b="1" dirty="0" smtClean="0">
                <a:solidFill>
                  <a:srgbClr val="FF0000"/>
                </a:solidFill>
                <a:effectLst>
                  <a:outerShdw blurRad="38100" dist="38100" dir="2700000" algn="tl">
                    <a:srgbClr val="000000">
                      <a:alpha val="43137"/>
                    </a:srgbClr>
                  </a:outerShdw>
                </a:effectLst>
              </a:rPr>
              <a:t>Variante : </a:t>
            </a:r>
            <a:r>
              <a:rPr lang="fr-FR" sz="1600" b="1" dirty="0" smtClean="0"/>
              <a:t>«</a:t>
            </a:r>
            <a:r>
              <a:rPr lang="fr-FR" sz="1600" b="1" dirty="0" smtClean="0">
                <a:solidFill>
                  <a:srgbClr val="FF0000"/>
                </a:solidFill>
                <a:effectLst>
                  <a:outerShdw blurRad="38100" dist="38100" dir="2700000" algn="tl">
                    <a:srgbClr val="000000">
                      <a:alpha val="43137"/>
                    </a:srgbClr>
                  </a:outerShdw>
                </a:effectLst>
              </a:rPr>
              <a:t> </a:t>
            </a:r>
            <a:r>
              <a:rPr lang="fr-FR" sz="1600" b="1" dirty="0" smtClean="0"/>
              <a:t>Filé » pour enregistrer les mouvements sur un fond flou.</a:t>
            </a:r>
          </a:p>
        </p:txBody>
      </p:sp>
      <p:sp>
        <p:nvSpPr>
          <p:cNvPr id="9" name="ZoneTexte 8"/>
          <p:cNvSpPr txBox="1"/>
          <p:nvPr>
            <p:custDataLst>
              <p:tags r:id="rId5"/>
            </p:custDataLst>
          </p:nvPr>
        </p:nvSpPr>
        <p:spPr>
          <a:xfrm>
            <a:off x="9261304" y="7088708"/>
            <a:ext cx="1086056" cy="351546"/>
          </a:xfrm>
          <a:prstGeom prst="rect">
            <a:avLst/>
          </a:prstGeom>
          <a:noFill/>
        </p:spPr>
        <p:txBody>
          <a:bodyPr wrap="square" lIns="104306" tIns="52153" rIns="104306" bIns="52153" rtlCol="0">
            <a:spAutoFit/>
          </a:bodyPr>
          <a:lstStyle/>
          <a:p>
            <a:r>
              <a:rPr lang="fr-FR" sz="1600" b="1" i="1" dirty="0" smtClean="0">
                <a:hlinkClick r:id="rId13" action="ppaction://hlinksldjump"/>
              </a:rPr>
              <a:t>RETOUR</a:t>
            </a:r>
            <a:endParaRPr lang="fr-FR" sz="1600" b="1" i="1" dirty="0"/>
          </a:p>
        </p:txBody>
      </p:sp>
      <p:pic>
        <p:nvPicPr>
          <p:cNvPr id="10" name="Image 9" descr="TMAI7086.JPG"/>
          <p:cNvPicPr>
            <a:picLocks noChangeAspect="1"/>
          </p:cNvPicPr>
          <p:nvPr>
            <p:custDataLst>
              <p:tags r:id="rId6"/>
            </p:custDataLst>
          </p:nvPr>
        </p:nvPicPr>
        <p:blipFill>
          <a:blip r:embed="rId14" cstate="screen"/>
          <a:stretch>
            <a:fillRect/>
          </a:stretch>
        </p:blipFill>
        <p:spPr>
          <a:xfrm>
            <a:off x="5847957" y="315030"/>
            <a:ext cx="3341711" cy="2100551"/>
          </a:xfrm>
          <a:prstGeom prst="rect">
            <a:avLst/>
          </a:prstGeom>
          <a:ln w="28575">
            <a:solidFill>
              <a:srgbClr val="FFC000"/>
            </a:solidFill>
          </a:ln>
        </p:spPr>
      </p:pic>
      <p:pic>
        <p:nvPicPr>
          <p:cNvPr id="11" name="Image 10" descr="TMAI0399.JPG"/>
          <p:cNvPicPr>
            <a:picLocks noChangeAspect="1"/>
          </p:cNvPicPr>
          <p:nvPr>
            <p:custDataLst>
              <p:tags r:id="rId7"/>
            </p:custDataLst>
          </p:nvPr>
        </p:nvPicPr>
        <p:blipFill>
          <a:blip r:embed="rId15" cstate="screen"/>
          <a:srcRect/>
          <a:stretch>
            <a:fillRect/>
          </a:stretch>
        </p:blipFill>
        <p:spPr>
          <a:xfrm>
            <a:off x="5847957" y="5094810"/>
            <a:ext cx="3247177" cy="2114845"/>
          </a:xfrm>
          <a:prstGeom prst="rect">
            <a:avLst/>
          </a:prstGeom>
          <a:ln w="28575">
            <a:solidFill>
              <a:srgbClr val="FFC000"/>
            </a:solidFill>
          </a:ln>
        </p:spPr>
      </p:pic>
      <p:pic>
        <p:nvPicPr>
          <p:cNvPr id="12" name="Image 11" descr="GCAFE068.jpg"/>
          <p:cNvPicPr>
            <a:picLocks noChangeAspect="1"/>
          </p:cNvPicPr>
          <p:nvPr>
            <p:custDataLst>
              <p:tags r:id="rId8"/>
            </p:custDataLst>
          </p:nvPr>
        </p:nvPicPr>
        <p:blipFill>
          <a:blip r:embed="rId16" cstate="screen"/>
          <a:stretch>
            <a:fillRect/>
          </a:stretch>
        </p:blipFill>
        <p:spPr>
          <a:xfrm>
            <a:off x="8771954" y="1508794"/>
            <a:ext cx="1596024" cy="2271838"/>
          </a:xfrm>
          <a:prstGeom prst="rect">
            <a:avLst/>
          </a:prstGeom>
          <a:ln w="28575">
            <a:solidFill>
              <a:srgbClr val="FFC000"/>
            </a:solidFill>
          </a:ln>
        </p:spPr>
      </p:pic>
      <p:pic>
        <p:nvPicPr>
          <p:cNvPr id="14" name="Image 13" descr="PETITV02.jpg"/>
          <p:cNvPicPr>
            <a:picLocks noChangeAspect="1"/>
          </p:cNvPicPr>
          <p:nvPr>
            <p:custDataLst>
              <p:tags r:id="rId9"/>
            </p:custDataLst>
          </p:nvPr>
        </p:nvPicPr>
        <p:blipFill>
          <a:blip r:embed="rId17" cstate="screen"/>
          <a:stretch>
            <a:fillRect/>
          </a:stretch>
        </p:blipFill>
        <p:spPr>
          <a:xfrm>
            <a:off x="8771954" y="3938159"/>
            <a:ext cx="1615337" cy="2284148"/>
          </a:xfrm>
          <a:prstGeom prst="rect">
            <a:avLst/>
          </a:prstGeom>
          <a:ln w="28575">
            <a:solidFill>
              <a:srgbClr val="FFC000"/>
            </a:solidFill>
          </a:ln>
        </p:spPr>
      </p:pic>
      <p:pic>
        <p:nvPicPr>
          <p:cNvPr id="15" name="Image 14" descr="NOIRBLANC020.jpg"/>
          <p:cNvPicPr>
            <a:picLocks noGrp="1" noChangeAspect="1"/>
          </p:cNvPicPr>
          <p:nvPr isPhoto="1">
            <p:custDataLst>
              <p:tags r:id="rId10"/>
            </p:custDataLst>
          </p:nvPr>
        </p:nvPicPr>
        <p:blipFill>
          <a:blip r:embed="rId18" cstate="screen">
            <a:lum/>
          </a:blip>
          <a:stretch>
            <a:fillRect/>
          </a:stretch>
        </p:blipFill>
        <p:spPr>
          <a:xfrm>
            <a:off x="5847956" y="2208995"/>
            <a:ext cx="2119025" cy="2996708"/>
          </a:xfrm>
          <a:prstGeom prst="rect">
            <a:avLst/>
          </a:prstGeom>
          <a:noFill/>
          <a:ln>
            <a:noFill/>
          </a:ln>
        </p:spPr>
      </p:pic>
      <p:cxnSp>
        <p:nvCxnSpPr>
          <p:cNvPr id="13" name="Connecteur droit 12"/>
          <p:cNvCxnSpPr/>
          <p:nvPr>
            <p:custDataLst>
              <p:tags r:id="rId11"/>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custDataLst>
              <p:tags r:id="rId1"/>
            </p:custDataLst>
          </p:nvPr>
        </p:nvGraphicFramePr>
        <p:xfrm>
          <a:off x="2211107" y="236265"/>
          <a:ext cx="3029797" cy="3360560"/>
        </p:xfrm>
        <a:graphic>
          <a:graphicData uri="http://schemas.openxmlformats.org/drawingml/2006/table">
            <a:tbl>
              <a:tblPr/>
              <a:tblGrid>
                <a:gridCol w="890026"/>
                <a:gridCol w="192839"/>
                <a:gridCol w="890026"/>
                <a:gridCol w="166880"/>
                <a:gridCol w="890026"/>
              </a:tblGrid>
              <a:tr h="210035">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rgbClr val="000000"/>
                          </a:solidFill>
                          <a:latin typeface="Calibri"/>
                        </a:rPr>
                        <a:t>1/2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800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5,6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1600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chemeClr val="tx1"/>
                          </a:solidFill>
                          <a:latin typeface="Calibri"/>
                        </a:rPr>
                        <a:t>1/8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3200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1/15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6400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1/30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r>
              <a:tr h="210035">
                <a:tc>
                  <a:txBody>
                    <a:bodyPr/>
                    <a:lstStyle/>
                    <a:p>
                      <a:pPr algn="ctr" fontAlgn="b"/>
                      <a:r>
                        <a:rPr lang="fr-FR" sz="1200" b="1" i="0" u="none" strike="noStrike" dirty="0">
                          <a:solidFill>
                            <a:schemeClr val="tx1"/>
                          </a:solidFill>
                          <a:latin typeface="Calibri"/>
                        </a:rPr>
                        <a:t>1/60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chemeClr val="tx1"/>
                          </a:solidFill>
                          <a:effectLst/>
                          <a:latin typeface="Calibri"/>
                        </a:rPr>
                        <a:t>1/125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1/250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1/500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1/1000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1/4000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1/8000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bl>
          </a:graphicData>
        </a:graphic>
      </p:graphicFrame>
      <p:graphicFrame>
        <p:nvGraphicFramePr>
          <p:cNvPr id="3" name="Tableau 2"/>
          <p:cNvGraphicFramePr>
            <a:graphicFrameLocks noGrp="1"/>
          </p:cNvGraphicFramePr>
          <p:nvPr>
            <p:custDataLst>
              <p:tags r:id="rId2"/>
            </p:custDataLst>
          </p:nvPr>
        </p:nvGraphicFramePr>
        <p:xfrm>
          <a:off x="3235875" y="2362885"/>
          <a:ext cx="1915902" cy="630105"/>
        </p:xfrm>
        <a:graphic>
          <a:graphicData uri="http://schemas.openxmlformats.org/drawingml/2006/table">
            <a:tbl>
              <a:tblPr/>
              <a:tblGrid>
                <a:gridCol w="371299"/>
                <a:gridCol w="371299"/>
                <a:gridCol w="430706"/>
                <a:gridCol w="371299"/>
                <a:gridCol w="371299"/>
              </a:tblGrid>
              <a:tr h="210035">
                <a:tc>
                  <a:txBody>
                    <a:bodyPr/>
                    <a:lstStyle/>
                    <a:p>
                      <a:pPr algn="ctr" fontAlgn="b"/>
                      <a:r>
                        <a:rPr lang="fr-FR" sz="1200" b="1" i="0" u="none" strike="noStrike">
                          <a:solidFill>
                            <a:srgbClr val="000000"/>
                          </a:solidFill>
                          <a:latin typeface="Calibri"/>
                        </a:rPr>
                        <a:t>- 2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gridSpan="2">
                  <a:txBody>
                    <a:bodyPr/>
                    <a:lstStyle/>
                    <a:p>
                      <a:pPr algn="ctr" fontAlgn="b"/>
                      <a:r>
                        <a:rPr lang="fr-FR" sz="1200" b="1" i="0" u="none" strike="noStrike">
                          <a:solidFill>
                            <a:srgbClr val="000000"/>
                          </a:solidFill>
                          <a:latin typeface="Calibri"/>
                        </a:rPr>
                        <a:t>MOINS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1200" b="1" i="0" u="none" strike="noStrike">
                          <a:solidFill>
                            <a:srgbClr val="000000"/>
                          </a:solidFill>
                          <a:latin typeface="Calibri"/>
                        </a:rPr>
                        <a:t>ZERO</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fr-FR" sz="1200" b="1" i="0" u="none" strike="noStrike">
                          <a:solidFill>
                            <a:srgbClr val="000000"/>
                          </a:solidFill>
                          <a:latin typeface="Calibri"/>
                        </a:rPr>
                        <a:t>PLUS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r>
              <a:tr h="210035">
                <a:tc gridSpan="2">
                  <a:txBody>
                    <a:bodyPr/>
                    <a:lstStyle/>
                    <a:p>
                      <a:pPr algn="ctr" fontAlgn="b"/>
                      <a:r>
                        <a:rPr lang="fr-FR" sz="1200" b="1" i="0" u="none" strike="noStrike">
                          <a:solidFill>
                            <a:srgbClr val="000000"/>
                          </a:solidFill>
                          <a:latin typeface="Calibri"/>
                        </a:rPr>
                        <a:t>FONCE</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fontAlgn="b"/>
                      <a:r>
                        <a:rPr lang="fr-FR" sz="1200" b="1" i="0" u="none" strike="noStrike">
                          <a:solidFill>
                            <a:srgbClr val="000000"/>
                          </a:solidFill>
                          <a:latin typeface="Calibri"/>
                        </a:rPr>
                        <a:t>GRIS</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fr-FR" sz="1200" b="1" i="0" u="none" strike="noStrike" dirty="0">
                          <a:solidFill>
                            <a:srgbClr val="000000"/>
                          </a:solidFill>
                          <a:latin typeface="Calibri"/>
                        </a:rPr>
                        <a:t>CLAIR</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r>
            </a:tbl>
          </a:graphicData>
        </a:graphic>
      </p:graphicFrame>
      <p:sp>
        <p:nvSpPr>
          <p:cNvPr id="5" name="ZoneTexte 4"/>
          <p:cNvSpPr txBox="1"/>
          <p:nvPr>
            <p:custDataLst>
              <p:tags r:id="rId3"/>
            </p:custDataLst>
          </p:nvPr>
        </p:nvSpPr>
        <p:spPr>
          <a:xfrm>
            <a:off x="631792" y="142400"/>
            <a:ext cx="1670855" cy="3875588"/>
          </a:xfrm>
          <a:prstGeom prst="rect">
            <a:avLst/>
          </a:prstGeom>
          <a:noFill/>
        </p:spPr>
        <p:txBody>
          <a:bodyPr wrap="square" lIns="104306" tIns="52153" rIns="104306" bIns="52153" rtlCol="0">
            <a:spAutoFit/>
          </a:bodyPr>
          <a:lstStyle/>
          <a:p>
            <a:r>
              <a:rPr lang="fr-FR" b="1" dirty="0" smtClean="0">
                <a:solidFill>
                  <a:srgbClr val="FF0000"/>
                </a:solidFill>
                <a:effectLst>
                  <a:outerShdw blurRad="38100" dist="38100" dir="2700000" algn="tl">
                    <a:srgbClr val="000000">
                      <a:alpha val="43137"/>
                    </a:srgbClr>
                  </a:outerShdw>
                </a:effectLst>
              </a:rPr>
              <a:t>ANIMALIER </a:t>
            </a:r>
          </a:p>
          <a:p>
            <a:r>
              <a:rPr lang="fr-FR" b="1" dirty="0" smtClean="0">
                <a:solidFill>
                  <a:srgbClr val="FF0000"/>
                </a:solidFill>
                <a:effectLst>
                  <a:outerShdw blurRad="38100" dist="38100" dir="2700000" algn="tl">
                    <a:srgbClr val="000000">
                      <a:alpha val="43137"/>
                    </a:srgbClr>
                  </a:outerShdw>
                </a:effectLst>
              </a:rPr>
              <a:t>AFFUT</a:t>
            </a:r>
          </a:p>
          <a:p>
            <a:r>
              <a:rPr lang="fr-FR" sz="1800" b="1" dirty="0" smtClean="0">
                <a:solidFill>
                  <a:srgbClr val="FF0000"/>
                </a:solidFill>
                <a:effectLst>
                  <a:outerShdw blurRad="38100" dist="38100" dir="2700000" algn="tl">
                    <a:srgbClr val="000000">
                      <a:alpha val="43137"/>
                    </a:srgbClr>
                  </a:outerShdw>
                </a:effectLst>
              </a:rPr>
              <a:t>Sujet statique.</a:t>
            </a:r>
          </a:p>
          <a:p>
            <a:endParaRPr lang="fr-FR" sz="900" b="1" dirty="0" smtClean="0">
              <a:solidFill>
                <a:srgbClr val="FF0000"/>
              </a:solidFill>
              <a:effectLst>
                <a:outerShdw blurRad="38100" dist="38100" dir="2700000" algn="tl">
                  <a:srgbClr val="000000">
                    <a:alpha val="43137"/>
                  </a:srgbClr>
                </a:outerShdw>
              </a:effectLst>
            </a:endParaRPr>
          </a:p>
          <a:p>
            <a:endParaRPr lang="fr-FR" sz="900" b="1" dirty="0" smtClean="0">
              <a:solidFill>
                <a:srgbClr val="FF0000"/>
              </a:solidFill>
              <a:effectLst>
                <a:outerShdw blurRad="38100" dist="38100" dir="2700000" algn="tl">
                  <a:srgbClr val="000000">
                    <a:alpha val="43137"/>
                  </a:srgbClr>
                </a:outerShdw>
              </a:effectLst>
            </a:endParaRPr>
          </a:p>
          <a:p>
            <a:r>
              <a:rPr lang="fr-FR" b="1" dirty="0" smtClean="0">
                <a:solidFill>
                  <a:srgbClr val="FF0000"/>
                </a:solidFill>
                <a:effectLst>
                  <a:outerShdw blurRad="38100" dist="38100" dir="2700000" algn="tl">
                    <a:srgbClr val="000000">
                      <a:alpha val="43137"/>
                    </a:srgbClr>
                  </a:outerShdw>
                </a:effectLst>
              </a:rPr>
              <a:t>DE JOUR</a:t>
            </a:r>
          </a:p>
          <a:p>
            <a:endParaRPr lang="fr-FR" b="1" dirty="0" smtClean="0">
              <a:solidFill>
                <a:srgbClr val="FF0000"/>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TRIPODE</a:t>
            </a:r>
          </a:p>
          <a:p>
            <a:endParaRPr lang="fr-FR" sz="300" b="1" dirty="0" smtClean="0">
              <a:solidFill>
                <a:srgbClr val="0066FF"/>
              </a:solidFill>
            </a:endParaRPr>
          </a:p>
          <a:p>
            <a:endParaRPr lang="fr-FR" sz="900" b="1" dirty="0" smtClean="0">
              <a:solidFill>
                <a:srgbClr val="0066FF"/>
              </a:solidFill>
              <a:effectLst>
                <a:outerShdw blurRad="38100" dist="38100" dir="2700000" algn="tl">
                  <a:srgbClr val="000000">
                    <a:alpha val="43137"/>
                  </a:srgbClr>
                </a:outerShdw>
              </a:effectLst>
            </a:endParaRPr>
          </a:p>
          <a:p>
            <a:endParaRPr lang="fr-FR" sz="900" b="1" dirty="0" smtClean="0">
              <a:solidFill>
                <a:srgbClr val="0066FF"/>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FOCALE</a:t>
            </a:r>
            <a:r>
              <a:rPr lang="fr-FR" b="1" dirty="0" smtClean="0">
                <a:solidFill>
                  <a:srgbClr val="FF0000"/>
                </a:solidFill>
                <a:effectLst>
                  <a:outerShdw blurRad="38100" dist="38100" dir="2700000" algn="tl">
                    <a:srgbClr val="000000">
                      <a:alpha val="43137"/>
                    </a:srgbClr>
                  </a:outerShdw>
                </a:effectLst>
              </a:rPr>
              <a:t>   </a:t>
            </a:r>
            <a:r>
              <a:rPr lang="fr-FR" b="1" dirty="0" err="1" smtClean="0"/>
              <a:t>Focale</a:t>
            </a:r>
            <a:r>
              <a:rPr lang="fr-FR" b="1" dirty="0" smtClean="0"/>
              <a:t> de 400 mm et +.</a:t>
            </a:r>
          </a:p>
          <a:p>
            <a:endParaRPr lang="fr-FR" b="1" dirty="0" smtClean="0">
              <a:solidFill>
                <a:srgbClr val="FF0000"/>
              </a:solidFill>
              <a:effectLst>
                <a:outerShdw blurRad="38100" dist="38100" dir="2700000" algn="tl">
                  <a:srgbClr val="000000">
                    <a:alpha val="43137"/>
                  </a:srgbClr>
                </a:outerShdw>
              </a:effectLst>
            </a:endParaRPr>
          </a:p>
        </p:txBody>
      </p:sp>
      <p:sp>
        <p:nvSpPr>
          <p:cNvPr id="12" name="ZoneTexte 11"/>
          <p:cNvSpPr txBox="1"/>
          <p:nvPr>
            <p:custDataLst>
              <p:tags r:id="rId4"/>
            </p:custDataLst>
          </p:nvPr>
        </p:nvSpPr>
        <p:spPr>
          <a:xfrm>
            <a:off x="9106125" y="7143188"/>
            <a:ext cx="1086056" cy="351546"/>
          </a:xfrm>
          <a:prstGeom prst="rect">
            <a:avLst/>
          </a:prstGeom>
          <a:noFill/>
        </p:spPr>
        <p:txBody>
          <a:bodyPr wrap="square" lIns="104306" tIns="52153" rIns="104306" bIns="52153" rtlCol="0">
            <a:spAutoFit/>
          </a:bodyPr>
          <a:lstStyle/>
          <a:p>
            <a:r>
              <a:rPr lang="fr-FR" sz="1600" b="1" i="1" dirty="0" smtClean="0">
                <a:hlinkClick r:id="rId11" action="ppaction://hlinksldjump"/>
              </a:rPr>
              <a:t>RETOUR</a:t>
            </a:r>
            <a:endParaRPr lang="fr-FR" sz="1600" b="1" i="1" dirty="0"/>
          </a:p>
        </p:txBody>
      </p:sp>
      <p:sp>
        <p:nvSpPr>
          <p:cNvPr id="13" name="ZoneTexte 12"/>
          <p:cNvSpPr txBox="1"/>
          <p:nvPr>
            <p:custDataLst>
              <p:tags r:id="rId5"/>
            </p:custDataLst>
          </p:nvPr>
        </p:nvSpPr>
        <p:spPr>
          <a:xfrm>
            <a:off x="631792" y="3623104"/>
            <a:ext cx="4714908" cy="3875588"/>
          </a:xfrm>
          <a:prstGeom prst="rect">
            <a:avLst/>
          </a:prstGeom>
          <a:noFill/>
        </p:spPr>
        <p:txBody>
          <a:bodyPr wrap="square" lIns="104306" tIns="52153" rIns="104306" bIns="52153" rtlCol="0">
            <a:spAutoFit/>
          </a:bodyPr>
          <a:lstStyle/>
          <a:p>
            <a:r>
              <a:rPr lang="fr-FR" sz="1600" b="1" dirty="0" smtClean="0">
                <a:solidFill>
                  <a:srgbClr val="FF0000"/>
                </a:solidFill>
                <a:effectLst>
                  <a:outerShdw blurRad="38100" dist="38100" dir="2700000" algn="tl">
                    <a:srgbClr val="000000">
                      <a:alpha val="43137"/>
                    </a:srgbClr>
                  </a:outerShdw>
                </a:effectLst>
              </a:rPr>
              <a:t>MODE AF </a:t>
            </a:r>
            <a:r>
              <a:rPr lang="fr-FR" sz="1600" b="1" dirty="0" smtClean="0"/>
              <a:t>= AF-S (sujet statique) </a:t>
            </a:r>
            <a:r>
              <a:rPr lang="fr-FR" sz="1600" b="1" i="1" dirty="0" smtClean="0"/>
              <a:t>ou AF-C (mobile)</a:t>
            </a:r>
          </a:p>
          <a:p>
            <a:r>
              <a:rPr lang="fr-FR" sz="1600" b="1" dirty="0" smtClean="0">
                <a:solidFill>
                  <a:srgbClr val="FF0000"/>
                </a:solidFill>
                <a:effectLst>
                  <a:outerShdw blurRad="38100" dist="38100" dir="2700000" algn="tl">
                    <a:srgbClr val="000000">
                      <a:alpha val="43137"/>
                    </a:srgbClr>
                  </a:outerShdw>
                </a:effectLst>
              </a:rPr>
              <a:t>ENTRAINEMENT </a:t>
            </a:r>
            <a:r>
              <a:rPr lang="fr-FR" sz="1600" b="1" dirty="0" smtClean="0"/>
              <a:t>= vue par vue </a:t>
            </a:r>
            <a:r>
              <a:rPr lang="fr-FR" sz="1600" b="1" i="1" dirty="0" smtClean="0"/>
              <a:t>ou rafale.</a:t>
            </a:r>
          </a:p>
          <a:p>
            <a:r>
              <a:rPr lang="fr-FR" sz="1600" b="1" dirty="0" smtClean="0">
                <a:solidFill>
                  <a:srgbClr val="FF0000"/>
                </a:solidFill>
                <a:effectLst>
                  <a:outerShdw blurRad="38100" dist="38100" dir="2700000" algn="tl">
                    <a:srgbClr val="000000">
                      <a:alpha val="43137"/>
                    </a:srgbClr>
                  </a:outerShdw>
                </a:effectLst>
              </a:rPr>
              <a:t>BALANCE DES BLANCS : </a:t>
            </a:r>
            <a:r>
              <a:rPr lang="fr-FR" sz="1600" b="1" dirty="0" smtClean="0"/>
              <a:t>Auto. </a:t>
            </a:r>
          </a:p>
          <a:p>
            <a:r>
              <a:rPr lang="fr-FR" sz="1600" b="1" dirty="0" smtClean="0">
                <a:solidFill>
                  <a:srgbClr val="FF0000"/>
                </a:solidFill>
                <a:effectLst>
                  <a:outerShdw blurRad="38100" dist="38100" dir="2700000" algn="tl">
                    <a:srgbClr val="000000">
                      <a:alpha val="43137"/>
                    </a:srgbClr>
                  </a:outerShdw>
                </a:effectLst>
              </a:rPr>
              <a:t>MODE EXPO = </a:t>
            </a:r>
            <a:r>
              <a:rPr lang="fr-FR" sz="1600" b="1" dirty="0" smtClean="0"/>
              <a:t>Priorité ouverture (A-Av). </a:t>
            </a:r>
          </a:p>
          <a:p>
            <a:r>
              <a:rPr lang="fr-FR" sz="1600" b="1" dirty="0" smtClean="0"/>
              <a:t> Manuel avec ISO Auto.</a:t>
            </a:r>
          </a:p>
          <a:p>
            <a:r>
              <a:rPr lang="fr-FR" sz="1600" b="1" dirty="0" smtClean="0">
                <a:solidFill>
                  <a:srgbClr val="FF0000"/>
                </a:solidFill>
                <a:effectLst>
                  <a:outerShdw blurRad="38100" dist="38100" dir="2700000" algn="tl">
                    <a:srgbClr val="000000">
                      <a:alpha val="43137"/>
                    </a:srgbClr>
                  </a:outerShdw>
                </a:effectLst>
              </a:rPr>
              <a:t>MODE DE MESURE = </a:t>
            </a:r>
            <a:r>
              <a:rPr lang="fr-FR" sz="1600" b="1" dirty="0" smtClean="0"/>
              <a:t>Multizone. Centrale pondérée.</a:t>
            </a:r>
          </a:p>
          <a:p>
            <a:r>
              <a:rPr lang="fr-FR" sz="1600" b="1" dirty="0" smtClean="0">
                <a:solidFill>
                  <a:srgbClr val="FF0000"/>
                </a:solidFill>
                <a:effectLst>
                  <a:outerShdw blurRad="38100" dist="38100" dir="2700000" algn="tl">
                    <a:srgbClr val="000000">
                      <a:alpha val="43137"/>
                    </a:srgbClr>
                  </a:outerShdw>
                </a:effectLst>
              </a:rPr>
              <a:t>ISO = </a:t>
            </a:r>
            <a:r>
              <a:rPr lang="fr-FR" sz="1600" b="1" dirty="0" smtClean="0"/>
              <a:t>400 ISO en base pour garantir une vitesse suffisante. 1600 ISO et plus suivant capteur.</a:t>
            </a:r>
          </a:p>
          <a:p>
            <a:r>
              <a:rPr lang="fr-FR" sz="1600" b="1" dirty="0" smtClean="0">
                <a:solidFill>
                  <a:srgbClr val="FF0000"/>
                </a:solidFill>
                <a:effectLst>
                  <a:outerShdw blurRad="38100" dist="38100" dir="2700000" algn="tl">
                    <a:srgbClr val="000000">
                      <a:alpha val="43137"/>
                    </a:srgbClr>
                  </a:outerShdw>
                </a:effectLst>
              </a:rPr>
              <a:t>VITESSE : </a:t>
            </a:r>
            <a:r>
              <a:rPr lang="fr-FR" sz="1600" b="1" dirty="0" smtClean="0"/>
              <a:t>La vitesse doit être suffisante pour figer le sujet en mouvement éventuel, elle sera donc calée sur l’inverse de la focale. </a:t>
            </a:r>
            <a:r>
              <a:rPr lang="fr-FR" sz="1600" b="1" i="1" dirty="0" smtClean="0"/>
              <a:t>(et la vitesse relative du sujet) </a:t>
            </a:r>
            <a:r>
              <a:rPr lang="fr-FR" sz="1600" b="1" dirty="0" smtClean="0"/>
              <a:t>Déclencheur à câble ou télécommande.</a:t>
            </a:r>
          </a:p>
          <a:p>
            <a:r>
              <a:rPr lang="fr-FR" sz="1600" b="1" dirty="0" smtClean="0">
                <a:solidFill>
                  <a:srgbClr val="FF0000"/>
                </a:solidFill>
                <a:effectLst>
                  <a:outerShdw blurRad="38100" dist="38100" dir="2700000" algn="tl">
                    <a:srgbClr val="000000">
                      <a:alpha val="43137"/>
                    </a:srgbClr>
                  </a:outerShdw>
                </a:effectLst>
              </a:rPr>
              <a:t>OUVERTURE = </a:t>
            </a:r>
            <a:r>
              <a:rPr lang="fr-FR" sz="1600" b="1" dirty="0" smtClean="0"/>
              <a:t>Pour détacher le sujet du fond avec un grand télé = f5.6 à f8.</a:t>
            </a:r>
          </a:p>
          <a:p>
            <a:r>
              <a:rPr lang="fr-FR" sz="1600" b="1" dirty="0" smtClean="0">
                <a:solidFill>
                  <a:srgbClr val="FF0000"/>
                </a:solidFill>
                <a:effectLst>
                  <a:outerShdw blurRad="38100" dist="38100" dir="2700000" algn="tl">
                    <a:srgbClr val="000000">
                      <a:alpha val="43137"/>
                    </a:srgbClr>
                  </a:outerShdw>
                </a:effectLst>
              </a:rPr>
              <a:t>FILTRES  </a:t>
            </a:r>
            <a:r>
              <a:rPr lang="fr-FR" sz="1600" b="1" dirty="0" smtClean="0"/>
              <a:t>Polarisant parfois intéressant sur l’eau.</a:t>
            </a:r>
          </a:p>
          <a:p>
            <a:endParaRPr lang="fr-FR" sz="500" b="1" dirty="0" smtClean="0">
              <a:solidFill>
                <a:srgbClr val="FF0000"/>
              </a:solidFill>
              <a:effectLst>
                <a:outerShdw blurRad="38100" dist="38100" dir="2700000" algn="tl">
                  <a:srgbClr val="000000">
                    <a:alpha val="43137"/>
                  </a:srgbClr>
                </a:outerShdw>
              </a:effectLst>
            </a:endParaRPr>
          </a:p>
        </p:txBody>
      </p:sp>
      <p:pic>
        <p:nvPicPr>
          <p:cNvPr id="9" name="Image 8" descr="2809T088 copie.jpg"/>
          <p:cNvPicPr>
            <a:picLocks noChangeAspect="1"/>
          </p:cNvPicPr>
          <p:nvPr>
            <p:custDataLst>
              <p:tags r:id="rId6"/>
            </p:custDataLst>
          </p:nvPr>
        </p:nvPicPr>
        <p:blipFill>
          <a:blip r:embed="rId12" cstate="screen"/>
          <a:stretch>
            <a:fillRect/>
          </a:stretch>
        </p:blipFill>
        <p:spPr>
          <a:xfrm>
            <a:off x="5513785" y="236265"/>
            <a:ext cx="4637756" cy="2914257"/>
          </a:xfrm>
          <a:prstGeom prst="rect">
            <a:avLst/>
          </a:prstGeom>
          <a:ln w="19050">
            <a:solidFill>
              <a:srgbClr val="FFC000"/>
            </a:solidFill>
          </a:ln>
        </p:spPr>
      </p:pic>
      <p:cxnSp>
        <p:nvCxnSpPr>
          <p:cNvPr id="11" name="Connecteur droit 10"/>
          <p:cNvCxnSpPr/>
          <p:nvPr>
            <p:custDataLst>
              <p:tags r:id="rId7"/>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 13" descr="2007T126_v2.jpg"/>
          <p:cNvPicPr>
            <a:picLocks noChangeAspect="1"/>
          </p:cNvPicPr>
          <p:nvPr>
            <p:custDataLst>
              <p:tags r:id="rId8"/>
            </p:custDataLst>
          </p:nvPr>
        </p:nvPicPr>
        <p:blipFill>
          <a:blip r:embed="rId13" cstate="print"/>
          <a:stretch>
            <a:fillRect/>
          </a:stretch>
        </p:blipFill>
        <p:spPr>
          <a:xfrm>
            <a:off x="5989642" y="2899585"/>
            <a:ext cx="3677227" cy="2452681"/>
          </a:xfrm>
          <a:prstGeom prst="rect">
            <a:avLst/>
          </a:prstGeom>
          <a:ln w="28575">
            <a:solidFill>
              <a:srgbClr val="FFC000"/>
            </a:solidFill>
          </a:ln>
        </p:spPr>
      </p:pic>
      <p:pic>
        <p:nvPicPr>
          <p:cNvPr id="10" name="Image 9" descr="2104T019.tif"/>
          <p:cNvPicPr>
            <a:picLocks noChangeAspect="1"/>
          </p:cNvPicPr>
          <p:nvPr>
            <p:custDataLst>
              <p:tags r:id="rId9"/>
            </p:custDataLst>
          </p:nvPr>
        </p:nvPicPr>
        <p:blipFill>
          <a:blip r:embed="rId14" cstate="screen"/>
          <a:stretch>
            <a:fillRect/>
          </a:stretch>
        </p:blipFill>
        <p:spPr>
          <a:xfrm>
            <a:off x="6918336" y="4995077"/>
            <a:ext cx="3508796" cy="2205384"/>
          </a:xfrm>
          <a:prstGeom prst="rect">
            <a:avLst/>
          </a:prstGeom>
          <a:ln w="19050">
            <a:solidFill>
              <a:srgbClr val="FFC000"/>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custDataLst>
              <p:tags r:id="rId1"/>
            </p:custDataLst>
          </p:nvPr>
        </p:nvGraphicFramePr>
        <p:xfrm>
          <a:off x="2316905" y="236265"/>
          <a:ext cx="3029797" cy="3360560"/>
        </p:xfrm>
        <a:graphic>
          <a:graphicData uri="http://schemas.openxmlformats.org/drawingml/2006/table">
            <a:tbl>
              <a:tblPr/>
              <a:tblGrid>
                <a:gridCol w="890026"/>
                <a:gridCol w="192839"/>
                <a:gridCol w="890026"/>
                <a:gridCol w="166880"/>
                <a:gridCol w="890026"/>
              </a:tblGrid>
              <a:tr h="210035">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rgbClr val="000000"/>
                          </a:solidFill>
                          <a:latin typeface="Calibri"/>
                        </a:rPr>
                        <a:t>1/2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800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5,6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1600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chemeClr val="tx1"/>
                          </a:solidFill>
                          <a:latin typeface="Calibri"/>
                        </a:rPr>
                        <a:t>1/8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3200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chemeClr val="tx1"/>
                          </a:solidFill>
                          <a:latin typeface="Calibri"/>
                        </a:rPr>
                        <a:t>1/15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6400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1/30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r>
              <a:tr h="210035">
                <a:tc>
                  <a:txBody>
                    <a:bodyPr/>
                    <a:lstStyle/>
                    <a:p>
                      <a:pPr algn="ctr" fontAlgn="b"/>
                      <a:r>
                        <a:rPr lang="fr-FR" sz="1200" b="1" i="0" u="none" strike="noStrike" dirty="0">
                          <a:solidFill>
                            <a:schemeClr val="tx1"/>
                          </a:solidFill>
                          <a:latin typeface="Calibri"/>
                        </a:rPr>
                        <a:t>1/60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chemeClr val="tx1"/>
                          </a:solidFill>
                          <a:effectLst/>
                          <a:latin typeface="Calibri"/>
                        </a:rPr>
                        <a:t>1/125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1/250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1/500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1/1000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1/4000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1/8000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bl>
          </a:graphicData>
        </a:graphic>
      </p:graphicFrame>
      <p:graphicFrame>
        <p:nvGraphicFramePr>
          <p:cNvPr id="5" name="Tableau 4"/>
          <p:cNvGraphicFramePr>
            <a:graphicFrameLocks noGrp="1"/>
          </p:cNvGraphicFramePr>
          <p:nvPr>
            <p:custDataLst>
              <p:tags r:id="rId2"/>
            </p:custDataLst>
          </p:nvPr>
        </p:nvGraphicFramePr>
        <p:xfrm>
          <a:off x="3341673" y="2362885"/>
          <a:ext cx="1915902" cy="630105"/>
        </p:xfrm>
        <a:graphic>
          <a:graphicData uri="http://schemas.openxmlformats.org/drawingml/2006/table">
            <a:tbl>
              <a:tblPr/>
              <a:tblGrid>
                <a:gridCol w="371299"/>
                <a:gridCol w="371299"/>
                <a:gridCol w="430706"/>
                <a:gridCol w="371299"/>
                <a:gridCol w="371299"/>
              </a:tblGrid>
              <a:tr h="210035">
                <a:tc>
                  <a:txBody>
                    <a:bodyPr/>
                    <a:lstStyle/>
                    <a:p>
                      <a:pPr algn="ctr" fontAlgn="b"/>
                      <a:r>
                        <a:rPr lang="fr-FR" sz="1200" b="1" i="0" u="none" strike="noStrike">
                          <a:solidFill>
                            <a:srgbClr val="000000"/>
                          </a:solidFill>
                          <a:latin typeface="Calibri"/>
                        </a:rPr>
                        <a:t>- 2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gridSpan="2">
                  <a:txBody>
                    <a:bodyPr/>
                    <a:lstStyle/>
                    <a:p>
                      <a:pPr algn="ctr" fontAlgn="b"/>
                      <a:r>
                        <a:rPr lang="fr-FR" sz="1200" b="1" i="0" u="none" strike="noStrike">
                          <a:solidFill>
                            <a:srgbClr val="000000"/>
                          </a:solidFill>
                          <a:latin typeface="Calibri"/>
                        </a:rPr>
                        <a:t>MOINS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1200" b="1" i="0" u="none" strike="noStrike">
                          <a:solidFill>
                            <a:srgbClr val="000000"/>
                          </a:solidFill>
                          <a:latin typeface="Calibri"/>
                        </a:rPr>
                        <a:t>ZERO</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fr-FR" sz="1200" b="1" i="0" u="none" strike="noStrike">
                          <a:solidFill>
                            <a:srgbClr val="000000"/>
                          </a:solidFill>
                          <a:latin typeface="Calibri"/>
                        </a:rPr>
                        <a:t>PLUS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r>
              <a:tr h="210035">
                <a:tc gridSpan="2">
                  <a:txBody>
                    <a:bodyPr/>
                    <a:lstStyle/>
                    <a:p>
                      <a:pPr algn="ctr" fontAlgn="b"/>
                      <a:r>
                        <a:rPr lang="fr-FR" sz="1200" b="1" i="0" u="none" strike="noStrike">
                          <a:solidFill>
                            <a:srgbClr val="000000"/>
                          </a:solidFill>
                          <a:latin typeface="Calibri"/>
                        </a:rPr>
                        <a:t>FONCE</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fontAlgn="b"/>
                      <a:r>
                        <a:rPr lang="fr-FR" sz="1200" b="1" i="0" u="none" strike="noStrike">
                          <a:solidFill>
                            <a:srgbClr val="000000"/>
                          </a:solidFill>
                          <a:latin typeface="Calibri"/>
                        </a:rPr>
                        <a:t>GRIS</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fr-FR" sz="1200" b="1" i="0" u="none" strike="noStrike" dirty="0">
                          <a:solidFill>
                            <a:srgbClr val="000000"/>
                          </a:solidFill>
                          <a:latin typeface="Calibri"/>
                        </a:rPr>
                        <a:t>CLAIR</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r>
            </a:tbl>
          </a:graphicData>
        </a:graphic>
      </p:graphicFrame>
      <p:sp>
        <p:nvSpPr>
          <p:cNvPr id="7" name="ZoneTexte 6"/>
          <p:cNvSpPr txBox="1"/>
          <p:nvPr>
            <p:custDataLst>
              <p:tags r:id="rId3"/>
            </p:custDataLst>
          </p:nvPr>
        </p:nvSpPr>
        <p:spPr>
          <a:xfrm>
            <a:off x="668305" y="137293"/>
            <a:ext cx="1670855" cy="3613977"/>
          </a:xfrm>
          <a:prstGeom prst="rect">
            <a:avLst/>
          </a:prstGeom>
          <a:noFill/>
        </p:spPr>
        <p:txBody>
          <a:bodyPr wrap="square" lIns="104306" tIns="52153" rIns="104306" bIns="52153" rtlCol="0">
            <a:spAutoFit/>
          </a:bodyPr>
          <a:lstStyle/>
          <a:p>
            <a:r>
              <a:rPr lang="fr-FR" b="1" dirty="0" smtClean="0">
                <a:solidFill>
                  <a:srgbClr val="FF0000"/>
                </a:solidFill>
                <a:effectLst>
                  <a:outerShdw blurRad="38100" dist="38100" dir="2700000" algn="tl">
                    <a:srgbClr val="000000">
                      <a:alpha val="43137"/>
                    </a:srgbClr>
                  </a:outerShdw>
                </a:effectLst>
              </a:rPr>
              <a:t>ANIMALIER</a:t>
            </a:r>
            <a:br>
              <a:rPr lang="fr-FR" b="1" dirty="0" smtClean="0">
                <a:solidFill>
                  <a:srgbClr val="FF0000"/>
                </a:solidFill>
                <a:effectLst>
                  <a:outerShdw blurRad="38100" dist="38100" dir="2700000" algn="tl">
                    <a:srgbClr val="000000">
                      <a:alpha val="43137"/>
                    </a:srgbClr>
                  </a:outerShdw>
                </a:effectLst>
              </a:rPr>
            </a:br>
            <a:r>
              <a:rPr lang="fr-FR" b="1" dirty="0" smtClean="0">
                <a:solidFill>
                  <a:srgbClr val="FF0000"/>
                </a:solidFill>
                <a:effectLst>
                  <a:outerShdw blurRad="38100" dist="38100" dir="2700000" algn="tl">
                    <a:srgbClr val="000000">
                      <a:alpha val="43137"/>
                    </a:srgbClr>
                  </a:outerShdw>
                </a:effectLst>
              </a:rPr>
              <a:t>APPROCHE</a:t>
            </a:r>
          </a:p>
          <a:p>
            <a:r>
              <a:rPr lang="fr-FR" sz="1800" b="1" dirty="0" smtClean="0">
                <a:solidFill>
                  <a:srgbClr val="FF0000"/>
                </a:solidFill>
                <a:effectLst>
                  <a:outerShdw blurRad="38100" dist="38100" dir="2700000" algn="tl">
                    <a:srgbClr val="000000">
                      <a:alpha val="43137"/>
                    </a:srgbClr>
                  </a:outerShdw>
                </a:effectLst>
              </a:rPr>
              <a:t>Sujet mobile</a:t>
            </a:r>
          </a:p>
          <a:p>
            <a:endParaRPr lang="fr-FR" sz="900" b="1" dirty="0" smtClean="0">
              <a:solidFill>
                <a:srgbClr val="FF0000"/>
              </a:solidFill>
              <a:effectLst>
                <a:outerShdw blurRad="38100" dist="38100" dir="2700000" algn="tl">
                  <a:srgbClr val="000000">
                    <a:alpha val="43137"/>
                  </a:srgbClr>
                </a:outerShdw>
              </a:effectLst>
            </a:endParaRPr>
          </a:p>
          <a:p>
            <a:endParaRPr lang="fr-FR" sz="900" b="1" dirty="0" smtClean="0">
              <a:solidFill>
                <a:srgbClr val="FF0000"/>
              </a:solidFill>
              <a:effectLst>
                <a:outerShdw blurRad="38100" dist="38100" dir="2700000" algn="tl">
                  <a:srgbClr val="000000">
                    <a:alpha val="43137"/>
                  </a:srgbClr>
                </a:outerShdw>
              </a:effectLst>
            </a:endParaRPr>
          </a:p>
          <a:p>
            <a:r>
              <a:rPr lang="fr-FR" b="1" dirty="0" smtClean="0">
                <a:solidFill>
                  <a:srgbClr val="FF0000"/>
                </a:solidFill>
                <a:effectLst>
                  <a:outerShdw blurRad="38100" dist="38100" dir="2700000" algn="tl">
                    <a:srgbClr val="000000">
                      <a:alpha val="43137"/>
                    </a:srgbClr>
                  </a:outerShdw>
                </a:effectLst>
              </a:rPr>
              <a:t>DE JOUR</a:t>
            </a:r>
          </a:p>
          <a:p>
            <a:endParaRPr lang="fr-FR" sz="1600" b="1" dirty="0" smtClean="0">
              <a:solidFill>
                <a:srgbClr val="FF0000"/>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MAIN LEVEE</a:t>
            </a:r>
          </a:p>
          <a:p>
            <a:r>
              <a:rPr lang="fr-FR" b="1" dirty="0" smtClean="0">
                <a:solidFill>
                  <a:srgbClr val="0066FF"/>
                </a:solidFill>
                <a:effectLst>
                  <a:outerShdw blurRad="38100" dist="38100" dir="2700000" algn="tl">
                    <a:srgbClr val="000000">
                      <a:alpha val="43137"/>
                    </a:srgbClr>
                  </a:outerShdw>
                </a:effectLst>
              </a:rPr>
              <a:t>MONOPODE</a:t>
            </a:r>
          </a:p>
          <a:p>
            <a:endParaRPr lang="fr-FR" sz="900" b="1" dirty="0" smtClean="0">
              <a:solidFill>
                <a:srgbClr val="0066FF"/>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FOCALE   </a:t>
            </a:r>
          </a:p>
          <a:p>
            <a:r>
              <a:rPr lang="fr-FR" b="1" dirty="0" smtClean="0"/>
              <a:t>Focale de 200 mm et +.</a:t>
            </a:r>
            <a:endParaRPr lang="fr-FR" b="1" dirty="0" smtClean="0">
              <a:solidFill>
                <a:srgbClr val="FF0000"/>
              </a:solidFill>
              <a:effectLst>
                <a:outerShdw blurRad="38100" dist="38100" dir="2700000" algn="tl">
                  <a:srgbClr val="000000">
                    <a:alpha val="43137"/>
                  </a:srgbClr>
                </a:outerShdw>
              </a:effectLst>
            </a:endParaRPr>
          </a:p>
        </p:txBody>
      </p:sp>
      <p:sp>
        <p:nvSpPr>
          <p:cNvPr id="9" name="ZoneTexte 8"/>
          <p:cNvSpPr txBox="1"/>
          <p:nvPr>
            <p:custDataLst>
              <p:tags r:id="rId4"/>
            </p:custDataLst>
          </p:nvPr>
        </p:nvSpPr>
        <p:spPr>
          <a:xfrm>
            <a:off x="668305" y="3738913"/>
            <a:ext cx="4678395" cy="3552422"/>
          </a:xfrm>
          <a:prstGeom prst="rect">
            <a:avLst/>
          </a:prstGeom>
          <a:noFill/>
        </p:spPr>
        <p:txBody>
          <a:bodyPr wrap="square" lIns="104306" tIns="52153" rIns="104306" bIns="52153" rtlCol="0">
            <a:spAutoFit/>
          </a:bodyPr>
          <a:lstStyle/>
          <a:p>
            <a:r>
              <a:rPr lang="fr-FR" sz="1600" b="1" dirty="0" smtClean="0">
                <a:solidFill>
                  <a:srgbClr val="FF0000"/>
                </a:solidFill>
                <a:effectLst>
                  <a:outerShdw blurRad="38100" dist="38100" dir="2700000" algn="tl">
                    <a:srgbClr val="000000">
                      <a:alpha val="43137"/>
                    </a:srgbClr>
                  </a:outerShdw>
                </a:effectLst>
              </a:rPr>
              <a:t>MODE AF </a:t>
            </a:r>
            <a:r>
              <a:rPr lang="fr-FR" sz="1600" b="1" dirty="0" smtClean="0"/>
              <a:t>= AF-C. </a:t>
            </a:r>
            <a:r>
              <a:rPr lang="fr-FR" sz="1600" b="1" dirty="0" smtClean="0">
                <a:solidFill>
                  <a:srgbClr val="FF0000"/>
                </a:solidFill>
                <a:effectLst>
                  <a:outerShdw blurRad="38100" dist="38100" dir="2700000" algn="tl">
                    <a:srgbClr val="000000">
                      <a:alpha val="43137"/>
                    </a:srgbClr>
                  </a:outerShdw>
                </a:effectLst>
              </a:rPr>
              <a:t>ENTRAINEMENT </a:t>
            </a:r>
            <a:r>
              <a:rPr lang="fr-FR" sz="1600" b="1" dirty="0" smtClean="0"/>
              <a:t>= Rafale.</a:t>
            </a:r>
          </a:p>
          <a:p>
            <a:r>
              <a:rPr lang="fr-FR" sz="1600" b="1" dirty="0" smtClean="0">
                <a:solidFill>
                  <a:srgbClr val="FF0000"/>
                </a:solidFill>
                <a:effectLst>
                  <a:outerShdw blurRad="38100" dist="38100" dir="2700000" algn="tl">
                    <a:srgbClr val="000000">
                      <a:alpha val="43137"/>
                    </a:srgbClr>
                  </a:outerShdw>
                </a:effectLst>
              </a:rPr>
              <a:t>BALANCE DES BLANCS : </a:t>
            </a:r>
            <a:r>
              <a:rPr lang="fr-FR" sz="1600" b="1" dirty="0" smtClean="0"/>
              <a:t>Auto. </a:t>
            </a:r>
          </a:p>
          <a:p>
            <a:r>
              <a:rPr lang="fr-FR" sz="1600" b="1" dirty="0" smtClean="0">
                <a:solidFill>
                  <a:srgbClr val="FF0000"/>
                </a:solidFill>
                <a:effectLst>
                  <a:outerShdw blurRad="38100" dist="38100" dir="2700000" algn="tl">
                    <a:srgbClr val="000000">
                      <a:alpha val="43137"/>
                    </a:srgbClr>
                  </a:outerShdw>
                </a:effectLst>
              </a:rPr>
              <a:t>MODE = </a:t>
            </a:r>
            <a:r>
              <a:rPr lang="fr-FR" sz="1600" b="1" dirty="0" smtClean="0"/>
              <a:t>Priorité ouverture (A-Av). (M et ISO Auto)</a:t>
            </a:r>
          </a:p>
          <a:p>
            <a:r>
              <a:rPr lang="fr-FR" sz="1600" b="1" dirty="0" smtClean="0">
                <a:solidFill>
                  <a:srgbClr val="FF0000"/>
                </a:solidFill>
                <a:effectLst>
                  <a:outerShdw blurRad="38100" dist="38100" dir="2700000" algn="tl">
                    <a:srgbClr val="000000">
                      <a:alpha val="43137"/>
                    </a:srgbClr>
                  </a:outerShdw>
                </a:effectLst>
              </a:rPr>
              <a:t>MODE DE MESURE = </a:t>
            </a:r>
            <a:r>
              <a:rPr lang="fr-FR" sz="1600" b="1" dirty="0" smtClean="0"/>
              <a:t>Multizone. Centrale pondérée.</a:t>
            </a:r>
          </a:p>
          <a:p>
            <a:r>
              <a:rPr lang="fr-FR" sz="1600" b="1" dirty="0" smtClean="0">
                <a:solidFill>
                  <a:srgbClr val="FF0000"/>
                </a:solidFill>
                <a:effectLst>
                  <a:outerShdw blurRad="38100" dist="38100" dir="2700000" algn="tl">
                    <a:srgbClr val="000000">
                      <a:alpha val="43137"/>
                    </a:srgbClr>
                  </a:outerShdw>
                </a:effectLst>
              </a:rPr>
              <a:t>ISO = </a:t>
            </a:r>
            <a:r>
              <a:rPr lang="fr-FR" sz="1600" b="1" dirty="0" smtClean="0"/>
              <a:t>400 ISO en base pour garantir une vitesse suffisante. 1600 ISO et plus suivant capteur.</a:t>
            </a:r>
          </a:p>
          <a:p>
            <a:r>
              <a:rPr lang="fr-FR" sz="1600" b="1" dirty="0" smtClean="0">
                <a:solidFill>
                  <a:srgbClr val="FF0000"/>
                </a:solidFill>
                <a:effectLst>
                  <a:outerShdw blurRad="38100" dist="38100" dir="2700000" algn="tl">
                    <a:srgbClr val="000000">
                      <a:alpha val="43137"/>
                    </a:srgbClr>
                  </a:outerShdw>
                </a:effectLst>
              </a:rPr>
              <a:t>VITESSE : </a:t>
            </a:r>
            <a:r>
              <a:rPr lang="fr-FR" sz="1600" b="1" dirty="0" smtClean="0"/>
              <a:t>La vitesse doit être suffisante pour figer le sujet en mouvement, elle sera donc calée sur l’inverse de la focale et la vitesse relative du sujet.</a:t>
            </a:r>
          </a:p>
          <a:p>
            <a:r>
              <a:rPr lang="fr-FR" sz="1600" b="1" dirty="0" smtClean="0"/>
              <a:t>Variante « filé » pour enregistrer les mouvements du sujet avec un fond flou.</a:t>
            </a:r>
          </a:p>
          <a:p>
            <a:r>
              <a:rPr lang="fr-FR" sz="1600" b="1" dirty="0" smtClean="0">
                <a:solidFill>
                  <a:srgbClr val="FF0000"/>
                </a:solidFill>
                <a:effectLst>
                  <a:outerShdw blurRad="38100" dist="38100" dir="2700000" algn="tl">
                    <a:srgbClr val="000000">
                      <a:alpha val="43137"/>
                    </a:srgbClr>
                  </a:outerShdw>
                </a:effectLst>
              </a:rPr>
              <a:t>OUVERTURE = </a:t>
            </a:r>
            <a:r>
              <a:rPr lang="fr-FR" sz="1600" b="1" dirty="0" smtClean="0"/>
              <a:t>Détacher le sujet du fond = f2.8 à f5.6.</a:t>
            </a:r>
          </a:p>
          <a:p>
            <a:r>
              <a:rPr lang="fr-FR" sz="1600" b="1" dirty="0" smtClean="0">
                <a:solidFill>
                  <a:srgbClr val="FF0000"/>
                </a:solidFill>
                <a:effectLst>
                  <a:outerShdw blurRad="38100" dist="38100" dir="2700000" algn="tl">
                    <a:srgbClr val="000000">
                      <a:alpha val="43137"/>
                    </a:srgbClr>
                  </a:outerShdw>
                </a:effectLst>
              </a:rPr>
              <a:t>FILTRES = </a:t>
            </a:r>
            <a:r>
              <a:rPr lang="fr-FR" sz="1600" b="1" dirty="0" smtClean="0"/>
              <a:t>Polarisant parfois intéressant (sur l’eau), mange 1 à 2 IL. Attention à la vitesse.</a:t>
            </a:r>
            <a:endParaRPr lang="fr-FR" sz="500" b="1" dirty="0" smtClean="0">
              <a:solidFill>
                <a:srgbClr val="FF0000"/>
              </a:solidFill>
              <a:effectLst>
                <a:outerShdw blurRad="38100" dist="38100" dir="2700000" algn="tl">
                  <a:srgbClr val="000000">
                    <a:alpha val="43137"/>
                  </a:srgbClr>
                </a:outerShdw>
              </a:effectLst>
            </a:endParaRPr>
          </a:p>
        </p:txBody>
      </p:sp>
      <p:pic>
        <p:nvPicPr>
          <p:cNvPr id="10" name="Image 9" descr="2108T032 copie.jpg"/>
          <p:cNvPicPr>
            <a:picLocks noChangeAspect="1"/>
          </p:cNvPicPr>
          <p:nvPr>
            <p:custDataLst>
              <p:tags r:id="rId5"/>
            </p:custDataLst>
          </p:nvPr>
        </p:nvPicPr>
        <p:blipFill>
          <a:blip r:embed="rId10" cstate="screen"/>
          <a:stretch>
            <a:fillRect/>
          </a:stretch>
        </p:blipFill>
        <p:spPr>
          <a:xfrm>
            <a:off x="5597329" y="315028"/>
            <a:ext cx="4763100" cy="2993021"/>
          </a:xfrm>
          <a:prstGeom prst="rect">
            <a:avLst/>
          </a:prstGeom>
          <a:ln w="19050">
            <a:solidFill>
              <a:srgbClr val="FFC000"/>
            </a:solidFill>
          </a:ln>
        </p:spPr>
      </p:pic>
      <p:pic>
        <p:nvPicPr>
          <p:cNvPr id="11" name="Image 10" descr="2010T033.jpg"/>
          <p:cNvPicPr>
            <a:picLocks noChangeAspect="1"/>
          </p:cNvPicPr>
          <p:nvPr>
            <p:custDataLst>
              <p:tags r:id="rId6"/>
            </p:custDataLst>
          </p:nvPr>
        </p:nvPicPr>
        <p:blipFill>
          <a:blip r:embed="rId11" cstate="print"/>
          <a:stretch>
            <a:fillRect/>
          </a:stretch>
        </p:blipFill>
        <p:spPr>
          <a:xfrm>
            <a:off x="6015042" y="3071758"/>
            <a:ext cx="3650014" cy="2295263"/>
          </a:xfrm>
          <a:prstGeom prst="rect">
            <a:avLst/>
          </a:prstGeom>
          <a:ln w="19050">
            <a:solidFill>
              <a:srgbClr val="FFC000"/>
            </a:solidFill>
          </a:ln>
        </p:spPr>
      </p:pic>
      <p:pic>
        <p:nvPicPr>
          <p:cNvPr id="12" name="Image 11" descr="_TTM0207 copie.jpg"/>
          <p:cNvPicPr>
            <a:picLocks noChangeAspect="1"/>
          </p:cNvPicPr>
          <p:nvPr>
            <p:custDataLst>
              <p:tags r:id="rId7"/>
            </p:custDataLst>
          </p:nvPr>
        </p:nvPicPr>
        <p:blipFill>
          <a:blip r:embed="rId12" cstate="screen"/>
          <a:stretch>
            <a:fillRect/>
          </a:stretch>
        </p:blipFill>
        <p:spPr>
          <a:xfrm>
            <a:off x="6808973" y="4883324"/>
            <a:ext cx="3550293" cy="2230920"/>
          </a:xfrm>
          <a:prstGeom prst="rect">
            <a:avLst/>
          </a:prstGeom>
          <a:ln w="19050">
            <a:solidFill>
              <a:srgbClr val="FFC000"/>
            </a:solidFill>
          </a:ln>
        </p:spPr>
      </p:pic>
      <p:cxnSp>
        <p:nvCxnSpPr>
          <p:cNvPr id="14" name="Connecteur droit 13"/>
          <p:cNvCxnSpPr/>
          <p:nvPr>
            <p:custDataLst>
              <p:tags r:id="rId8"/>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custDataLst>
              <p:tags r:id="rId1"/>
            </p:custDataLst>
          </p:nvPr>
        </p:nvSpPr>
        <p:spPr>
          <a:xfrm>
            <a:off x="774668" y="351607"/>
            <a:ext cx="4572032" cy="6740307"/>
          </a:xfrm>
          <a:prstGeom prst="rect">
            <a:avLst/>
          </a:prstGeom>
          <a:noFill/>
        </p:spPr>
        <p:txBody>
          <a:bodyPr wrap="square" rtlCol="0">
            <a:spAutoFit/>
          </a:bodyPr>
          <a:lstStyle/>
          <a:p>
            <a:pPr fontAlgn="base">
              <a:spcBef>
                <a:spcPct val="0"/>
              </a:spcBef>
              <a:spcAft>
                <a:spcPct val="0"/>
              </a:spcAft>
            </a:pPr>
            <a:r>
              <a:rPr lang="fr-FR" sz="1800" b="1" dirty="0" smtClean="0">
                <a:solidFill>
                  <a:srgbClr val="FF0000"/>
                </a:solidFill>
                <a:effectLst>
                  <a:outerShdw blurRad="38100" dist="38100" dir="2700000" algn="tl">
                    <a:srgbClr val="000000">
                      <a:alpha val="43137"/>
                    </a:srgbClr>
                  </a:outerShdw>
                </a:effectLst>
                <a:cs typeface="Arial" pitchFamily="34" charset="0"/>
              </a:rPr>
              <a:t>Sujets et conditions </a:t>
            </a:r>
          </a:p>
          <a:p>
            <a:pPr fontAlgn="base">
              <a:spcBef>
                <a:spcPct val="0"/>
              </a:spcBef>
              <a:spcAft>
                <a:spcPct val="0"/>
              </a:spcAft>
            </a:pPr>
            <a:endParaRPr lang="fr-FR" sz="500" b="1" dirty="0" smtClean="0">
              <a:solidFill>
                <a:srgbClr val="FF0000"/>
              </a:solidFill>
              <a:effectLst>
                <a:outerShdw blurRad="38100" dist="38100" dir="2700000" algn="tl">
                  <a:srgbClr val="000000">
                    <a:alpha val="43137"/>
                  </a:srgbClr>
                </a:outerShdw>
              </a:effectLst>
              <a:cs typeface="Arial" pitchFamily="34" charset="0"/>
            </a:endParaRPr>
          </a:p>
          <a:p>
            <a:pPr fontAlgn="base">
              <a:spcBef>
                <a:spcPct val="0"/>
              </a:spcBef>
              <a:spcAft>
                <a:spcPct val="0"/>
              </a:spcAft>
              <a:buFont typeface="Wingdings" pitchFamily="2" charset="2"/>
              <a:buChar char="ü"/>
            </a:pPr>
            <a:r>
              <a:rPr lang="fr-FR" sz="1400" b="1" dirty="0" smtClean="0">
                <a:solidFill>
                  <a:srgbClr val="000000"/>
                </a:solidFill>
                <a:cs typeface="Arial" pitchFamily="34" charset="0"/>
              </a:rPr>
              <a:t>Il ne faut pas confondre la prise de vue d’animaux en parc zoologique, d’animaux domestiques, de petits rongeurs, reptiles, amphibiens, insectes avec la prise de vue d’animaux sauvages en milieu naturel. </a:t>
            </a:r>
          </a:p>
          <a:p>
            <a:pPr fontAlgn="base">
              <a:spcBef>
                <a:spcPct val="0"/>
              </a:spcBef>
              <a:spcAft>
                <a:spcPct val="0"/>
              </a:spcAft>
              <a:buFont typeface="Wingdings" pitchFamily="2" charset="2"/>
              <a:buChar char="ü"/>
            </a:pPr>
            <a:r>
              <a:rPr lang="fr-FR" sz="1400" b="1" dirty="0" smtClean="0">
                <a:solidFill>
                  <a:srgbClr val="000000"/>
                </a:solidFill>
                <a:cs typeface="Arial" pitchFamily="34" charset="0"/>
              </a:rPr>
              <a:t>Cette dernière demande de réelles connaissances, des animaux et de l’art de l’observation dans un milieu naturel ou un seul photographe est déjà un photographe de trop.</a:t>
            </a:r>
          </a:p>
          <a:p>
            <a:pPr fontAlgn="base">
              <a:spcBef>
                <a:spcPct val="0"/>
              </a:spcBef>
              <a:spcAft>
                <a:spcPct val="0"/>
              </a:spcAft>
              <a:buFont typeface="Wingdings" pitchFamily="2" charset="2"/>
              <a:buChar char="ü"/>
            </a:pPr>
            <a:endParaRPr lang="fr-FR" sz="400" b="1" dirty="0" smtClean="0">
              <a:solidFill>
                <a:srgbClr val="000000"/>
              </a:solidFill>
              <a:cs typeface="Arial" pitchFamily="34" charset="0"/>
            </a:endParaRPr>
          </a:p>
          <a:p>
            <a:pPr fontAlgn="base">
              <a:spcBef>
                <a:spcPct val="0"/>
              </a:spcBef>
              <a:spcAft>
                <a:spcPct val="0"/>
              </a:spcAft>
              <a:buFont typeface="Wingdings" pitchFamily="2" charset="2"/>
              <a:buChar char="ü"/>
            </a:pPr>
            <a:r>
              <a:rPr lang="fr-FR" sz="1400" b="1" dirty="0" smtClean="0">
                <a:solidFill>
                  <a:srgbClr val="000000"/>
                </a:solidFill>
                <a:cs typeface="Arial" pitchFamily="34" charset="0"/>
              </a:rPr>
              <a:t>La photo peut-être créative, esthétique, mais aussi documentaire. (milieu)</a:t>
            </a:r>
          </a:p>
          <a:p>
            <a:pPr fontAlgn="base">
              <a:spcBef>
                <a:spcPct val="0"/>
              </a:spcBef>
              <a:spcAft>
                <a:spcPct val="0"/>
              </a:spcAft>
              <a:buFont typeface="Wingdings" pitchFamily="2" charset="2"/>
              <a:buChar char="ü"/>
            </a:pPr>
            <a:endParaRPr lang="fr-FR" sz="500" b="1" dirty="0" smtClean="0">
              <a:solidFill>
                <a:srgbClr val="000000"/>
              </a:solidFill>
              <a:cs typeface="Arial" pitchFamily="34" charset="0"/>
            </a:endParaRPr>
          </a:p>
          <a:p>
            <a:pPr fontAlgn="base">
              <a:spcBef>
                <a:spcPct val="0"/>
              </a:spcBef>
              <a:spcAft>
                <a:spcPct val="0"/>
              </a:spcAft>
              <a:buFont typeface="Wingdings" pitchFamily="2" charset="2"/>
              <a:buChar char="ü"/>
            </a:pPr>
            <a:r>
              <a:rPr lang="fr-FR" sz="1400" b="1" dirty="0" smtClean="0">
                <a:solidFill>
                  <a:srgbClr val="000000"/>
                </a:solidFill>
                <a:cs typeface="Arial" pitchFamily="34" charset="0"/>
              </a:rPr>
              <a:t>Elle peut être effectuée à la campagne, à la ville, en plaine, en montagne, en forêt, sur des plans d’eau, dans des jardins, des granges, des greniers, etc. </a:t>
            </a:r>
          </a:p>
          <a:p>
            <a:pPr fontAlgn="base">
              <a:spcBef>
                <a:spcPct val="0"/>
              </a:spcBef>
              <a:spcAft>
                <a:spcPct val="0"/>
              </a:spcAft>
              <a:buFont typeface="Wingdings" pitchFamily="2" charset="2"/>
              <a:buChar char="ü"/>
            </a:pPr>
            <a:endParaRPr lang="fr-FR" sz="400" b="1" dirty="0" smtClean="0">
              <a:solidFill>
                <a:srgbClr val="000000"/>
              </a:solidFill>
              <a:cs typeface="Arial" pitchFamily="34" charset="0"/>
            </a:endParaRPr>
          </a:p>
          <a:p>
            <a:pPr fontAlgn="base">
              <a:spcBef>
                <a:spcPct val="0"/>
              </a:spcBef>
              <a:spcAft>
                <a:spcPct val="0"/>
              </a:spcAft>
              <a:buFont typeface="Wingdings" pitchFamily="2" charset="2"/>
              <a:buChar char="ü"/>
            </a:pPr>
            <a:r>
              <a:rPr lang="fr-FR" sz="1400" b="1" dirty="0" smtClean="0">
                <a:solidFill>
                  <a:srgbClr val="000000"/>
                </a:solidFill>
                <a:cs typeface="Arial" pitchFamily="34" charset="0"/>
              </a:rPr>
              <a:t>Il faudra distinguer le domaine public (règlement affiché aux accès) et le domaine privé où le propriétaire est libre de vous accepter chez lui ou pas. A la campagne, se faire connaître évite de passer pour le braconnier voire le pyromane du coin. </a:t>
            </a:r>
          </a:p>
          <a:p>
            <a:pPr fontAlgn="base">
              <a:spcBef>
                <a:spcPct val="0"/>
              </a:spcBef>
              <a:spcAft>
                <a:spcPct val="0"/>
              </a:spcAft>
              <a:buFont typeface="Wingdings" pitchFamily="2" charset="2"/>
              <a:buChar char="ü"/>
            </a:pPr>
            <a:endParaRPr lang="fr-FR" sz="500" b="1" dirty="0" smtClean="0">
              <a:solidFill>
                <a:srgbClr val="000000"/>
              </a:solidFill>
              <a:cs typeface="Arial" pitchFamily="34" charset="0"/>
            </a:endParaRPr>
          </a:p>
          <a:p>
            <a:pPr lvl="0" fontAlgn="base">
              <a:spcBef>
                <a:spcPct val="0"/>
              </a:spcBef>
              <a:spcAft>
                <a:spcPct val="0"/>
              </a:spcAft>
              <a:buFont typeface="Wingdings" pitchFamily="2" charset="2"/>
              <a:buChar char="ü"/>
            </a:pPr>
            <a:r>
              <a:rPr lang="fr-FR" sz="1400" b="1" dirty="0" smtClean="0">
                <a:solidFill>
                  <a:srgbClr val="000000"/>
                </a:solidFill>
                <a:cs typeface="Arial" pitchFamily="34" charset="0"/>
              </a:rPr>
              <a:t> Pour votre santé, il convient de prendre des précautions pendant les périodes de chasse. Contrairement à votre sortie photo, la chasse est organisée : période, gibier (arrêté préfectoral) permis de chasse, sécurité, assurance, etc. Le mieux est donc de se rapprocher du responsable de la chasse qui va peut-être vous accueillir et vous placer dans un groupe. </a:t>
            </a:r>
            <a:r>
              <a:rPr lang="fr-FR" sz="1400" b="1" i="1" dirty="0" smtClean="0">
                <a:solidFill>
                  <a:srgbClr val="000000"/>
                </a:solidFill>
                <a:cs typeface="Arial" pitchFamily="34" charset="0"/>
              </a:rPr>
              <a:t>Évitez par contre de vous placer seul silencieusement entre gibier et chasseurs. Gilet de chasse orange et respect du règlement obligatoire. Puisqu’on en est au conseil éteignez donc cet « insu-portable ».</a:t>
            </a:r>
            <a:endParaRPr lang="fr-FR" sz="1400" b="1" dirty="0"/>
          </a:p>
        </p:txBody>
      </p:sp>
      <p:cxnSp>
        <p:nvCxnSpPr>
          <p:cNvPr id="3" name="Connecteur droit 2"/>
          <p:cNvCxnSpPr/>
          <p:nvPr>
            <p:custDataLst>
              <p:tags r:id="rId2"/>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
        <p:nvSpPr>
          <p:cNvPr id="4" name="ZoneTexte 3"/>
          <p:cNvSpPr txBox="1"/>
          <p:nvPr>
            <p:custDataLst>
              <p:tags r:id="rId3"/>
            </p:custDataLst>
          </p:nvPr>
        </p:nvSpPr>
        <p:spPr>
          <a:xfrm>
            <a:off x="9106125" y="7088708"/>
            <a:ext cx="1086056" cy="351546"/>
          </a:xfrm>
          <a:prstGeom prst="rect">
            <a:avLst/>
          </a:prstGeom>
          <a:noFill/>
        </p:spPr>
        <p:txBody>
          <a:bodyPr wrap="square" lIns="104306" tIns="52153" rIns="104306" bIns="52153" rtlCol="0">
            <a:spAutoFit/>
          </a:bodyPr>
          <a:lstStyle/>
          <a:p>
            <a:r>
              <a:rPr lang="fr-FR" sz="1600" b="1" i="1" dirty="0" smtClean="0">
                <a:hlinkClick r:id="rId5" action="ppaction://hlinksldjump"/>
              </a:rPr>
              <a:t>RETOUR</a:t>
            </a:r>
            <a:endParaRPr lang="fr-FR" sz="1600" b="1"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p:cNvGraphicFramePr>
            <a:graphicFrameLocks noGrp="1"/>
          </p:cNvGraphicFramePr>
          <p:nvPr>
            <p:custDataLst>
              <p:tags r:id="rId1"/>
            </p:custDataLst>
          </p:nvPr>
        </p:nvGraphicFramePr>
        <p:xfrm>
          <a:off x="2255618" y="236265"/>
          <a:ext cx="3029797" cy="3360560"/>
        </p:xfrm>
        <a:graphic>
          <a:graphicData uri="http://schemas.openxmlformats.org/drawingml/2006/table">
            <a:tbl>
              <a:tblPr/>
              <a:tblGrid>
                <a:gridCol w="890026"/>
                <a:gridCol w="192839"/>
                <a:gridCol w="890026"/>
                <a:gridCol w="166880"/>
                <a:gridCol w="890026"/>
              </a:tblGrid>
              <a:tr h="210035">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rgbClr val="000000"/>
                          </a:solidFill>
                          <a:latin typeface="Calibri"/>
                        </a:rPr>
                        <a:t>1/2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800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5,6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1600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chemeClr val="tx1"/>
                          </a:solidFill>
                          <a:latin typeface="Calibri"/>
                        </a:rPr>
                        <a:t>1/8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3200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1/15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6400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1/30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r>
              <a:tr h="210035">
                <a:tc>
                  <a:txBody>
                    <a:bodyPr/>
                    <a:lstStyle/>
                    <a:p>
                      <a:pPr algn="ctr" fontAlgn="b"/>
                      <a:r>
                        <a:rPr lang="fr-FR" sz="1200" b="1" i="0" u="none" strike="noStrike" dirty="0">
                          <a:solidFill>
                            <a:schemeClr val="tx1"/>
                          </a:solidFill>
                          <a:latin typeface="Calibri"/>
                        </a:rPr>
                        <a:t>1/60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chemeClr val="tx1"/>
                          </a:solidFill>
                          <a:effectLst/>
                          <a:latin typeface="Calibri"/>
                        </a:rPr>
                        <a:t>1/125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1/250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1/500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1/1000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1/2000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1/4000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1/8000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bl>
          </a:graphicData>
        </a:graphic>
      </p:graphicFrame>
      <p:graphicFrame>
        <p:nvGraphicFramePr>
          <p:cNvPr id="11" name="Tableau 10"/>
          <p:cNvGraphicFramePr>
            <a:graphicFrameLocks noGrp="1"/>
          </p:cNvGraphicFramePr>
          <p:nvPr>
            <p:custDataLst>
              <p:tags r:id="rId2"/>
            </p:custDataLst>
          </p:nvPr>
        </p:nvGraphicFramePr>
        <p:xfrm>
          <a:off x="3280386" y="2362885"/>
          <a:ext cx="1915902" cy="630105"/>
        </p:xfrm>
        <a:graphic>
          <a:graphicData uri="http://schemas.openxmlformats.org/drawingml/2006/table">
            <a:tbl>
              <a:tblPr/>
              <a:tblGrid>
                <a:gridCol w="371299"/>
                <a:gridCol w="371299"/>
                <a:gridCol w="430706"/>
                <a:gridCol w="371299"/>
                <a:gridCol w="371299"/>
              </a:tblGrid>
              <a:tr h="210035">
                <a:tc>
                  <a:txBody>
                    <a:bodyPr/>
                    <a:lstStyle/>
                    <a:p>
                      <a:pPr algn="ctr" fontAlgn="b"/>
                      <a:r>
                        <a:rPr lang="fr-FR" sz="1200" b="1" i="0" u="none" strike="noStrike">
                          <a:solidFill>
                            <a:srgbClr val="000000"/>
                          </a:solidFill>
                          <a:latin typeface="Calibri"/>
                        </a:rPr>
                        <a:t>- 2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gridSpan="2">
                  <a:txBody>
                    <a:bodyPr/>
                    <a:lstStyle/>
                    <a:p>
                      <a:pPr algn="ctr" fontAlgn="b"/>
                      <a:r>
                        <a:rPr lang="fr-FR" sz="1200" b="1" i="0" u="none" strike="noStrike">
                          <a:solidFill>
                            <a:srgbClr val="000000"/>
                          </a:solidFill>
                          <a:latin typeface="Calibri"/>
                        </a:rPr>
                        <a:t>MOINS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1200" b="1" i="0" u="none" strike="noStrike">
                          <a:solidFill>
                            <a:srgbClr val="000000"/>
                          </a:solidFill>
                          <a:latin typeface="Calibri"/>
                        </a:rPr>
                        <a:t>ZERO</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fr-FR" sz="1200" b="1" i="0" u="none" strike="noStrike">
                          <a:solidFill>
                            <a:srgbClr val="000000"/>
                          </a:solidFill>
                          <a:latin typeface="Calibri"/>
                        </a:rPr>
                        <a:t>PLUS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r>
              <a:tr h="210035">
                <a:tc gridSpan="2">
                  <a:txBody>
                    <a:bodyPr/>
                    <a:lstStyle/>
                    <a:p>
                      <a:pPr algn="ctr" fontAlgn="b"/>
                      <a:r>
                        <a:rPr lang="fr-FR" sz="1200" b="1" i="0" u="none" strike="noStrike">
                          <a:solidFill>
                            <a:srgbClr val="000000"/>
                          </a:solidFill>
                          <a:latin typeface="Calibri"/>
                        </a:rPr>
                        <a:t>FONCE</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fontAlgn="b"/>
                      <a:r>
                        <a:rPr lang="fr-FR" sz="1200" b="1" i="0" u="none" strike="noStrike">
                          <a:solidFill>
                            <a:srgbClr val="000000"/>
                          </a:solidFill>
                          <a:latin typeface="Calibri"/>
                        </a:rPr>
                        <a:t>GRIS</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fr-FR" sz="1200" b="1" i="0" u="none" strike="noStrike" dirty="0">
                          <a:solidFill>
                            <a:srgbClr val="000000"/>
                          </a:solidFill>
                          <a:latin typeface="Calibri"/>
                        </a:rPr>
                        <a:t>CLAIR</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r>
            </a:tbl>
          </a:graphicData>
        </a:graphic>
      </p:graphicFrame>
      <p:sp>
        <p:nvSpPr>
          <p:cNvPr id="15" name="ZoneTexte 14"/>
          <p:cNvSpPr txBox="1"/>
          <p:nvPr>
            <p:custDataLst>
              <p:tags r:id="rId3"/>
            </p:custDataLst>
          </p:nvPr>
        </p:nvSpPr>
        <p:spPr>
          <a:xfrm>
            <a:off x="668305" y="3780632"/>
            <a:ext cx="4845481" cy="3306201"/>
          </a:xfrm>
          <a:prstGeom prst="rect">
            <a:avLst/>
          </a:prstGeom>
          <a:noFill/>
        </p:spPr>
        <p:txBody>
          <a:bodyPr wrap="square" lIns="104306" tIns="52153" rIns="104306" bIns="52153" rtlCol="0">
            <a:spAutoFit/>
          </a:bodyPr>
          <a:lstStyle/>
          <a:p>
            <a:r>
              <a:rPr lang="fr-FR" sz="1600" b="1" dirty="0" smtClean="0">
                <a:solidFill>
                  <a:srgbClr val="FF0000"/>
                </a:solidFill>
                <a:effectLst>
                  <a:outerShdw blurRad="38100" dist="38100" dir="2700000" algn="tl">
                    <a:srgbClr val="000000">
                      <a:alpha val="43137"/>
                    </a:srgbClr>
                  </a:outerShdw>
                </a:effectLst>
              </a:rPr>
              <a:t>MODE AF </a:t>
            </a:r>
            <a:r>
              <a:rPr lang="fr-FR" sz="1600" b="1" dirty="0" smtClean="0"/>
              <a:t>= AF-S ou Manuel. </a:t>
            </a:r>
            <a:r>
              <a:rPr lang="fr-FR" sz="1600" b="1" dirty="0" smtClean="0">
                <a:solidFill>
                  <a:srgbClr val="FF0000"/>
                </a:solidFill>
                <a:effectLst>
                  <a:outerShdw blurRad="38100" dist="38100" dir="2700000" algn="tl">
                    <a:srgbClr val="000000">
                      <a:alpha val="43137"/>
                    </a:srgbClr>
                  </a:outerShdw>
                </a:effectLst>
              </a:rPr>
              <a:t>ENTRAIN </a:t>
            </a:r>
            <a:r>
              <a:rPr lang="fr-FR" sz="1600" b="1" dirty="0" smtClean="0"/>
              <a:t>= vue par vue.</a:t>
            </a:r>
          </a:p>
          <a:p>
            <a:r>
              <a:rPr lang="fr-FR" sz="1600" b="1" dirty="0" smtClean="0">
                <a:solidFill>
                  <a:srgbClr val="FF0000"/>
                </a:solidFill>
                <a:effectLst>
                  <a:outerShdw blurRad="38100" dist="38100" dir="2700000" algn="tl">
                    <a:srgbClr val="000000">
                      <a:alpha val="43137"/>
                    </a:srgbClr>
                  </a:outerShdw>
                </a:effectLst>
              </a:rPr>
              <a:t>BALANCE DES BLANCS : </a:t>
            </a:r>
            <a:r>
              <a:rPr lang="fr-FR" sz="1600" b="1" dirty="0" smtClean="0"/>
              <a:t>Auto ou Lumière du jour.</a:t>
            </a:r>
          </a:p>
          <a:p>
            <a:r>
              <a:rPr lang="fr-FR" sz="1600" b="1" dirty="0" smtClean="0">
                <a:solidFill>
                  <a:srgbClr val="FF0000"/>
                </a:solidFill>
                <a:effectLst>
                  <a:outerShdw blurRad="38100" dist="38100" dir="2700000" algn="tl">
                    <a:srgbClr val="000000">
                      <a:alpha val="43137"/>
                    </a:srgbClr>
                  </a:outerShdw>
                </a:effectLst>
              </a:rPr>
              <a:t>MODE = </a:t>
            </a:r>
            <a:r>
              <a:rPr lang="fr-FR" sz="1600" b="1" dirty="0" smtClean="0"/>
              <a:t>Priorité ouverture (A-Av). </a:t>
            </a:r>
          </a:p>
          <a:p>
            <a:r>
              <a:rPr lang="fr-FR" sz="1600" b="1" dirty="0" smtClean="0">
                <a:solidFill>
                  <a:srgbClr val="FF0000"/>
                </a:solidFill>
                <a:effectLst>
                  <a:outerShdw blurRad="38100" dist="38100" dir="2700000" algn="tl">
                    <a:srgbClr val="000000">
                      <a:alpha val="43137"/>
                    </a:srgbClr>
                  </a:outerShdw>
                </a:effectLst>
              </a:rPr>
              <a:t>MODE DE MESURE = </a:t>
            </a:r>
            <a:r>
              <a:rPr lang="fr-FR" sz="1600" b="1" dirty="0" smtClean="0"/>
              <a:t>Multizone.</a:t>
            </a:r>
            <a:r>
              <a:rPr lang="fr-FR" sz="1600" b="1" dirty="0" smtClean="0">
                <a:solidFill>
                  <a:srgbClr val="FF0000"/>
                </a:solidFill>
                <a:effectLst>
                  <a:outerShdw blurRad="38100" dist="38100" dir="2700000" algn="tl">
                    <a:srgbClr val="000000">
                      <a:alpha val="43137"/>
                    </a:srgbClr>
                  </a:outerShdw>
                </a:effectLst>
              </a:rPr>
              <a:t> </a:t>
            </a:r>
            <a:r>
              <a:rPr lang="fr-FR" sz="1600" b="1" dirty="0" smtClean="0"/>
              <a:t>Centrale pondérée.</a:t>
            </a:r>
          </a:p>
          <a:p>
            <a:r>
              <a:rPr lang="fr-FR" sz="1600" b="1" dirty="0" smtClean="0">
                <a:solidFill>
                  <a:srgbClr val="FF0000"/>
                </a:solidFill>
                <a:effectLst>
                  <a:outerShdw blurRad="38100" dist="38100" dir="2700000" algn="tl">
                    <a:srgbClr val="000000">
                      <a:alpha val="43137"/>
                    </a:srgbClr>
                  </a:outerShdw>
                </a:effectLst>
              </a:rPr>
              <a:t>ISO = </a:t>
            </a:r>
            <a:r>
              <a:rPr lang="fr-FR" sz="1600" b="1" dirty="0" smtClean="0"/>
              <a:t>200 ISO en base pour garantir une vitesse suffisante. 1600 ISO et plus suivant capteur.</a:t>
            </a:r>
          </a:p>
          <a:p>
            <a:r>
              <a:rPr lang="fr-FR" sz="1600" b="1" dirty="0" smtClean="0">
                <a:solidFill>
                  <a:srgbClr val="FF0000"/>
                </a:solidFill>
                <a:effectLst>
                  <a:outerShdw blurRad="38100" dist="38100" dir="2700000" algn="tl">
                    <a:srgbClr val="000000">
                      <a:alpha val="43137"/>
                    </a:srgbClr>
                  </a:outerShdw>
                </a:effectLst>
              </a:rPr>
              <a:t>VITESSE : </a:t>
            </a:r>
            <a:r>
              <a:rPr lang="fr-FR" sz="1600" b="1" dirty="0" smtClean="0"/>
              <a:t>En extérieur l’ennemi principal reste le vent. La vitesse doit être suffisante pour figer le sujet plus ou moins en mouvement. Déclencheur à câble ou télécommande.</a:t>
            </a:r>
          </a:p>
          <a:p>
            <a:r>
              <a:rPr lang="fr-FR" sz="1600" b="1" dirty="0" smtClean="0">
                <a:solidFill>
                  <a:srgbClr val="FF0000"/>
                </a:solidFill>
                <a:effectLst>
                  <a:outerShdw blurRad="38100" dist="38100" dir="2700000" algn="tl">
                    <a:srgbClr val="000000">
                      <a:alpha val="43137"/>
                    </a:srgbClr>
                  </a:outerShdw>
                </a:effectLst>
              </a:rPr>
              <a:t>OUVERTURE = </a:t>
            </a:r>
            <a:r>
              <a:rPr lang="fr-FR" sz="1600" b="1" dirty="0" smtClean="0"/>
              <a:t>f2.8 à f8.</a:t>
            </a:r>
          </a:p>
          <a:p>
            <a:r>
              <a:rPr lang="fr-FR" sz="1600" b="1" dirty="0" smtClean="0">
                <a:solidFill>
                  <a:srgbClr val="FF0000"/>
                </a:solidFill>
                <a:effectLst>
                  <a:outerShdw blurRad="38100" dist="38100" dir="2700000" algn="tl">
                    <a:srgbClr val="000000">
                      <a:alpha val="43137"/>
                    </a:srgbClr>
                  </a:outerShdw>
                </a:effectLst>
              </a:rPr>
              <a:t>FLASH : </a:t>
            </a:r>
            <a:r>
              <a:rPr lang="fr-FR" sz="1600" b="1" dirty="0" smtClean="0"/>
              <a:t>en</a:t>
            </a:r>
            <a:r>
              <a:rPr lang="fr-FR" sz="1600" b="1" dirty="0" smtClean="0">
                <a:solidFill>
                  <a:srgbClr val="FF0000"/>
                </a:solidFill>
                <a:effectLst>
                  <a:outerShdw blurRad="38100" dist="38100" dir="2700000" algn="tl">
                    <a:srgbClr val="000000">
                      <a:alpha val="43137"/>
                    </a:srgbClr>
                  </a:outerShdw>
                </a:effectLst>
              </a:rPr>
              <a:t> </a:t>
            </a:r>
            <a:r>
              <a:rPr lang="fr-FR" sz="1600" b="1" dirty="0" smtClean="0"/>
              <a:t>remplissage pour déboucher les ombres.</a:t>
            </a:r>
          </a:p>
          <a:p>
            <a:r>
              <a:rPr lang="fr-FR" sz="1600" b="1" dirty="0" smtClean="0"/>
              <a:t>(Balance des blancs : </a:t>
            </a:r>
            <a:r>
              <a:rPr lang="fr-FR" sz="1600" b="1" dirty="0" smtClean="0"/>
              <a:t>Multi-auto. Mode flash : HS)</a:t>
            </a:r>
            <a:endParaRPr lang="fr-FR" sz="1600" b="1" dirty="0" smtClean="0"/>
          </a:p>
        </p:txBody>
      </p:sp>
      <p:sp>
        <p:nvSpPr>
          <p:cNvPr id="16" name="ZoneTexte 15"/>
          <p:cNvSpPr txBox="1"/>
          <p:nvPr>
            <p:custDataLst>
              <p:tags r:id="rId4"/>
            </p:custDataLst>
          </p:nvPr>
        </p:nvSpPr>
        <p:spPr>
          <a:xfrm>
            <a:off x="668305" y="329192"/>
            <a:ext cx="1754398" cy="3475478"/>
          </a:xfrm>
          <a:prstGeom prst="rect">
            <a:avLst/>
          </a:prstGeom>
          <a:noFill/>
        </p:spPr>
        <p:txBody>
          <a:bodyPr wrap="square" lIns="104306" tIns="52153" rIns="104306" bIns="52153" rtlCol="0">
            <a:spAutoFit/>
          </a:bodyPr>
          <a:lstStyle/>
          <a:p>
            <a:r>
              <a:rPr lang="fr-FR" b="1" dirty="0" smtClean="0">
                <a:solidFill>
                  <a:srgbClr val="FF0000"/>
                </a:solidFill>
                <a:effectLst>
                  <a:outerShdw blurRad="38100" dist="38100" dir="2700000" algn="tl">
                    <a:srgbClr val="000000">
                      <a:alpha val="43137"/>
                    </a:srgbClr>
                  </a:outerShdw>
                </a:effectLst>
              </a:rPr>
              <a:t>MACRO</a:t>
            </a:r>
          </a:p>
          <a:p>
            <a:endParaRPr lang="fr-FR" sz="900" b="1" dirty="0" smtClean="0">
              <a:solidFill>
                <a:srgbClr val="FF0000"/>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MAIN LEVEE</a:t>
            </a:r>
          </a:p>
          <a:p>
            <a:endParaRPr lang="fr-FR" sz="300" b="1" dirty="0" smtClean="0">
              <a:solidFill>
                <a:srgbClr val="0066FF"/>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MONOPODE</a:t>
            </a:r>
          </a:p>
          <a:p>
            <a:endParaRPr lang="fr-FR" sz="300" b="1" dirty="0" smtClean="0">
              <a:solidFill>
                <a:srgbClr val="0066FF"/>
              </a:solidFill>
            </a:endParaRPr>
          </a:p>
          <a:p>
            <a:r>
              <a:rPr lang="fr-FR" b="1" dirty="0" smtClean="0">
                <a:solidFill>
                  <a:srgbClr val="0066FF"/>
                </a:solidFill>
                <a:effectLst>
                  <a:outerShdw blurRad="38100" dist="38100" dir="2700000" algn="tl">
                    <a:srgbClr val="000000">
                      <a:alpha val="43137"/>
                    </a:srgbClr>
                  </a:outerShdw>
                </a:effectLst>
              </a:rPr>
              <a:t>TRIPODE</a:t>
            </a:r>
          </a:p>
          <a:p>
            <a:endParaRPr lang="fr-FR" b="1" dirty="0" smtClean="0">
              <a:solidFill>
                <a:srgbClr val="FF0000"/>
              </a:solidFill>
              <a:effectLst>
                <a:outerShdw blurRad="38100" dist="38100" dir="2700000" algn="tl">
                  <a:srgbClr val="000000">
                    <a:alpha val="43137"/>
                  </a:srgbClr>
                </a:outerShdw>
              </a:effectLst>
            </a:endParaRPr>
          </a:p>
          <a:p>
            <a:r>
              <a:rPr lang="fr-FR" b="1" i="1" dirty="0" smtClean="0">
                <a:effectLst>
                  <a:outerShdw blurRad="38100" dist="38100" dir="2700000" algn="tl">
                    <a:srgbClr val="000000">
                      <a:alpha val="43137"/>
                    </a:srgbClr>
                  </a:outerShdw>
                </a:effectLst>
              </a:rPr>
              <a:t>FLASH</a:t>
            </a:r>
          </a:p>
          <a:p>
            <a:endParaRPr lang="fr-FR" b="1" dirty="0" smtClean="0">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FOCALE   </a:t>
            </a:r>
          </a:p>
          <a:p>
            <a:r>
              <a:rPr lang="fr-FR" sz="1800" b="1" dirty="0" smtClean="0"/>
              <a:t>Macro 1/1 de 50 à 180 mm. </a:t>
            </a:r>
            <a:endParaRPr lang="fr-FR" sz="1800" b="1" dirty="0" smtClean="0">
              <a:solidFill>
                <a:srgbClr val="FF0000"/>
              </a:solidFill>
              <a:effectLst>
                <a:outerShdw blurRad="38100" dist="38100" dir="2700000" algn="tl">
                  <a:srgbClr val="000000">
                    <a:alpha val="43137"/>
                  </a:srgbClr>
                </a:outerShdw>
              </a:effectLst>
            </a:endParaRPr>
          </a:p>
        </p:txBody>
      </p:sp>
      <p:pic>
        <p:nvPicPr>
          <p:cNvPr id="12" name="Image 11" descr="MAISONGRANDE B EPEIRE.jpg"/>
          <p:cNvPicPr>
            <a:picLocks noChangeAspect="1"/>
          </p:cNvPicPr>
          <p:nvPr>
            <p:custDataLst>
              <p:tags r:id="rId5"/>
            </p:custDataLst>
          </p:nvPr>
        </p:nvPicPr>
        <p:blipFill>
          <a:blip r:embed="rId9" cstate="screen"/>
          <a:stretch>
            <a:fillRect/>
          </a:stretch>
        </p:blipFill>
        <p:spPr>
          <a:xfrm>
            <a:off x="5513786" y="393792"/>
            <a:ext cx="5012529" cy="3149756"/>
          </a:xfrm>
          <a:prstGeom prst="rect">
            <a:avLst/>
          </a:prstGeom>
          <a:ln w="19050">
            <a:solidFill>
              <a:srgbClr val="FFC000"/>
            </a:solidFill>
          </a:ln>
        </p:spPr>
      </p:pic>
      <p:pic>
        <p:nvPicPr>
          <p:cNvPr id="13" name="Image 12" descr="MAISONGRANDE B TOMISE.jpg"/>
          <p:cNvPicPr>
            <a:picLocks noChangeAspect="1"/>
          </p:cNvPicPr>
          <p:nvPr>
            <p:custDataLst>
              <p:tags r:id="rId6"/>
            </p:custDataLst>
          </p:nvPr>
        </p:nvPicPr>
        <p:blipFill>
          <a:blip r:embed="rId10" cstate="screen"/>
          <a:stretch>
            <a:fillRect/>
          </a:stretch>
        </p:blipFill>
        <p:spPr>
          <a:xfrm>
            <a:off x="5513786" y="3938159"/>
            <a:ext cx="5012529" cy="3149756"/>
          </a:xfrm>
          <a:prstGeom prst="rect">
            <a:avLst/>
          </a:prstGeom>
          <a:ln w="19050">
            <a:solidFill>
              <a:srgbClr val="FFC000"/>
            </a:solidFill>
          </a:ln>
        </p:spPr>
      </p:pic>
      <p:cxnSp>
        <p:nvCxnSpPr>
          <p:cNvPr id="8" name="Connecteur droit 7"/>
          <p:cNvCxnSpPr/>
          <p:nvPr>
            <p:custDataLst>
              <p:tags r:id="rId7"/>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9106125" y="7088708"/>
            <a:ext cx="1086056" cy="351546"/>
          </a:xfrm>
          <a:prstGeom prst="rect">
            <a:avLst/>
          </a:prstGeom>
          <a:noFill/>
        </p:spPr>
        <p:txBody>
          <a:bodyPr wrap="square" lIns="104306" tIns="52153" rIns="104306" bIns="52153" rtlCol="0">
            <a:spAutoFit/>
          </a:bodyPr>
          <a:lstStyle/>
          <a:p>
            <a:r>
              <a:rPr lang="fr-FR" sz="1600" b="1" i="1" dirty="0" smtClean="0">
                <a:hlinkClick r:id="rId7" action="ppaction://hlinksldjump"/>
              </a:rPr>
              <a:t>RETOUR</a:t>
            </a:r>
            <a:endParaRPr lang="fr-FR" sz="1600" b="1" i="1" dirty="0"/>
          </a:p>
        </p:txBody>
      </p:sp>
      <p:cxnSp>
        <p:nvCxnSpPr>
          <p:cNvPr id="4" name="Connecteur droit 3"/>
          <p:cNvCxnSpPr/>
          <p:nvPr>
            <p:custDataLst>
              <p:tags r:id="rId2"/>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e 4"/>
          <p:cNvGrpSpPr/>
          <p:nvPr>
            <p:custDataLst>
              <p:tags r:id="rId3"/>
            </p:custDataLst>
          </p:nvPr>
        </p:nvGrpSpPr>
        <p:grpSpPr>
          <a:xfrm>
            <a:off x="5981700" y="351607"/>
            <a:ext cx="4722850" cy="2710657"/>
            <a:chOff x="6013450" y="580231"/>
            <a:chExt cx="4722850" cy="2710657"/>
          </a:xfrm>
        </p:grpSpPr>
        <p:sp>
          <p:nvSpPr>
            <p:cNvPr id="6" name="ZoneTexte 5"/>
            <p:cNvSpPr txBox="1"/>
            <p:nvPr/>
          </p:nvSpPr>
          <p:spPr>
            <a:xfrm>
              <a:off x="8156576" y="794545"/>
              <a:ext cx="2579724" cy="1892826"/>
            </a:xfrm>
            <a:prstGeom prst="rect">
              <a:avLst/>
            </a:prstGeom>
            <a:noFill/>
          </p:spPr>
          <p:txBody>
            <a:bodyPr wrap="square" rtlCol="0">
              <a:spAutoFit/>
            </a:bodyPr>
            <a:lstStyle/>
            <a:p>
              <a:r>
                <a:rPr lang="fr-FR" sz="1400" b="1" i="1" dirty="0" smtClean="0"/>
                <a:t>Avec ce support à rails bidirectionnels le tripode est obligatoire pour faire  le cadrage et la mise au point finement.</a:t>
              </a:r>
            </a:p>
            <a:p>
              <a:endParaRPr lang="fr-FR" sz="500" b="1" i="1" dirty="0" smtClean="0"/>
            </a:p>
            <a:p>
              <a:r>
                <a:rPr lang="fr-FR" sz="1400" b="1" i="1" dirty="0" smtClean="0"/>
                <a:t>Le décalage de « pas » est grandement facilité par les réglages micrométriques.</a:t>
              </a:r>
            </a:p>
          </p:txBody>
        </p:sp>
        <p:grpSp>
          <p:nvGrpSpPr>
            <p:cNvPr id="7" name="Groupe 43"/>
            <p:cNvGrpSpPr/>
            <p:nvPr/>
          </p:nvGrpSpPr>
          <p:grpSpPr>
            <a:xfrm>
              <a:off x="6013450" y="580231"/>
              <a:ext cx="2000250" cy="2710657"/>
              <a:chOff x="6013450" y="580231"/>
              <a:chExt cx="2000250" cy="2710657"/>
            </a:xfrm>
          </p:grpSpPr>
          <p:pic>
            <p:nvPicPr>
              <p:cNvPr id="8" name="Image 7" descr="Couper.png"/>
              <p:cNvPicPr>
                <a:picLocks noChangeAspect="1"/>
              </p:cNvPicPr>
              <p:nvPr/>
            </p:nvPicPr>
            <p:blipFill>
              <a:blip r:embed="rId8"/>
              <a:stretch>
                <a:fillRect/>
              </a:stretch>
            </p:blipFill>
            <p:spPr>
              <a:xfrm>
                <a:off x="6013450" y="580231"/>
                <a:ext cx="1940470" cy="2710657"/>
              </a:xfrm>
              <a:prstGeom prst="rect">
                <a:avLst/>
              </a:prstGeom>
            </p:spPr>
          </p:pic>
          <p:cxnSp>
            <p:nvCxnSpPr>
              <p:cNvPr id="9" name="Connecteur droit avec flèche 8"/>
              <p:cNvCxnSpPr/>
              <p:nvPr/>
            </p:nvCxnSpPr>
            <p:spPr>
              <a:xfrm flipV="1">
                <a:off x="7035800" y="2447131"/>
                <a:ext cx="977900" cy="17780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6369050" y="2536031"/>
                <a:ext cx="977900" cy="222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sp>
        <p:nvSpPr>
          <p:cNvPr id="17" name="ZoneTexte 16"/>
          <p:cNvSpPr txBox="1"/>
          <p:nvPr>
            <p:custDataLst>
              <p:tags r:id="rId4"/>
            </p:custDataLst>
          </p:nvPr>
        </p:nvSpPr>
        <p:spPr>
          <a:xfrm>
            <a:off x="596834" y="351607"/>
            <a:ext cx="4749866" cy="6863417"/>
          </a:xfrm>
          <a:prstGeom prst="rect">
            <a:avLst/>
          </a:prstGeom>
          <a:noFill/>
        </p:spPr>
        <p:txBody>
          <a:bodyPr wrap="square" rtlCol="0">
            <a:spAutoFit/>
          </a:bodyPr>
          <a:lstStyle/>
          <a:p>
            <a:pPr fontAlgn="base">
              <a:spcBef>
                <a:spcPct val="0"/>
              </a:spcBef>
              <a:spcAft>
                <a:spcPct val="0"/>
              </a:spcAft>
            </a:pPr>
            <a:r>
              <a:rPr lang="fr-FR" sz="1800" b="1" i="1" dirty="0" smtClean="0">
                <a:solidFill>
                  <a:srgbClr val="FF0000"/>
                </a:solidFill>
                <a:effectLst>
                  <a:outerShdw blurRad="38100" dist="38100" dir="2700000" algn="tl">
                    <a:srgbClr val="000000">
                      <a:alpha val="43137"/>
                    </a:srgbClr>
                  </a:outerShdw>
                </a:effectLst>
                <a:cs typeface="Arial" pitchFamily="34" charset="0"/>
              </a:rPr>
              <a:t>FOCUS STACKING   (Empilement)</a:t>
            </a:r>
          </a:p>
          <a:p>
            <a:pPr fontAlgn="base">
              <a:spcBef>
                <a:spcPct val="0"/>
              </a:spcBef>
              <a:spcAft>
                <a:spcPct val="0"/>
              </a:spcAft>
            </a:pPr>
            <a:endParaRPr lang="fr-FR" sz="500" b="1" i="1" dirty="0" smtClean="0">
              <a:solidFill>
                <a:srgbClr val="FF0000"/>
              </a:solidFill>
              <a:effectLst>
                <a:outerShdw blurRad="38100" dist="38100" dir="2700000" algn="tl">
                  <a:srgbClr val="000000">
                    <a:alpha val="43137"/>
                  </a:srgbClr>
                </a:outerShdw>
              </a:effectLst>
              <a:cs typeface="Arial" pitchFamily="34" charset="0"/>
            </a:endParaRPr>
          </a:p>
          <a:p>
            <a:pPr>
              <a:buFont typeface="Wingdings" pitchFamily="2" charset="2"/>
              <a:buChar char="ü"/>
            </a:pPr>
            <a:r>
              <a:rPr lang="fr-FR" sz="1400" b="1" dirty="0" smtClean="0"/>
              <a:t>Cette technique consiste à prendre plusieurs clichés d’un même sujet à différents « focus » et à les combiner afin d’obtenir une image présentant une grande profondeur de champ. </a:t>
            </a:r>
          </a:p>
          <a:p>
            <a:pPr>
              <a:buFont typeface="Wingdings" pitchFamily="2" charset="2"/>
              <a:buChar char="ü"/>
            </a:pPr>
            <a:endParaRPr lang="fr-FR" sz="500" b="1" dirty="0" smtClean="0"/>
          </a:p>
          <a:p>
            <a:pPr>
              <a:buFont typeface="Wingdings" pitchFamily="2" charset="2"/>
              <a:buChar char="ü"/>
            </a:pPr>
            <a:r>
              <a:rPr lang="fr-FR" sz="1400" b="1" dirty="0" smtClean="0"/>
              <a:t>Le sujet de prédilection est la macro, car la profondeur de champ y est très réduite, mais cette technique peut avantageusement être employée sur tout sujet statique comme l’architecture par exemple. En paysage attention au vent dans les feuillages.</a:t>
            </a:r>
          </a:p>
          <a:p>
            <a:pPr>
              <a:buFont typeface="Wingdings" pitchFamily="2" charset="2"/>
              <a:buChar char="ü"/>
            </a:pPr>
            <a:endParaRPr lang="fr-FR" sz="500" b="1" dirty="0" smtClean="0"/>
          </a:p>
          <a:p>
            <a:pPr>
              <a:buFont typeface="Wingdings" pitchFamily="2" charset="2"/>
              <a:buChar char="ü"/>
            </a:pPr>
            <a:r>
              <a:rPr lang="fr-FR" sz="1400" b="1" dirty="0" smtClean="0"/>
              <a:t>Lumière naturelle pour obtenir 1/125 au moins (possibilité de LED). </a:t>
            </a:r>
          </a:p>
          <a:p>
            <a:pPr>
              <a:buFont typeface="Wingdings" pitchFamily="2" charset="2"/>
              <a:buChar char="ü"/>
            </a:pPr>
            <a:r>
              <a:rPr lang="fr-FR" sz="1400" b="1" dirty="0" smtClean="0"/>
              <a:t>Mise au point en mode Manuel (Cadrer un peu large). </a:t>
            </a:r>
          </a:p>
          <a:p>
            <a:pPr>
              <a:buFont typeface="Wingdings" pitchFamily="2" charset="2"/>
              <a:buChar char="ü"/>
            </a:pPr>
            <a:r>
              <a:rPr lang="fr-FR" sz="1400" b="1" dirty="0" smtClean="0"/>
              <a:t>Mode priorité ouverture f8 est une bonne base. </a:t>
            </a:r>
          </a:p>
          <a:p>
            <a:pPr>
              <a:buFont typeface="Wingdings" pitchFamily="2" charset="2"/>
              <a:buChar char="ü"/>
            </a:pPr>
            <a:r>
              <a:rPr lang="fr-FR" sz="1400" b="1" dirty="0" smtClean="0"/>
              <a:t>100 à 200 ISO. </a:t>
            </a:r>
          </a:p>
          <a:p>
            <a:pPr>
              <a:buFont typeface="Wingdings" pitchFamily="2" charset="2"/>
              <a:buChar char="ü"/>
            </a:pPr>
            <a:endParaRPr lang="fr-FR" sz="500" b="1" dirty="0" smtClean="0"/>
          </a:p>
          <a:p>
            <a:pPr>
              <a:buFont typeface="Wingdings" pitchFamily="2" charset="2"/>
              <a:buChar char="ü"/>
            </a:pPr>
            <a:r>
              <a:rPr lang="fr-FR" sz="1400" b="1" dirty="0" smtClean="0"/>
              <a:t>Sans tripode solide cet exercice est quasi impossible. En effet, le but est de déplacer le point de netteté dans l’axe du point de vue, il faudra donc, en fonction du sujet, établir le « pas » (décalage du point) ainsi que le nombre d’images nécessaire et surtout ne pas trembler. </a:t>
            </a:r>
          </a:p>
          <a:p>
            <a:pPr>
              <a:buFont typeface="Wingdings" pitchFamily="2" charset="2"/>
              <a:buChar char="ü"/>
            </a:pPr>
            <a:endParaRPr lang="fr-FR" sz="500" b="1" dirty="0" smtClean="0"/>
          </a:p>
          <a:p>
            <a:pPr>
              <a:buFont typeface="Wingdings" pitchFamily="2" charset="2"/>
              <a:buChar char="ü"/>
            </a:pPr>
            <a:r>
              <a:rPr lang="fr-FR" sz="1400" b="1" dirty="0" smtClean="0"/>
              <a:t>Main droite sur le boitier. (déclencheur) Main gauche sur l’objectif pour la mise au point. Faire une simulation du point de départ au point d’arrivée en estimant le nombre d’images, puis passer à la prise de vue, ce n’est pas si difficile tout compte fait.</a:t>
            </a:r>
          </a:p>
          <a:p>
            <a:pPr>
              <a:buFont typeface="Wingdings" pitchFamily="2" charset="2"/>
              <a:buChar char="ü"/>
            </a:pPr>
            <a:endParaRPr lang="fr-FR" sz="500" b="1" dirty="0" smtClean="0"/>
          </a:p>
          <a:p>
            <a:pPr>
              <a:buFont typeface="Wingdings" pitchFamily="2" charset="2"/>
              <a:buChar char="ü"/>
            </a:pPr>
            <a:r>
              <a:rPr lang="fr-FR" sz="1400" b="1" dirty="0" smtClean="0"/>
              <a:t>Initiez vous au « focus </a:t>
            </a:r>
            <a:r>
              <a:rPr lang="fr-FR" sz="1400" b="1" dirty="0" err="1" smtClean="0"/>
              <a:t>stacking</a:t>
            </a:r>
            <a:r>
              <a:rPr lang="fr-FR" sz="1400" b="1" dirty="0" smtClean="0"/>
              <a:t> » en vous limitant à 5 ou 10 images, on peut faire plus avec un rail de mise au point motorisé (ou non) et 100 voire 1000 images, si on en a envie « et si on en a besoin ».</a:t>
            </a:r>
            <a:endParaRPr lang="fr-FR" sz="500" dirty="0" smtClean="0"/>
          </a:p>
        </p:txBody>
      </p:sp>
      <p:sp>
        <p:nvSpPr>
          <p:cNvPr id="18" name="ZoneTexte 17"/>
          <p:cNvSpPr txBox="1"/>
          <p:nvPr>
            <p:custDataLst>
              <p:tags r:id="rId5"/>
            </p:custDataLst>
          </p:nvPr>
        </p:nvSpPr>
        <p:spPr>
          <a:xfrm>
            <a:off x="5954684" y="3537515"/>
            <a:ext cx="4738716" cy="1892826"/>
          </a:xfrm>
          <a:prstGeom prst="rect">
            <a:avLst/>
          </a:prstGeom>
          <a:noFill/>
        </p:spPr>
        <p:txBody>
          <a:bodyPr wrap="square" rtlCol="0">
            <a:spAutoFit/>
          </a:bodyPr>
          <a:lstStyle/>
          <a:p>
            <a:r>
              <a:rPr lang="fr-FR" sz="1400" b="1" dirty="0" smtClean="0">
                <a:solidFill>
                  <a:srgbClr val="FF0000"/>
                </a:solidFill>
                <a:effectLst>
                  <a:outerShdw blurRad="38100" dist="38100" dir="2700000" algn="tl">
                    <a:srgbClr val="000000">
                      <a:alpha val="43137"/>
                    </a:srgbClr>
                  </a:outerShdw>
                </a:effectLst>
              </a:rPr>
              <a:t>Assemblage en postproduction</a:t>
            </a:r>
            <a:endParaRPr lang="fr-FR" sz="1400" dirty="0" smtClean="0">
              <a:solidFill>
                <a:srgbClr val="FF0000"/>
              </a:solidFill>
              <a:effectLst>
                <a:outerShdw blurRad="38100" dist="38100" dir="2700000" algn="tl">
                  <a:srgbClr val="000000">
                    <a:alpha val="43137"/>
                  </a:srgbClr>
                </a:outerShdw>
              </a:effectLst>
            </a:endParaRPr>
          </a:p>
          <a:p>
            <a:r>
              <a:rPr lang="fr-FR" sz="1400" b="1" dirty="0" smtClean="0"/>
              <a:t>La prise de vue peut être effectuée en format RAW, au-delà de dix images préférer le format </a:t>
            </a:r>
            <a:r>
              <a:rPr lang="fr-FR" sz="1400" b="1" dirty="0" err="1" smtClean="0"/>
              <a:t>jpg</a:t>
            </a:r>
            <a:r>
              <a:rPr lang="fr-FR" sz="1400" b="1" dirty="0" smtClean="0"/>
              <a:t> plus léger.</a:t>
            </a:r>
          </a:p>
          <a:p>
            <a:r>
              <a:rPr lang="fr-FR" sz="1400" b="1" dirty="0" smtClean="0"/>
              <a:t>Le recadrage éventuel sera fait uniquement sur l’image finale.</a:t>
            </a:r>
          </a:p>
          <a:p>
            <a:endParaRPr lang="fr-FR" sz="500" b="1" dirty="0" smtClean="0"/>
          </a:p>
          <a:p>
            <a:r>
              <a:rPr lang="fr-FR" sz="1400" b="1" dirty="0" smtClean="0"/>
              <a:t>Il existe beaucoup de logiciels qui permettent de faire du Focus </a:t>
            </a:r>
            <a:r>
              <a:rPr lang="fr-FR" sz="1400" b="1" dirty="0" err="1" smtClean="0"/>
              <a:t>Stacking</a:t>
            </a:r>
            <a:r>
              <a:rPr lang="fr-FR" sz="1400" b="1" dirty="0" smtClean="0"/>
              <a:t> mais Photoshop reste celui qui autorise les meilleurs résultats.</a:t>
            </a:r>
          </a:p>
          <a:p>
            <a:endParaRPr lang="fr-FR" sz="1400" b="1"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custDataLst>
              <p:tags r:id="rId1"/>
            </p:custDataLst>
          </p:nvPr>
        </p:nvGraphicFramePr>
        <p:xfrm>
          <a:off x="2255618" y="236265"/>
          <a:ext cx="3029797" cy="3360560"/>
        </p:xfrm>
        <a:graphic>
          <a:graphicData uri="http://schemas.openxmlformats.org/drawingml/2006/table">
            <a:tbl>
              <a:tblPr/>
              <a:tblGrid>
                <a:gridCol w="890026"/>
                <a:gridCol w="192839"/>
                <a:gridCol w="890026"/>
                <a:gridCol w="166880"/>
                <a:gridCol w="890026"/>
              </a:tblGrid>
              <a:tr h="210035">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rgbClr val="000000"/>
                          </a:solidFill>
                          <a:latin typeface="Calibri"/>
                        </a:rPr>
                        <a:t>1/2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800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5,6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1600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chemeClr val="tx1"/>
                          </a:solidFill>
                          <a:latin typeface="Calibri"/>
                        </a:rPr>
                        <a:t>1/8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3200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1/15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6400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1/30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r>
              <a:tr h="210035">
                <a:tc>
                  <a:txBody>
                    <a:bodyPr/>
                    <a:lstStyle/>
                    <a:p>
                      <a:pPr algn="ctr" fontAlgn="b"/>
                      <a:r>
                        <a:rPr lang="fr-FR" sz="1200" b="1" i="0" u="none" strike="noStrike" dirty="0">
                          <a:solidFill>
                            <a:schemeClr val="tx1"/>
                          </a:solidFill>
                          <a:latin typeface="Calibri"/>
                        </a:rPr>
                        <a:t>1/60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chemeClr val="tx1"/>
                          </a:solidFill>
                          <a:effectLst/>
                          <a:latin typeface="Calibri"/>
                        </a:rPr>
                        <a:t>1/125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1/250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1/500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1/1000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1/2000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1/4000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1/8000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bl>
          </a:graphicData>
        </a:graphic>
      </p:graphicFrame>
      <p:graphicFrame>
        <p:nvGraphicFramePr>
          <p:cNvPr id="3" name="Tableau 2"/>
          <p:cNvGraphicFramePr>
            <a:graphicFrameLocks noGrp="1"/>
          </p:cNvGraphicFramePr>
          <p:nvPr>
            <p:custDataLst>
              <p:tags r:id="rId2"/>
            </p:custDataLst>
          </p:nvPr>
        </p:nvGraphicFramePr>
        <p:xfrm>
          <a:off x="3280386" y="2362885"/>
          <a:ext cx="1915902" cy="630105"/>
        </p:xfrm>
        <a:graphic>
          <a:graphicData uri="http://schemas.openxmlformats.org/drawingml/2006/table">
            <a:tbl>
              <a:tblPr/>
              <a:tblGrid>
                <a:gridCol w="371299"/>
                <a:gridCol w="371299"/>
                <a:gridCol w="430706"/>
                <a:gridCol w="371299"/>
                <a:gridCol w="371299"/>
              </a:tblGrid>
              <a:tr h="210035">
                <a:tc>
                  <a:txBody>
                    <a:bodyPr/>
                    <a:lstStyle/>
                    <a:p>
                      <a:pPr algn="ctr" fontAlgn="b"/>
                      <a:r>
                        <a:rPr lang="fr-FR" sz="1200" b="1" i="0" u="none" strike="noStrike">
                          <a:solidFill>
                            <a:srgbClr val="000000"/>
                          </a:solidFill>
                          <a:latin typeface="Calibri"/>
                        </a:rPr>
                        <a:t>- 2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gridSpan="2">
                  <a:txBody>
                    <a:bodyPr/>
                    <a:lstStyle/>
                    <a:p>
                      <a:pPr algn="ctr" fontAlgn="b"/>
                      <a:r>
                        <a:rPr lang="fr-FR" sz="1200" b="1" i="0" u="none" strike="noStrike">
                          <a:solidFill>
                            <a:srgbClr val="000000"/>
                          </a:solidFill>
                          <a:latin typeface="Calibri"/>
                        </a:rPr>
                        <a:t>MOINS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1200" b="1" i="0" u="none" strike="noStrike">
                          <a:solidFill>
                            <a:srgbClr val="000000"/>
                          </a:solidFill>
                          <a:latin typeface="Calibri"/>
                        </a:rPr>
                        <a:t>ZERO</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fr-FR" sz="1200" b="1" i="0" u="none" strike="noStrike">
                          <a:solidFill>
                            <a:srgbClr val="000000"/>
                          </a:solidFill>
                          <a:latin typeface="Calibri"/>
                        </a:rPr>
                        <a:t>PLUS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r>
              <a:tr h="210035">
                <a:tc gridSpan="2">
                  <a:txBody>
                    <a:bodyPr/>
                    <a:lstStyle/>
                    <a:p>
                      <a:pPr algn="ctr" fontAlgn="b"/>
                      <a:r>
                        <a:rPr lang="fr-FR" sz="1200" b="1" i="0" u="none" strike="noStrike">
                          <a:solidFill>
                            <a:srgbClr val="000000"/>
                          </a:solidFill>
                          <a:latin typeface="Calibri"/>
                        </a:rPr>
                        <a:t>FONCE</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fontAlgn="b"/>
                      <a:r>
                        <a:rPr lang="fr-FR" sz="1200" b="1" i="0" u="none" strike="noStrike">
                          <a:solidFill>
                            <a:srgbClr val="000000"/>
                          </a:solidFill>
                          <a:latin typeface="Calibri"/>
                        </a:rPr>
                        <a:t>GRIS</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fr-FR" sz="1200" b="1" i="0" u="none" strike="noStrike" dirty="0">
                          <a:solidFill>
                            <a:srgbClr val="000000"/>
                          </a:solidFill>
                          <a:latin typeface="Calibri"/>
                        </a:rPr>
                        <a:t>CLAIR</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r>
            </a:tbl>
          </a:graphicData>
        </a:graphic>
      </p:graphicFrame>
      <p:sp>
        <p:nvSpPr>
          <p:cNvPr id="5" name="ZoneTexte 4"/>
          <p:cNvSpPr txBox="1"/>
          <p:nvPr>
            <p:custDataLst>
              <p:tags r:id="rId3"/>
            </p:custDataLst>
          </p:nvPr>
        </p:nvSpPr>
        <p:spPr>
          <a:xfrm>
            <a:off x="584762" y="157502"/>
            <a:ext cx="1754398" cy="3567811"/>
          </a:xfrm>
          <a:prstGeom prst="rect">
            <a:avLst/>
          </a:prstGeom>
          <a:noFill/>
        </p:spPr>
        <p:txBody>
          <a:bodyPr wrap="square" lIns="104306" tIns="52153" rIns="104306" bIns="52153" rtlCol="0">
            <a:spAutoFit/>
          </a:bodyPr>
          <a:lstStyle/>
          <a:p>
            <a:r>
              <a:rPr lang="fr-FR" b="1" dirty="0" smtClean="0">
                <a:solidFill>
                  <a:srgbClr val="FF0000"/>
                </a:solidFill>
                <a:effectLst>
                  <a:outerShdw blurRad="38100" dist="38100" dir="2700000" algn="tl">
                    <a:srgbClr val="000000">
                      <a:alpha val="43137"/>
                    </a:srgbClr>
                  </a:outerShdw>
                </a:effectLst>
              </a:rPr>
              <a:t>PROXIPHOTO</a:t>
            </a:r>
          </a:p>
          <a:p>
            <a:endParaRPr lang="fr-FR" sz="900" b="1" dirty="0" smtClean="0">
              <a:solidFill>
                <a:srgbClr val="FF0000"/>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MAIN LEVEE</a:t>
            </a:r>
          </a:p>
          <a:p>
            <a:r>
              <a:rPr lang="fr-FR" b="1" dirty="0" smtClean="0">
                <a:solidFill>
                  <a:srgbClr val="0066FF"/>
                </a:solidFill>
                <a:effectLst>
                  <a:outerShdw blurRad="38100" dist="38100" dir="2700000" algn="tl">
                    <a:srgbClr val="000000">
                      <a:alpha val="43137"/>
                    </a:srgbClr>
                  </a:outerShdw>
                </a:effectLst>
              </a:rPr>
              <a:t>MONOPODE</a:t>
            </a:r>
          </a:p>
          <a:p>
            <a:endParaRPr lang="fr-FR" sz="300" b="1" dirty="0" smtClean="0"/>
          </a:p>
          <a:p>
            <a:endParaRPr lang="fr-FR" sz="300" b="1" dirty="0" smtClean="0"/>
          </a:p>
          <a:p>
            <a:endParaRPr lang="fr-FR" sz="300" b="1" dirty="0" smtClean="0"/>
          </a:p>
          <a:p>
            <a:endParaRPr lang="fr-FR" sz="300" b="1" dirty="0" smtClean="0"/>
          </a:p>
          <a:p>
            <a:r>
              <a:rPr lang="fr-FR" b="1" i="1" dirty="0" smtClean="0">
                <a:effectLst>
                  <a:outerShdw blurRad="38100" dist="38100" dir="2700000" algn="tl">
                    <a:srgbClr val="000000">
                      <a:alpha val="43137"/>
                    </a:srgbClr>
                  </a:outerShdw>
                </a:effectLst>
              </a:rPr>
              <a:t>FLASH</a:t>
            </a:r>
          </a:p>
          <a:p>
            <a:endParaRPr lang="fr-FR" sz="1100" b="1" dirty="0" smtClean="0">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FOCALE   </a:t>
            </a:r>
          </a:p>
          <a:p>
            <a:pPr>
              <a:buFont typeface="Wingdings" pitchFamily="2" charset="2"/>
              <a:buChar char="ü"/>
            </a:pPr>
            <a:r>
              <a:rPr lang="fr-FR" sz="1800" b="1" dirty="0" smtClean="0"/>
              <a:t>Macro 1/1 de 50 à 180 mm.</a:t>
            </a:r>
          </a:p>
          <a:p>
            <a:pPr>
              <a:buFont typeface="Wingdings" pitchFamily="2" charset="2"/>
              <a:buChar char="ü"/>
            </a:pPr>
            <a:r>
              <a:rPr lang="fr-FR" sz="1800" b="1" dirty="0" smtClean="0"/>
              <a:t>Télé zoom de 100 à 300 mm</a:t>
            </a:r>
          </a:p>
          <a:p>
            <a:r>
              <a:rPr lang="fr-FR" sz="1800" b="1" i="1" dirty="0" smtClean="0"/>
              <a:t>Bague allonge.</a:t>
            </a:r>
            <a:endParaRPr lang="fr-FR" sz="1800" b="1" i="1" dirty="0" smtClean="0">
              <a:solidFill>
                <a:srgbClr val="FF0000"/>
              </a:solidFill>
              <a:effectLst>
                <a:outerShdw blurRad="38100" dist="38100" dir="2700000" algn="tl">
                  <a:srgbClr val="000000">
                    <a:alpha val="43137"/>
                  </a:srgbClr>
                </a:outerShdw>
              </a:effectLst>
            </a:endParaRPr>
          </a:p>
        </p:txBody>
      </p:sp>
      <p:sp>
        <p:nvSpPr>
          <p:cNvPr id="6" name="ZoneTexte 5"/>
          <p:cNvSpPr txBox="1"/>
          <p:nvPr>
            <p:custDataLst>
              <p:tags r:id="rId4"/>
            </p:custDataLst>
          </p:nvPr>
        </p:nvSpPr>
        <p:spPr>
          <a:xfrm>
            <a:off x="631792" y="3709193"/>
            <a:ext cx="4845481" cy="4044865"/>
          </a:xfrm>
          <a:prstGeom prst="rect">
            <a:avLst/>
          </a:prstGeom>
          <a:noFill/>
        </p:spPr>
        <p:txBody>
          <a:bodyPr wrap="square" lIns="104306" tIns="52153" rIns="104306" bIns="52153" rtlCol="0">
            <a:spAutoFit/>
          </a:bodyPr>
          <a:lstStyle/>
          <a:p>
            <a:r>
              <a:rPr lang="fr-FR" sz="1600" b="1" dirty="0" smtClean="0">
                <a:solidFill>
                  <a:srgbClr val="FF0000"/>
                </a:solidFill>
                <a:effectLst>
                  <a:outerShdw blurRad="38100" dist="38100" dir="2700000" algn="tl">
                    <a:srgbClr val="000000">
                      <a:alpha val="43137"/>
                    </a:srgbClr>
                  </a:outerShdw>
                </a:effectLst>
              </a:rPr>
              <a:t>MODE AF </a:t>
            </a:r>
            <a:r>
              <a:rPr lang="fr-FR" sz="1600" b="1" dirty="0" smtClean="0"/>
              <a:t>= AF-S ou Manuel. </a:t>
            </a:r>
          </a:p>
          <a:p>
            <a:r>
              <a:rPr lang="fr-FR" sz="1600" b="1" dirty="0" smtClean="0">
                <a:solidFill>
                  <a:srgbClr val="FF0000"/>
                </a:solidFill>
                <a:effectLst>
                  <a:outerShdw blurRad="38100" dist="38100" dir="2700000" algn="tl">
                    <a:srgbClr val="000000">
                      <a:alpha val="43137"/>
                    </a:srgbClr>
                  </a:outerShdw>
                </a:effectLst>
              </a:rPr>
              <a:t>ENTRAINEMENT </a:t>
            </a:r>
            <a:r>
              <a:rPr lang="fr-FR" sz="1600" b="1" dirty="0" smtClean="0"/>
              <a:t>= vue par vue.</a:t>
            </a:r>
          </a:p>
          <a:p>
            <a:r>
              <a:rPr lang="fr-FR" sz="1600" b="1" dirty="0" smtClean="0">
                <a:solidFill>
                  <a:srgbClr val="FF0000"/>
                </a:solidFill>
                <a:effectLst>
                  <a:outerShdw blurRad="38100" dist="38100" dir="2700000" algn="tl">
                    <a:srgbClr val="000000">
                      <a:alpha val="43137"/>
                    </a:srgbClr>
                  </a:outerShdw>
                </a:effectLst>
              </a:rPr>
              <a:t>BALANCE DES BLANCS : </a:t>
            </a:r>
            <a:r>
              <a:rPr lang="fr-FR" sz="1600" b="1" dirty="0" smtClean="0"/>
              <a:t>Auto ou Lumière du jour.</a:t>
            </a:r>
          </a:p>
          <a:p>
            <a:r>
              <a:rPr lang="fr-FR" sz="1600" b="1" dirty="0" smtClean="0">
                <a:solidFill>
                  <a:srgbClr val="FF0000"/>
                </a:solidFill>
                <a:effectLst>
                  <a:outerShdw blurRad="38100" dist="38100" dir="2700000" algn="tl">
                    <a:srgbClr val="000000">
                      <a:alpha val="43137"/>
                    </a:srgbClr>
                  </a:outerShdw>
                </a:effectLst>
              </a:rPr>
              <a:t>MODE = </a:t>
            </a:r>
            <a:r>
              <a:rPr lang="fr-FR" sz="1600" b="1" dirty="0" smtClean="0"/>
              <a:t>Priorité ouverture (A-Av). </a:t>
            </a:r>
          </a:p>
          <a:p>
            <a:r>
              <a:rPr lang="fr-FR" sz="1600" b="1" dirty="0" smtClean="0">
                <a:solidFill>
                  <a:srgbClr val="FF0000"/>
                </a:solidFill>
                <a:effectLst>
                  <a:outerShdw blurRad="38100" dist="38100" dir="2700000" algn="tl">
                    <a:srgbClr val="000000">
                      <a:alpha val="43137"/>
                    </a:srgbClr>
                  </a:outerShdw>
                </a:effectLst>
              </a:rPr>
              <a:t>MODE DE MESURE = </a:t>
            </a:r>
            <a:r>
              <a:rPr lang="fr-FR" sz="1600" b="1" dirty="0" smtClean="0"/>
              <a:t>Multizone. Centrale pondérée.</a:t>
            </a:r>
          </a:p>
          <a:p>
            <a:r>
              <a:rPr lang="fr-FR" sz="1600" b="1" dirty="0" smtClean="0">
                <a:solidFill>
                  <a:srgbClr val="FF0000"/>
                </a:solidFill>
                <a:effectLst>
                  <a:outerShdw blurRad="38100" dist="38100" dir="2700000" algn="tl">
                    <a:srgbClr val="000000">
                      <a:alpha val="43137"/>
                    </a:srgbClr>
                  </a:outerShdw>
                </a:effectLst>
              </a:rPr>
              <a:t>ISO = </a:t>
            </a:r>
            <a:r>
              <a:rPr lang="fr-FR" sz="1600" b="1" dirty="0" smtClean="0"/>
              <a:t>200 ISO en base pour garantir une vitesse suffisante. 1600 ISO et plus suivant capteur.</a:t>
            </a:r>
          </a:p>
          <a:p>
            <a:r>
              <a:rPr lang="fr-FR" sz="1600" b="1" dirty="0" smtClean="0">
                <a:solidFill>
                  <a:srgbClr val="FF0000"/>
                </a:solidFill>
                <a:effectLst>
                  <a:outerShdw blurRad="38100" dist="38100" dir="2700000" algn="tl">
                    <a:srgbClr val="000000">
                      <a:alpha val="43137"/>
                    </a:srgbClr>
                  </a:outerShdw>
                </a:effectLst>
              </a:rPr>
              <a:t>VITESSE : </a:t>
            </a:r>
            <a:r>
              <a:rPr lang="fr-FR" sz="1600" b="1" dirty="0" smtClean="0"/>
              <a:t>En extérieur l’ennemi principal reste le vent. La vitesse doit être suffisante pour figer le sujet plus ou moins en mouvement.</a:t>
            </a:r>
          </a:p>
          <a:p>
            <a:r>
              <a:rPr lang="fr-FR" sz="1600" b="1" dirty="0" smtClean="0">
                <a:solidFill>
                  <a:srgbClr val="FF0000"/>
                </a:solidFill>
                <a:effectLst>
                  <a:outerShdw blurRad="38100" dist="38100" dir="2700000" algn="tl">
                    <a:srgbClr val="000000">
                      <a:alpha val="43137"/>
                    </a:srgbClr>
                  </a:outerShdw>
                </a:effectLst>
              </a:rPr>
              <a:t>OUVERTURE = </a:t>
            </a:r>
            <a:r>
              <a:rPr lang="fr-FR" sz="1600" b="1" dirty="0" smtClean="0"/>
              <a:t> f2.8 à f8.</a:t>
            </a:r>
          </a:p>
          <a:p>
            <a:r>
              <a:rPr lang="fr-FR" sz="1600" b="1" dirty="0" smtClean="0">
                <a:solidFill>
                  <a:srgbClr val="FF0000"/>
                </a:solidFill>
                <a:effectLst>
                  <a:outerShdw blurRad="38100" dist="38100" dir="2700000" algn="tl">
                    <a:srgbClr val="000000">
                      <a:alpha val="43137"/>
                    </a:srgbClr>
                  </a:outerShdw>
                </a:effectLst>
              </a:rPr>
              <a:t>FILTRES  </a:t>
            </a:r>
            <a:r>
              <a:rPr lang="fr-FR" sz="1600" b="1" dirty="0" smtClean="0"/>
              <a:t>Hors flash, polarisant parfois intéressant (reflet, </a:t>
            </a:r>
            <a:r>
              <a:rPr lang="fr-FR" sz="1600" b="1" dirty="0" smtClean="0"/>
              <a:t>eau, verdure</a:t>
            </a:r>
            <a:r>
              <a:rPr lang="fr-FR" sz="1600" b="1" dirty="0" smtClean="0"/>
              <a:t>, </a:t>
            </a:r>
            <a:r>
              <a:rPr lang="fr-FR" sz="1600" b="1" dirty="0" smtClean="0"/>
              <a:t>etc</a:t>
            </a:r>
            <a:r>
              <a:rPr lang="fr-FR" sz="1600" b="1" dirty="0" smtClean="0"/>
              <a:t>.) mange 1 à 2 IL.</a:t>
            </a:r>
          </a:p>
          <a:p>
            <a:r>
              <a:rPr lang="fr-FR" sz="1600" b="1" dirty="0" smtClean="0">
                <a:solidFill>
                  <a:srgbClr val="FF0000"/>
                </a:solidFill>
                <a:effectLst>
                  <a:outerShdw blurRad="38100" dist="38100" dir="2700000" algn="tl">
                    <a:srgbClr val="000000">
                      <a:alpha val="43137"/>
                    </a:srgbClr>
                  </a:outerShdw>
                </a:effectLst>
              </a:rPr>
              <a:t>FLASH : </a:t>
            </a:r>
            <a:r>
              <a:rPr lang="fr-FR" sz="1600" b="1" dirty="0" smtClean="0"/>
              <a:t>en</a:t>
            </a:r>
            <a:r>
              <a:rPr lang="fr-FR" sz="1600" b="1" dirty="0" smtClean="0">
                <a:solidFill>
                  <a:srgbClr val="FF0000"/>
                </a:solidFill>
                <a:effectLst>
                  <a:outerShdw blurRad="38100" dist="38100" dir="2700000" algn="tl">
                    <a:srgbClr val="000000">
                      <a:alpha val="43137"/>
                    </a:srgbClr>
                  </a:outerShdw>
                </a:effectLst>
              </a:rPr>
              <a:t> </a:t>
            </a:r>
            <a:r>
              <a:rPr lang="fr-FR" sz="1600" b="1" dirty="0" smtClean="0"/>
              <a:t>remplissage pour déboucher les ombres</a:t>
            </a:r>
            <a:r>
              <a:rPr lang="fr-FR" sz="1600" b="1" dirty="0" smtClean="0"/>
              <a:t>.</a:t>
            </a:r>
          </a:p>
          <a:p>
            <a:r>
              <a:rPr lang="fr-FR" sz="1600" b="1" dirty="0" smtClean="0"/>
              <a:t>(Balance des blancs : Multi-auto. Mode flash : HS)</a:t>
            </a:r>
          </a:p>
          <a:p>
            <a:endParaRPr lang="fr-FR" sz="1600" b="1" dirty="0" smtClean="0">
              <a:solidFill>
                <a:srgbClr val="FF0000"/>
              </a:solidFill>
              <a:effectLst>
                <a:outerShdw blurRad="38100" dist="38100" dir="2700000" algn="tl">
                  <a:srgbClr val="000000">
                    <a:alpha val="43137"/>
                  </a:srgbClr>
                </a:outerShdw>
              </a:effectLst>
            </a:endParaRPr>
          </a:p>
        </p:txBody>
      </p:sp>
      <p:pic>
        <p:nvPicPr>
          <p:cNvPr id="9" name="Image 8" descr="2105T015_web copie.jpg"/>
          <p:cNvPicPr>
            <a:picLocks noChangeAspect="1"/>
          </p:cNvPicPr>
          <p:nvPr>
            <p:custDataLst>
              <p:tags r:id="rId5"/>
            </p:custDataLst>
          </p:nvPr>
        </p:nvPicPr>
        <p:blipFill>
          <a:blip r:embed="rId12" cstate="screen"/>
          <a:stretch>
            <a:fillRect/>
          </a:stretch>
        </p:blipFill>
        <p:spPr>
          <a:xfrm>
            <a:off x="5513786" y="2830937"/>
            <a:ext cx="3258168" cy="2047357"/>
          </a:xfrm>
          <a:prstGeom prst="rect">
            <a:avLst/>
          </a:prstGeom>
          <a:ln w="19050">
            <a:solidFill>
              <a:srgbClr val="FFC000"/>
            </a:solidFill>
          </a:ln>
        </p:spPr>
      </p:pic>
      <p:pic>
        <p:nvPicPr>
          <p:cNvPr id="10" name="Image 9" descr="2104T049 copie.jpg"/>
          <p:cNvPicPr>
            <a:picLocks noChangeAspect="1"/>
          </p:cNvPicPr>
          <p:nvPr>
            <p:custDataLst>
              <p:tags r:id="rId6"/>
            </p:custDataLst>
          </p:nvPr>
        </p:nvPicPr>
        <p:blipFill>
          <a:blip r:embed="rId13" cstate="screen"/>
          <a:stretch>
            <a:fillRect/>
          </a:stretch>
        </p:blipFill>
        <p:spPr>
          <a:xfrm>
            <a:off x="6683384" y="4725796"/>
            <a:ext cx="3643004" cy="2284148"/>
          </a:xfrm>
          <a:prstGeom prst="rect">
            <a:avLst/>
          </a:prstGeom>
          <a:ln w="19050">
            <a:solidFill>
              <a:srgbClr val="FFC000"/>
            </a:solidFill>
          </a:ln>
        </p:spPr>
      </p:pic>
      <p:pic>
        <p:nvPicPr>
          <p:cNvPr id="11" name="Image 10" descr="1906P094.jpg"/>
          <p:cNvPicPr>
            <a:picLocks noChangeAspect="1"/>
          </p:cNvPicPr>
          <p:nvPr>
            <p:custDataLst>
              <p:tags r:id="rId7"/>
            </p:custDataLst>
          </p:nvPr>
        </p:nvPicPr>
        <p:blipFill>
          <a:blip r:embed="rId14" cstate="screen"/>
          <a:srcRect/>
          <a:stretch>
            <a:fillRect/>
          </a:stretch>
        </p:blipFill>
        <p:spPr>
          <a:xfrm>
            <a:off x="5513785" y="310248"/>
            <a:ext cx="3812995" cy="2367691"/>
          </a:xfrm>
          <a:prstGeom prst="rect">
            <a:avLst/>
          </a:prstGeom>
          <a:ln w="19050">
            <a:solidFill>
              <a:srgbClr val="FFC000"/>
            </a:solidFill>
          </a:ln>
        </p:spPr>
      </p:pic>
      <p:pic>
        <p:nvPicPr>
          <p:cNvPr id="12" name="Image 11" descr="ORCHIDEE01.jpg"/>
          <p:cNvPicPr>
            <a:picLocks noGrp="1" noChangeAspect="1"/>
          </p:cNvPicPr>
          <p:nvPr isPhoto="1">
            <p:custDataLst>
              <p:tags r:id="rId8"/>
            </p:custDataLst>
          </p:nvPr>
        </p:nvPicPr>
        <p:blipFill>
          <a:blip r:embed="rId15" cstate="screen"/>
          <a:stretch>
            <a:fillRect/>
          </a:stretch>
        </p:blipFill>
        <p:spPr>
          <a:xfrm>
            <a:off x="8437783" y="2513830"/>
            <a:ext cx="1670855" cy="2369493"/>
          </a:xfrm>
          <a:prstGeom prst="rect">
            <a:avLst/>
          </a:prstGeom>
          <a:ln w="19050">
            <a:solidFill>
              <a:srgbClr val="FFC000"/>
            </a:solidFill>
          </a:ln>
        </p:spPr>
      </p:pic>
      <p:cxnSp>
        <p:nvCxnSpPr>
          <p:cNvPr id="13" name="Connecteur droit 12"/>
          <p:cNvCxnSpPr/>
          <p:nvPr>
            <p:custDataLst>
              <p:tags r:id="rId9"/>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
        <p:nvSpPr>
          <p:cNvPr id="14" name="ZoneTexte 13"/>
          <p:cNvSpPr txBox="1"/>
          <p:nvPr>
            <p:custDataLst>
              <p:tags r:id="rId10"/>
            </p:custDataLst>
          </p:nvPr>
        </p:nvSpPr>
        <p:spPr>
          <a:xfrm>
            <a:off x="9106125" y="7088708"/>
            <a:ext cx="1086056" cy="351546"/>
          </a:xfrm>
          <a:prstGeom prst="rect">
            <a:avLst/>
          </a:prstGeom>
          <a:noFill/>
        </p:spPr>
        <p:txBody>
          <a:bodyPr wrap="square" lIns="104306" tIns="52153" rIns="104306" bIns="52153" rtlCol="0">
            <a:spAutoFit/>
          </a:bodyPr>
          <a:lstStyle/>
          <a:p>
            <a:r>
              <a:rPr lang="fr-FR" sz="1600" b="1" i="1" dirty="0" smtClean="0">
                <a:hlinkClick r:id="rId16" action="ppaction://hlinksldjump"/>
              </a:rPr>
              <a:t>RETOUR</a:t>
            </a:r>
            <a:endParaRPr lang="fr-FR" sz="1600" b="1"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custDataLst>
              <p:tags r:id="rId1"/>
            </p:custDataLst>
          </p:nvPr>
        </p:nvGraphicFramePr>
        <p:xfrm>
          <a:off x="2255618" y="315029"/>
          <a:ext cx="3029797" cy="3360560"/>
        </p:xfrm>
        <a:graphic>
          <a:graphicData uri="http://schemas.openxmlformats.org/drawingml/2006/table">
            <a:tbl>
              <a:tblPr/>
              <a:tblGrid>
                <a:gridCol w="890026"/>
                <a:gridCol w="192839"/>
                <a:gridCol w="890026"/>
                <a:gridCol w="166880"/>
                <a:gridCol w="890026"/>
              </a:tblGrid>
              <a:tr h="210035">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a:solidFill>
                            <a:srgbClr val="000000"/>
                          </a:solidFill>
                          <a:latin typeface="Calibri"/>
                        </a:rPr>
                        <a:t>1/2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800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5,6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1600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chemeClr val="tx1"/>
                          </a:solidFill>
                          <a:latin typeface="Calibri"/>
                        </a:rPr>
                        <a:t>1/8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3200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1/15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6400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1/30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r>
              <a:tr h="210035">
                <a:tc>
                  <a:txBody>
                    <a:bodyPr/>
                    <a:lstStyle/>
                    <a:p>
                      <a:pPr algn="ctr" fontAlgn="b"/>
                      <a:r>
                        <a:rPr lang="fr-FR" sz="1200" b="1" i="0" u="none" strike="noStrike" dirty="0">
                          <a:solidFill>
                            <a:schemeClr val="tx1"/>
                          </a:solidFill>
                          <a:latin typeface="Calibri"/>
                        </a:rPr>
                        <a:t>1/60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chemeClr val="tx1"/>
                          </a:solidFill>
                          <a:effectLst/>
                          <a:latin typeface="Calibri"/>
                        </a:rPr>
                        <a:t>1/125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1/250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1/500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1/1000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1/2000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1/4000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1/8000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bl>
          </a:graphicData>
        </a:graphic>
      </p:graphicFrame>
      <p:graphicFrame>
        <p:nvGraphicFramePr>
          <p:cNvPr id="3" name="Tableau 2"/>
          <p:cNvGraphicFramePr>
            <a:graphicFrameLocks noGrp="1"/>
          </p:cNvGraphicFramePr>
          <p:nvPr>
            <p:custDataLst>
              <p:tags r:id="rId2"/>
            </p:custDataLst>
          </p:nvPr>
        </p:nvGraphicFramePr>
        <p:xfrm>
          <a:off x="3280386" y="2441649"/>
          <a:ext cx="1915902" cy="630105"/>
        </p:xfrm>
        <a:graphic>
          <a:graphicData uri="http://schemas.openxmlformats.org/drawingml/2006/table">
            <a:tbl>
              <a:tblPr/>
              <a:tblGrid>
                <a:gridCol w="371299"/>
                <a:gridCol w="371299"/>
                <a:gridCol w="430706"/>
                <a:gridCol w="371299"/>
                <a:gridCol w="371299"/>
              </a:tblGrid>
              <a:tr h="210035">
                <a:tc>
                  <a:txBody>
                    <a:bodyPr/>
                    <a:lstStyle/>
                    <a:p>
                      <a:pPr algn="ctr" fontAlgn="b"/>
                      <a:r>
                        <a:rPr lang="fr-FR" sz="1200" b="1" i="0" u="none" strike="noStrike">
                          <a:solidFill>
                            <a:srgbClr val="000000"/>
                          </a:solidFill>
                          <a:latin typeface="Calibri"/>
                        </a:rPr>
                        <a:t>- 2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gridSpan="2">
                  <a:txBody>
                    <a:bodyPr/>
                    <a:lstStyle/>
                    <a:p>
                      <a:pPr algn="ctr" fontAlgn="b"/>
                      <a:r>
                        <a:rPr lang="fr-FR" sz="1200" b="1" i="0" u="none" strike="noStrike">
                          <a:solidFill>
                            <a:srgbClr val="000000"/>
                          </a:solidFill>
                          <a:latin typeface="Calibri"/>
                        </a:rPr>
                        <a:t>MOINS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1200" b="1" i="0" u="none" strike="noStrike">
                          <a:solidFill>
                            <a:srgbClr val="000000"/>
                          </a:solidFill>
                          <a:latin typeface="Calibri"/>
                        </a:rPr>
                        <a:t>ZERO</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fr-FR" sz="1200" b="1" i="0" u="none" strike="noStrike">
                          <a:solidFill>
                            <a:srgbClr val="000000"/>
                          </a:solidFill>
                          <a:latin typeface="Calibri"/>
                        </a:rPr>
                        <a:t>PLUS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r>
              <a:tr h="210035">
                <a:tc gridSpan="2">
                  <a:txBody>
                    <a:bodyPr/>
                    <a:lstStyle/>
                    <a:p>
                      <a:pPr algn="ctr" fontAlgn="b"/>
                      <a:r>
                        <a:rPr lang="fr-FR" sz="1200" b="1" i="0" u="none" strike="noStrike">
                          <a:solidFill>
                            <a:srgbClr val="000000"/>
                          </a:solidFill>
                          <a:latin typeface="Calibri"/>
                        </a:rPr>
                        <a:t>FONCE</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fontAlgn="b"/>
                      <a:r>
                        <a:rPr lang="fr-FR" sz="1200" b="1" i="0" u="none" strike="noStrike">
                          <a:solidFill>
                            <a:srgbClr val="000000"/>
                          </a:solidFill>
                          <a:latin typeface="Calibri"/>
                        </a:rPr>
                        <a:t>GRIS</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fr-FR" sz="1200" b="1" i="0" u="none" strike="noStrike" dirty="0">
                          <a:solidFill>
                            <a:srgbClr val="000000"/>
                          </a:solidFill>
                          <a:latin typeface="Calibri"/>
                        </a:rPr>
                        <a:t>CLAIR</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r>
            </a:tbl>
          </a:graphicData>
        </a:graphic>
      </p:graphicFrame>
      <p:sp>
        <p:nvSpPr>
          <p:cNvPr id="5" name="ZoneTexte 4"/>
          <p:cNvSpPr txBox="1"/>
          <p:nvPr>
            <p:custDataLst>
              <p:tags r:id="rId3"/>
            </p:custDataLst>
          </p:nvPr>
        </p:nvSpPr>
        <p:spPr>
          <a:xfrm>
            <a:off x="668305" y="236265"/>
            <a:ext cx="1670855" cy="3552422"/>
          </a:xfrm>
          <a:prstGeom prst="rect">
            <a:avLst/>
          </a:prstGeom>
          <a:noFill/>
        </p:spPr>
        <p:txBody>
          <a:bodyPr wrap="square" lIns="104306" tIns="52153" rIns="104306" bIns="52153" rtlCol="0">
            <a:spAutoFit/>
          </a:bodyPr>
          <a:lstStyle/>
          <a:p>
            <a:r>
              <a:rPr lang="fr-FR" b="1" dirty="0" smtClean="0">
                <a:solidFill>
                  <a:srgbClr val="FF0000"/>
                </a:solidFill>
                <a:effectLst>
                  <a:outerShdw blurRad="38100" dist="38100" dir="2700000" algn="tl">
                    <a:srgbClr val="000000">
                      <a:alpha val="43137"/>
                    </a:srgbClr>
                  </a:outerShdw>
                </a:effectLst>
              </a:rPr>
              <a:t>PORTRAIT</a:t>
            </a:r>
          </a:p>
          <a:p>
            <a:r>
              <a:rPr lang="fr-FR" b="1" dirty="0" smtClean="0">
                <a:solidFill>
                  <a:srgbClr val="FF0000"/>
                </a:solidFill>
                <a:effectLst>
                  <a:outerShdw blurRad="38100" dist="38100" dir="2700000" algn="tl">
                    <a:srgbClr val="000000">
                      <a:alpha val="43137"/>
                    </a:srgbClr>
                  </a:outerShdw>
                </a:effectLst>
              </a:rPr>
              <a:t>Dans la rue</a:t>
            </a:r>
          </a:p>
          <a:p>
            <a:endParaRPr lang="fr-FR" sz="1100" b="1" dirty="0" smtClean="0">
              <a:solidFill>
                <a:srgbClr val="FF0000"/>
              </a:solidFill>
              <a:effectLst>
                <a:outerShdw blurRad="38100" dist="38100" dir="2700000" algn="tl">
                  <a:srgbClr val="000000">
                    <a:alpha val="43137"/>
                  </a:srgbClr>
                </a:outerShdw>
              </a:effectLst>
            </a:endParaRPr>
          </a:p>
          <a:p>
            <a:r>
              <a:rPr lang="fr-FR" b="1" dirty="0" smtClean="0">
                <a:solidFill>
                  <a:srgbClr val="FF0000"/>
                </a:solidFill>
                <a:effectLst>
                  <a:outerShdw blurRad="38100" dist="38100" dir="2700000" algn="tl">
                    <a:srgbClr val="000000">
                      <a:alpha val="43137"/>
                    </a:srgbClr>
                  </a:outerShdw>
                </a:effectLst>
              </a:rPr>
              <a:t>DE JOUR</a:t>
            </a:r>
          </a:p>
          <a:p>
            <a:endParaRPr lang="fr-FR" sz="900" b="1" dirty="0" smtClean="0">
              <a:solidFill>
                <a:srgbClr val="FF0000"/>
              </a:solidFill>
              <a:effectLst>
                <a:outerShdw blurRad="38100" dist="38100" dir="2700000" algn="tl">
                  <a:srgbClr val="000000">
                    <a:alpha val="43137"/>
                  </a:srgbClr>
                </a:outerShdw>
              </a:effectLst>
            </a:endParaRPr>
          </a:p>
          <a:p>
            <a:endParaRPr lang="fr-FR" sz="900" b="1" dirty="0" smtClean="0">
              <a:solidFill>
                <a:srgbClr val="FF0000"/>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MAIN LEVEE</a:t>
            </a:r>
          </a:p>
          <a:p>
            <a:endParaRPr lang="fr-FR" sz="900" b="1" dirty="0" smtClean="0">
              <a:solidFill>
                <a:srgbClr val="FF0000"/>
              </a:solidFill>
              <a:effectLst>
                <a:outerShdw blurRad="38100" dist="38100" dir="2700000" algn="tl">
                  <a:srgbClr val="000000">
                    <a:alpha val="43137"/>
                  </a:srgbClr>
                </a:outerShdw>
              </a:effectLst>
            </a:endParaRPr>
          </a:p>
          <a:p>
            <a:r>
              <a:rPr lang="fr-FR" b="1" i="1" dirty="0" smtClean="0">
                <a:effectLst>
                  <a:outerShdw blurRad="38100" dist="38100" dir="2700000" algn="tl">
                    <a:srgbClr val="000000">
                      <a:alpha val="43137"/>
                    </a:srgbClr>
                  </a:outerShdw>
                </a:effectLst>
              </a:rPr>
              <a:t>FLASH en</a:t>
            </a:r>
          </a:p>
          <a:p>
            <a:r>
              <a:rPr lang="fr-FR" b="1" i="1" dirty="0" smtClean="0">
                <a:effectLst>
                  <a:outerShdw blurRad="38100" dist="38100" dir="2700000" algn="tl">
                    <a:srgbClr val="000000">
                      <a:alpha val="43137"/>
                    </a:srgbClr>
                  </a:outerShdw>
                </a:effectLst>
              </a:rPr>
              <a:t>Remplissage</a:t>
            </a:r>
          </a:p>
          <a:p>
            <a:endParaRPr lang="fr-FR" sz="900" b="1" dirty="0" smtClean="0">
              <a:solidFill>
                <a:srgbClr val="FF0000"/>
              </a:solidFill>
              <a:effectLst>
                <a:outerShdw blurRad="38100" dist="38100" dir="2700000" algn="tl">
                  <a:srgbClr val="000000">
                    <a:alpha val="43137"/>
                  </a:srgbClr>
                </a:outerShdw>
              </a:effectLst>
            </a:endParaRPr>
          </a:p>
          <a:p>
            <a:endParaRPr lang="fr-FR" sz="900" b="1" dirty="0" smtClean="0">
              <a:solidFill>
                <a:srgbClr val="FF0000"/>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FOCALE </a:t>
            </a:r>
            <a:r>
              <a:rPr lang="fr-FR" b="1" dirty="0" smtClean="0">
                <a:solidFill>
                  <a:srgbClr val="FF0000"/>
                </a:solidFill>
                <a:effectLst>
                  <a:outerShdw blurRad="38100" dist="38100" dir="2700000" algn="tl">
                    <a:srgbClr val="000000">
                      <a:alpha val="43137"/>
                    </a:srgbClr>
                  </a:outerShdw>
                </a:effectLst>
              </a:rPr>
              <a:t>  </a:t>
            </a:r>
            <a:r>
              <a:rPr lang="fr-FR" b="1" dirty="0" smtClean="0"/>
              <a:t>De 35 à 200 mm</a:t>
            </a:r>
            <a:endParaRPr lang="fr-FR" b="1" dirty="0" smtClean="0">
              <a:solidFill>
                <a:srgbClr val="FF0000"/>
              </a:solidFill>
              <a:effectLst>
                <a:outerShdw blurRad="38100" dist="38100" dir="2700000" algn="tl">
                  <a:srgbClr val="000000">
                    <a:alpha val="43137"/>
                  </a:srgbClr>
                </a:outerShdw>
              </a:effectLst>
            </a:endParaRPr>
          </a:p>
        </p:txBody>
      </p:sp>
      <p:sp>
        <p:nvSpPr>
          <p:cNvPr id="10" name="ZoneTexte 9"/>
          <p:cNvSpPr txBox="1"/>
          <p:nvPr>
            <p:custDataLst>
              <p:tags r:id="rId4"/>
            </p:custDataLst>
          </p:nvPr>
        </p:nvSpPr>
        <p:spPr>
          <a:xfrm>
            <a:off x="668305" y="3923507"/>
            <a:ext cx="4678395" cy="3383145"/>
          </a:xfrm>
          <a:prstGeom prst="rect">
            <a:avLst/>
          </a:prstGeom>
          <a:noFill/>
        </p:spPr>
        <p:txBody>
          <a:bodyPr wrap="square" lIns="104306" tIns="52153" rIns="104306" bIns="52153" rtlCol="0">
            <a:spAutoFit/>
          </a:bodyPr>
          <a:lstStyle/>
          <a:p>
            <a:r>
              <a:rPr lang="fr-FR" sz="1600" b="1" dirty="0" smtClean="0">
                <a:solidFill>
                  <a:srgbClr val="FF0000"/>
                </a:solidFill>
                <a:effectLst>
                  <a:outerShdw blurRad="38100" dist="38100" dir="2700000" algn="tl">
                    <a:srgbClr val="000000">
                      <a:alpha val="43137"/>
                    </a:srgbClr>
                  </a:outerShdw>
                </a:effectLst>
              </a:rPr>
              <a:t>MODE AF </a:t>
            </a:r>
            <a:r>
              <a:rPr lang="fr-FR" sz="1600" b="1" dirty="0" smtClean="0"/>
              <a:t>= AF-S. </a:t>
            </a:r>
          </a:p>
          <a:p>
            <a:r>
              <a:rPr lang="fr-FR" sz="1600" b="1" dirty="0" smtClean="0">
                <a:solidFill>
                  <a:srgbClr val="FF0000"/>
                </a:solidFill>
                <a:effectLst>
                  <a:outerShdw blurRad="38100" dist="38100" dir="2700000" algn="tl">
                    <a:srgbClr val="000000">
                      <a:alpha val="43137"/>
                    </a:srgbClr>
                  </a:outerShdw>
                </a:effectLst>
              </a:rPr>
              <a:t>ENTRAINEMENT </a:t>
            </a:r>
            <a:r>
              <a:rPr lang="fr-FR" sz="1600" b="1" dirty="0" smtClean="0"/>
              <a:t>= Vue par vue.</a:t>
            </a:r>
          </a:p>
          <a:p>
            <a:r>
              <a:rPr lang="fr-FR" sz="1600" b="1" dirty="0" smtClean="0">
                <a:solidFill>
                  <a:srgbClr val="FF0000"/>
                </a:solidFill>
                <a:effectLst>
                  <a:outerShdw blurRad="38100" dist="38100" dir="2700000" algn="tl">
                    <a:srgbClr val="000000">
                      <a:alpha val="43137"/>
                    </a:srgbClr>
                  </a:outerShdw>
                </a:effectLst>
              </a:rPr>
              <a:t>BALANCE DES BLANCS : </a:t>
            </a:r>
            <a:r>
              <a:rPr lang="fr-FR" sz="1600" b="1" dirty="0" smtClean="0"/>
              <a:t>Auto ou Lumière </a:t>
            </a:r>
            <a:r>
              <a:rPr lang="fr-FR" sz="1600" b="1" dirty="0" smtClean="0"/>
              <a:t>du jour.</a:t>
            </a:r>
          </a:p>
          <a:p>
            <a:r>
              <a:rPr lang="fr-FR" sz="1600" b="1" dirty="0" smtClean="0">
                <a:solidFill>
                  <a:srgbClr val="FF0000"/>
                </a:solidFill>
                <a:effectLst>
                  <a:outerShdw blurRad="38100" dist="38100" dir="2700000" algn="tl">
                    <a:srgbClr val="000000">
                      <a:alpha val="43137"/>
                    </a:srgbClr>
                  </a:outerShdw>
                </a:effectLst>
              </a:rPr>
              <a:t>MODE EXPO = </a:t>
            </a:r>
            <a:r>
              <a:rPr lang="fr-FR" sz="1600" b="1" dirty="0" smtClean="0"/>
              <a:t>Priorité ouverture (A-Av). </a:t>
            </a:r>
          </a:p>
          <a:p>
            <a:r>
              <a:rPr lang="fr-FR" sz="1600" b="1" dirty="0" smtClean="0">
                <a:solidFill>
                  <a:srgbClr val="FF0000"/>
                </a:solidFill>
                <a:effectLst>
                  <a:outerShdw blurRad="38100" dist="38100" dir="2700000" algn="tl">
                    <a:srgbClr val="000000">
                      <a:alpha val="43137"/>
                    </a:srgbClr>
                  </a:outerShdw>
                </a:effectLst>
              </a:rPr>
              <a:t>MODE DE MESURE = </a:t>
            </a:r>
            <a:r>
              <a:rPr lang="fr-FR" sz="1600" b="1" dirty="0" smtClean="0"/>
              <a:t>Centrale pondérée.</a:t>
            </a:r>
          </a:p>
          <a:p>
            <a:r>
              <a:rPr lang="fr-FR" sz="1600" b="1" dirty="0" smtClean="0">
                <a:solidFill>
                  <a:srgbClr val="FF0000"/>
                </a:solidFill>
                <a:effectLst>
                  <a:outerShdw blurRad="38100" dist="38100" dir="2700000" algn="tl">
                    <a:srgbClr val="000000">
                      <a:alpha val="43137"/>
                    </a:srgbClr>
                  </a:outerShdw>
                </a:effectLst>
              </a:rPr>
              <a:t>ISO = </a:t>
            </a:r>
            <a:r>
              <a:rPr lang="fr-FR" sz="1600" b="1" dirty="0" smtClean="0"/>
              <a:t>100 ISO en base. Si baisse de lumière 400 ISO et plus suivant capteur.</a:t>
            </a:r>
          </a:p>
          <a:p>
            <a:r>
              <a:rPr lang="fr-FR" sz="1600" b="1" dirty="0" smtClean="0">
                <a:solidFill>
                  <a:srgbClr val="FF0000"/>
                </a:solidFill>
                <a:effectLst>
                  <a:outerShdw blurRad="38100" dist="38100" dir="2700000" algn="tl">
                    <a:srgbClr val="000000">
                      <a:alpha val="43137"/>
                    </a:srgbClr>
                  </a:outerShdw>
                </a:effectLst>
              </a:rPr>
              <a:t>VITESSE : </a:t>
            </a:r>
            <a:r>
              <a:rPr lang="fr-FR" sz="1600" b="1" dirty="0" smtClean="0"/>
              <a:t>La vitesse doit être suffisante pour figer le sujet en mouvement.</a:t>
            </a:r>
          </a:p>
          <a:p>
            <a:r>
              <a:rPr lang="fr-FR" sz="1600" b="1" dirty="0" smtClean="0">
                <a:solidFill>
                  <a:srgbClr val="FF0000"/>
                </a:solidFill>
                <a:effectLst>
                  <a:outerShdw blurRad="38100" dist="38100" dir="2700000" algn="tl">
                    <a:srgbClr val="000000">
                      <a:alpha val="43137"/>
                    </a:srgbClr>
                  </a:outerShdw>
                </a:effectLst>
              </a:rPr>
              <a:t>OUVERTURE = </a:t>
            </a:r>
          </a:p>
          <a:p>
            <a:r>
              <a:rPr lang="fr-FR" sz="1600" b="1" dirty="0" smtClean="0"/>
              <a:t>Pour détacher le sujet du fond = f4 à f5.6.</a:t>
            </a:r>
          </a:p>
          <a:p>
            <a:endParaRPr lang="fr-FR" sz="500" b="1" dirty="0" smtClean="0"/>
          </a:p>
          <a:p>
            <a:r>
              <a:rPr lang="fr-FR" sz="1600" b="1" dirty="0" smtClean="0">
                <a:solidFill>
                  <a:srgbClr val="FF0000"/>
                </a:solidFill>
                <a:effectLst>
                  <a:outerShdw blurRad="38100" dist="38100" dir="2700000" algn="tl">
                    <a:srgbClr val="000000">
                      <a:alpha val="43137"/>
                    </a:srgbClr>
                  </a:outerShdw>
                </a:effectLst>
              </a:rPr>
              <a:t>FLASH : </a:t>
            </a:r>
            <a:r>
              <a:rPr lang="fr-FR" sz="1600" b="1" dirty="0" smtClean="0"/>
              <a:t>en</a:t>
            </a:r>
            <a:r>
              <a:rPr lang="fr-FR" sz="1600" b="1" dirty="0" smtClean="0">
                <a:solidFill>
                  <a:srgbClr val="FF0000"/>
                </a:solidFill>
                <a:effectLst>
                  <a:outerShdw blurRad="38100" dist="38100" dir="2700000" algn="tl">
                    <a:srgbClr val="000000">
                      <a:alpha val="43137"/>
                    </a:srgbClr>
                  </a:outerShdw>
                </a:effectLst>
              </a:rPr>
              <a:t> </a:t>
            </a:r>
            <a:r>
              <a:rPr lang="fr-FR" sz="1600" b="1" dirty="0" smtClean="0"/>
              <a:t>remplissage pour déboucher les ombres</a:t>
            </a:r>
            <a:r>
              <a:rPr lang="fr-FR" sz="1600" b="1" dirty="0" smtClean="0"/>
              <a:t>.</a:t>
            </a:r>
          </a:p>
          <a:p>
            <a:r>
              <a:rPr lang="fr-FR" sz="1600" b="1" dirty="0" smtClean="0"/>
              <a:t>(Balance des blancs : Multi-auto)</a:t>
            </a:r>
            <a:endParaRPr lang="fr-FR" sz="1600" b="1" dirty="0" smtClean="0"/>
          </a:p>
        </p:txBody>
      </p:sp>
      <p:pic>
        <p:nvPicPr>
          <p:cNvPr id="11" name="Image 10" descr="1907U106.jpg"/>
          <p:cNvPicPr>
            <a:picLocks noChangeAspect="1"/>
          </p:cNvPicPr>
          <p:nvPr>
            <p:custDataLst>
              <p:tags r:id="rId5"/>
            </p:custDataLst>
          </p:nvPr>
        </p:nvPicPr>
        <p:blipFill>
          <a:blip r:embed="rId11" cstate="screen"/>
          <a:stretch>
            <a:fillRect/>
          </a:stretch>
        </p:blipFill>
        <p:spPr>
          <a:xfrm>
            <a:off x="5597328" y="315028"/>
            <a:ext cx="2174236" cy="3071785"/>
          </a:xfrm>
          <a:prstGeom prst="rect">
            <a:avLst/>
          </a:prstGeom>
          <a:ln w="19050">
            <a:solidFill>
              <a:srgbClr val="FFC000"/>
            </a:solidFill>
          </a:ln>
        </p:spPr>
      </p:pic>
      <p:pic>
        <p:nvPicPr>
          <p:cNvPr id="12" name="Image 11" descr="1907U090.jpg"/>
          <p:cNvPicPr>
            <a:picLocks noChangeAspect="1"/>
          </p:cNvPicPr>
          <p:nvPr>
            <p:custDataLst>
              <p:tags r:id="rId6"/>
            </p:custDataLst>
          </p:nvPr>
        </p:nvPicPr>
        <p:blipFill>
          <a:blip r:embed="rId12" cstate="screen"/>
          <a:stretch>
            <a:fillRect/>
          </a:stretch>
        </p:blipFill>
        <p:spPr>
          <a:xfrm>
            <a:off x="8020069" y="315029"/>
            <a:ext cx="2174706" cy="3072449"/>
          </a:xfrm>
          <a:prstGeom prst="rect">
            <a:avLst/>
          </a:prstGeom>
          <a:ln w="19050">
            <a:solidFill>
              <a:srgbClr val="FFC000"/>
            </a:solidFill>
          </a:ln>
        </p:spPr>
      </p:pic>
      <p:pic>
        <p:nvPicPr>
          <p:cNvPr id="13" name="Image 12" descr="1907U087.jpg"/>
          <p:cNvPicPr>
            <a:picLocks noChangeAspect="1"/>
          </p:cNvPicPr>
          <p:nvPr>
            <p:custDataLst>
              <p:tags r:id="rId7"/>
            </p:custDataLst>
          </p:nvPr>
        </p:nvPicPr>
        <p:blipFill>
          <a:blip r:embed="rId13" cstate="screen"/>
          <a:stretch>
            <a:fillRect/>
          </a:stretch>
        </p:blipFill>
        <p:spPr>
          <a:xfrm>
            <a:off x="5513786" y="3938159"/>
            <a:ext cx="2452965" cy="3465577"/>
          </a:xfrm>
          <a:prstGeom prst="rect">
            <a:avLst/>
          </a:prstGeom>
          <a:ln w="19050">
            <a:solidFill>
              <a:srgbClr val="FFC000"/>
            </a:solidFill>
          </a:ln>
        </p:spPr>
      </p:pic>
      <p:pic>
        <p:nvPicPr>
          <p:cNvPr id="14" name="Image 13" descr="1907U094.jpg"/>
          <p:cNvPicPr>
            <a:picLocks noChangeAspect="1"/>
          </p:cNvPicPr>
          <p:nvPr>
            <p:custDataLst>
              <p:tags r:id="rId8"/>
            </p:custDataLst>
          </p:nvPr>
        </p:nvPicPr>
        <p:blipFill>
          <a:blip r:embed="rId14" cstate="screen"/>
          <a:stretch>
            <a:fillRect/>
          </a:stretch>
        </p:blipFill>
        <p:spPr>
          <a:xfrm>
            <a:off x="8103612" y="3938159"/>
            <a:ext cx="2422740" cy="1524254"/>
          </a:xfrm>
          <a:prstGeom prst="rect">
            <a:avLst/>
          </a:prstGeom>
          <a:ln w="19050">
            <a:solidFill>
              <a:srgbClr val="FFC000"/>
            </a:solidFill>
          </a:ln>
        </p:spPr>
      </p:pic>
      <p:cxnSp>
        <p:nvCxnSpPr>
          <p:cNvPr id="15" name="Connecteur droit 14"/>
          <p:cNvCxnSpPr/>
          <p:nvPr>
            <p:custDataLst>
              <p:tags r:id="rId9"/>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custDataLst>
              <p:tags r:id="rId1"/>
            </p:custDataLst>
          </p:nvPr>
        </p:nvSpPr>
        <p:spPr bwMode="auto">
          <a:xfrm>
            <a:off x="846106" y="708797"/>
            <a:ext cx="4318519" cy="6143668"/>
          </a:xfrm>
          <a:prstGeom prst="rect">
            <a:avLst/>
          </a:prstGeom>
          <a:noFill/>
          <a:ln w="9525" algn="in">
            <a:noFill/>
            <a:miter lim="800000"/>
            <a:headEnd/>
            <a:tailEnd/>
          </a:ln>
          <a:effectLst/>
        </p:spPr>
        <p:txBody>
          <a:bodyPr vert="horz" wrap="square" lIns="39828" tIns="39828" rIns="39828" bIns="39828" numCol="1" anchor="t" anchorCtr="0" compatLnSpc="1">
            <a:prstTxWarp prst="textNoShape">
              <a:avLst/>
            </a:prstTxWarp>
          </a:bodyPr>
          <a:lstStyle/>
          <a:p>
            <a:r>
              <a:rPr lang="fr-FR" sz="1400" b="1" dirty="0" smtClean="0">
                <a:solidFill>
                  <a:srgbClr val="FF0000"/>
                </a:solidFill>
                <a:effectLst>
                  <a:outerShdw blurRad="38100" dist="38100" dir="2700000" algn="tl">
                    <a:srgbClr val="000000">
                      <a:alpha val="43137"/>
                    </a:srgbClr>
                  </a:outerShdw>
                </a:effectLst>
              </a:rPr>
              <a:t>Le soleil est la lumière principale </a:t>
            </a:r>
          </a:p>
          <a:p>
            <a:r>
              <a:rPr lang="fr-FR" sz="1400" b="1" dirty="0" smtClean="0"/>
              <a:t>On est en extérieur, (ou en intérieur de jour avec le sujet très proche d’une baie) le flash ne sert qu’à remplir les ombres comme le ferait un réflecteur, il doit donc être réglé 0.5 à 1 IL en dessous du soleil.</a:t>
            </a:r>
          </a:p>
          <a:p>
            <a:r>
              <a:rPr lang="fr-FR" sz="500" b="1" dirty="0" smtClean="0"/>
              <a:t>     </a:t>
            </a:r>
          </a:p>
          <a:p>
            <a:r>
              <a:rPr lang="fr-FR" sz="1400" b="1" dirty="0" smtClean="0">
                <a:cs typeface="Arial" pitchFamily="34" charset="0"/>
              </a:rPr>
              <a:t>En prises de vue rapides et mobiles, le flash compatible avec le boitier (à vérifier) sera monté directement sur la griffe de celui-ci. La lumière très dure sera diffusée par un cabochon, une petite boite à lumière ou mieux encore un réflecteur large type « Speed </a:t>
            </a:r>
            <a:r>
              <a:rPr lang="fr-FR" sz="1400" b="1" dirty="0" err="1" smtClean="0">
                <a:cs typeface="Arial" pitchFamily="34" charset="0"/>
              </a:rPr>
              <a:t>Gobo</a:t>
            </a:r>
            <a:r>
              <a:rPr lang="fr-FR" sz="1400" b="1" dirty="0" smtClean="0">
                <a:cs typeface="Arial" pitchFamily="34" charset="0"/>
              </a:rPr>
              <a:t> ». Certain flash sont équipé d’un mini réflecteur intéressant en portrait. </a:t>
            </a:r>
          </a:p>
          <a:p>
            <a:endParaRPr lang="fr-FR" sz="500" b="1" dirty="0" smtClean="0">
              <a:cs typeface="Arial" pitchFamily="34" charset="0"/>
            </a:endParaRPr>
          </a:p>
          <a:p>
            <a:r>
              <a:rPr lang="fr-FR" sz="1400" b="1" dirty="0" smtClean="0">
                <a:solidFill>
                  <a:srgbClr val="FF0000"/>
                </a:solidFill>
                <a:effectLst>
                  <a:outerShdw blurRad="38100" dist="38100" dir="2700000" algn="tl">
                    <a:srgbClr val="000000">
                      <a:alpha val="43137"/>
                    </a:srgbClr>
                  </a:outerShdw>
                </a:effectLst>
                <a:cs typeface="Arial" pitchFamily="34" charset="0"/>
              </a:rPr>
              <a:t>Configuration du boitier</a:t>
            </a:r>
          </a:p>
          <a:p>
            <a:r>
              <a:rPr lang="fr-FR" sz="1400" b="1" dirty="0" err="1" smtClean="0">
                <a:effectLst>
                  <a:outerShdw blurRad="38100" dist="38100" dir="2700000" algn="tl">
                    <a:srgbClr val="000000">
                      <a:alpha val="43137"/>
                    </a:srgbClr>
                  </a:outerShdw>
                </a:effectLst>
                <a:cs typeface="Arial" pitchFamily="34" charset="0"/>
              </a:rPr>
              <a:t>BdB</a:t>
            </a:r>
            <a:r>
              <a:rPr lang="fr-FR" sz="1400" b="1" dirty="0" smtClean="0">
                <a:effectLst>
                  <a:outerShdw blurRad="38100" dist="38100" dir="2700000" algn="tl">
                    <a:srgbClr val="000000">
                      <a:alpha val="43137"/>
                    </a:srgbClr>
                  </a:outerShdw>
                </a:effectLst>
                <a:cs typeface="Arial" pitchFamily="34" charset="0"/>
              </a:rPr>
              <a:t> : </a:t>
            </a:r>
            <a:r>
              <a:rPr lang="fr-FR" sz="1400" b="1" dirty="0" smtClean="0"/>
              <a:t>Lumière du jour ou Auto.</a:t>
            </a:r>
          </a:p>
          <a:p>
            <a:r>
              <a:rPr lang="fr-FR" sz="1400" b="1" dirty="0" smtClean="0">
                <a:effectLst>
                  <a:outerShdw blurRad="38100" dist="38100" dir="2700000" algn="tl">
                    <a:srgbClr val="000000">
                      <a:alpha val="43137"/>
                    </a:srgbClr>
                  </a:outerShdw>
                </a:effectLst>
                <a:cs typeface="Arial" pitchFamily="34" charset="0"/>
              </a:rPr>
              <a:t>Mesure : </a:t>
            </a:r>
            <a:r>
              <a:rPr lang="fr-FR" sz="1400" b="1" dirty="0" smtClean="0"/>
              <a:t>multizone. (Lier point AF et AE)</a:t>
            </a:r>
          </a:p>
          <a:p>
            <a:r>
              <a:rPr lang="fr-FR" sz="1400" b="1" dirty="0" smtClean="0">
                <a:effectLst>
                  <a:outerShdw blurRad="38100" dist="38100" dir="2700000" algn="tl">
                    <a:srgbClr val="000000">
                      <a:alpha val="43137"/>
                    </a:srgbClr>
                  </a:outerShdw>
                </a:effectLst>
              </a:rPr>
              <a:t>Mode P </a:t>
            </a:r>
            <a:r>
              <a:rPr lang="fr-FR" sz="1400" b="1" dirty="0" smtClean="0"/>
              <a:t>avec ISO Auto. Décalage du mode P pour faire le choix de Tv ou Av. (Ouverture vers f4, f5.6)</a:t>
            </a:r>
          </a:p>
          <a:p>
            <a:r>
              <a:rPr lang="fr-FR" sz="1400" b="1" dirty="0" smtClean="0"/>
              <a:t>(Mode Manuel possible pour sous-exposer le fond)</a:t>
            </a:r>
          </a:p>
          <a:p>
            <a:r>
              <a:rPr lang="fr-FR" sz="500" b="1" dirty="0" smtClean="0"/>
              <a:t> </a:t>
            </a:r>
          </a:p>
          <a:p>
            <a:r>
              <a:rPr lang="fr-FR" sz="1400" b="1" dirty="0" smtClean="0">
                <a:solidFill>
                  <a:srgbClr val="FF0000"/>
                </a:solidFill>
                <a:effectLst>
                  <a:outerShdw blurRad="38100" dist="38100" dir="2700000" algn="tl">
                    <a:srgbClr val="000000">
                      <a:alpha val="43137"/>
                    </a:srgbClr>
                  </a:outerShdw>
                </a:effectLst>
                <a:cs typeface="Arial" pitchFamily="34" charset="0"/>
              </a:rPr>
              <a:t>Configuration du flash</a:t>
            </a:r>
          </a:p>
          <a:p>
            <a:r>
              <a:rPr lang="fr-FR" sz="1400" b="1" dirty="0" smtClean="0">
                <a:effectLst>
                  <a:outerShdw blurRad="38100" dist="38100" dir="2700000" algn="tl">
                    <a:srgbClr val="000000">
                      <a:alpha val="43137"/>
                    </a:srgbClr>
                  </a:outerShdw>
                </a:effectLst>
                <a:cs typeface="Arial" pitchFamily="34" charset="0"/>
              </a:rPr>
              <a:t>Zoom flash : </a:t>
            </a:r>
            <a:r>
              <a:rPr lang="fr-FR" sz="1400" b="1" dirty="0" smtClean="0"/>
              <a:t>Auto</a:t>
            </a:r>
          </a:p>
          <a:p>
            <a:r>
              <a:rPr lang="fr-FR" sz="1400" b="1" dirty="0" smtClean="0">
                <a:effectLst>
                  <a:outerShdw blurRad="38100" dist="38100" dir="2700000" algn="tl">
                    <a:srgbClr val="000000">
                      <a:alpha val="43137"/>
                    </a:srgbClr>
                  </a:outerShdw>
                </a:effectLst>
              </a:rPr>
              <a:t>Mode P-TTL. </a:t>
            </a:r>
            <a:r>
              <a:rPr lang="fr-FR" sz="1400" b="1" dirty="0" smtClean="0"/>
              <a:t>Privilégier la Synchro haute vitesse </a:t>
            </a:r>
            <a:r>
              <a:rPr lang="fr-FR" sz="1400" b="1" dirty="0" smtClean="0">
                <a:effectLst>
                  <a:outerShdw blurRad="38100" dist="38100" dir="2700000" algn="tl">
                    <a:srgbClr val="000000">
                      <a:alpha val="43137"/>
                    </a:srgbClr>
                  </a:outerShdw>
                </a:effectLst>
              </a:rPr>
              <a:t>HS</a:t>
            </a:r>
            <a:r>
              <a:rPr lang="fr-FR" sz="1400" b="1" dirty="0" smtClean="0"/>
              <a:t>. Ne fonctionne que si la vitesse d’obturation dépasse celle de la synchro X. (1/200) Portée limitée à contrôler.</a:t>
            </a:r>
          </a:p>
          <a:p>
            <a:endParaRPr lang="fr-FR" sz="500" b="1" dirty="0" smtClean="0"/>
          </a:p>
          <a:p>
            <a:r>
              <a:rPr lang="fr-FR" sz="1400" b="1" dirty="0" smtClean="0">
                <a:solidFill>
                  <a:srgbClr val="FF0000"/>
                </a:solidFill>
                <a:effectLst>
                  <a:outerShdw blurRad="38100" dist="38100" dir="2700000" algn="tl">
                    <a:srgbClr val="000000">
                      <a:alpha val="43137"/>
                    </a:srgbClr>
                  </a:outerShdw>
                </a:effectLst>
              </a:rPr>
              <a:t>Compensation d’expo du flash  </a:t>
            </a:r>
          </a:p>
          <a:p>
            <a:pPr>
              <a:buFont typeface="Wingdings" pitchFamily="2" charset="2"/>
              <a:buChar char="ü"/>
            </a:pPr>
            <a:r>
              <a:rPr lang="fr-FR" sz="1400" b="1" dirty="0" smtClean="0">
                <a:effectLst>
                  <a:outerShdw blurRad="38100" dist="38100" dir="2700000" algn="tl">
                    <a:srgbClr val="000000">
                      <a:alpha val="43137"/>
                    </a:srgbClr>
                  </a:outerShdw>
                </a:effectLst>
                <a:cs typeface="Arial" pitchFamily="34" charset="0"/>
              </a:rPr>
              <a:t>La compensation d’expo du boîtier </a:t>
            </a:r>
            <a:r>
              <a:rPr lang="fr-FR" sz="1400" b="1" dirty="0" smtClean="0"/>
              <a:t>(Correcteur + - IL) pondère la lumière ambiante ainsi que celle du flash. </a:t>
            </a:r>
          </a:p>
          <a:p>
            <a:pPr>
              <a:buFont typeface="Wingdings" pitchFamily="2" charset="2"/>
              <a:buChar char="ü"/>
            </a:pPr>
            <a:r>
              <a:rPr lang="fr-FR" sz="1400" b="1" dirty="0" smtClean="0">
                <a:effectLst>
                  <a:outerShdw blurRad="38100" dist="38100" dir="2700000" algn="tl">
                    <a:srgbClr val="000000">
                      <a:alpha val="43137"/>
                    </a:srgbClr>
                  </a:outerShdw>
                </a:effectLst>
                <a:cs typeface="Arial" pitchFamily="34" charset="0"/>
              </a:rPr>
              <a:t>La compensation d’expo du flash </a:t>
            </a:r>
            <a:r>
              <a:rPr lang="fr-FR" sz="1400" b="1" dirty="0" smtClean="0"/>
              <a:t>contrôle uniquement la puissance de ce dernier directement à partir de la commande flash du boitier. </a:t>
            </a:r>
            <a:endParaRPr lang="fr-FR" sz="1400" b="1" dirty="0"/>
          </a:p>
        </p:txBody>
      </p:sp>
      <p:sp>
        <p:nvSpPr>
          <p:cNvPr id="3" name="WordArt 1"/>
          <p:cNvSpPr>
            <a:spLocks noChangeArrowheads="1" noChangeShapeType="1" noTextEdit="1"/>
          </p:cNvSpPr>
          <p:nvPr>
            <p:custDataLst>
              <p:tags r:id="rId2"/>
            </p:custDataLst>
          </p:nvPr>
        </p:nvSpPr>
        <p:spPr bwMode="auto">
          <a:xfrm>
            <a:off x="917544" y="351607"/>
            <a:ext cx="3302273" cy="337807"/>
          </a:xfrm>
          <a:prstGeom prst="rect">
            <a:avLst/>
          </a:prstGeom>
        </p:spPr>
        <p:txBody>
          <a:bodyPr wrap="none" lIns="99569" tIns="49785" rIns="99569" bIns="49785" fromWordArt="1">
            <a:prstTxWarp prst="textPlain">
              <a:avLst>
                <a:gd name="adj" fmla="val 50000"/>
              </a:avLst>
            </a:prstTxWarp>
          </a:bodyPr>
          <a:lstStyle/>
          <a:p>
            <a:pPr algn="ctr" rtl="0"/>
            <a:r>
              <a:rPr lang="fr-FR" sz="2200" i="1" kern="10" dirty="0" smtClean="0">
                <a:ln w="9525" algn="ctr">
                  <a:solidFill>
                    <a:srgbClr val="000000"/>
                  </a:solidFill>
                  <a:round/>
                  <a:headEnd/>
                  <a:tailEnd/>
                </a:ln>
                <a:solidFill>
                  <a:srgbClr val="FFFFFF"/>
                </a:solidFill>
                <a:effectLst>
                  <a:outerShdw dist="35921" dir="2700000" algn="ctr" rotWithShape="0">
                    <a:srgbClr val="808080">
                      <a:alpha val="80000"/>
                    </a:srgbClr>
                  </a:outerShdw>
                </a:effectLst>
                <a:latin typeface="Arial Black"/>
              </a:rPr>
              <a:t>Flash en remplissage des ombres</a:t>
            </a:r>
            <a:endParaRPr lang="fr-FR" sz="2200" i="1" kern="10" dirty="0">
              <a:ln w="9525" algn="ctr">
                <a:solidFill>
                  <a:srgbClr val="000000"/>
                </a:solidFill>
                <a:round/>
                <a:headEnd/>
                <a:tailEnd/>
              </a:ln>
              <a:solidFill>
                <a:srgbClr val="FFFFFF"/>
              </a:solidFill>
              <a:effectLst>
                <a:outerShdw dist="35921" dir="2700000" algn="ctr" rotWithShape="0">
                  <a:srgbClr val="808080">
                    <a:alpha val="80000"/>
                  </a:srgbClr>
                </a:outerShdw>
              </a:effectLst>
              <a:latin typeface="Arial Black"/>
            </a:endParaRPr>
          </a:p>
        </p:txBody>
      </p:sp>
      <p:sp>
        <p:nvSpPr>
          <p:cNvPr id="4" name="ZoneTexte 3"/>
          <p:cNvSpPr txBox="1"/>
          <p:nvPr>
            <p:custDataLst>
              <p:tags r:id="rId3"/>
            </p:custDataLst>
          </p:nvPr>
        </p:nvSpPr>
        <p:spPr>
          <a:xfrm>
            <a:off x="9106125" y="7088708"/>
            <a:ext cx="1086056" cy="351546"/>
          </a:xfrm>
          <a:prstGeom prst="rect">
            <a:avLst/>
          </a:prstGeom>
          <a:noFill/>
        </p:spPr>
        <p:txBody>
          <a:bodyPr wrap="square" lIns="104306" tIns="52153" rIns="104306" bIns="52153" rtlCol="0">
            <a:spAutoFit/>
          </a:bodyPr>
          <a:lstStyle/>
          <a:p>
            <a:r>
              <a:rPr lang="fr-FR" sz="1600" b="1" i="1" dirty="0" smtClean="0">
                <a:hlinkClick r:id="rId6" action="ppaction://hlinksldjump"/>
              </a:rPr>
              <a:t>RETOUR</a:t>
            </a:r>
            <a:endParaRPr lang="fr-FR" sz="1600" b="1" i="1" dirty="0"/>
          </a:p>
        </p:txBody>
      </p:sp>
      <p:cxnSp>
        <p:nvCxnSpPr>
          <p:cNvPr id="5" name="Connecteur droit 4"/>
          <p:cNvCxnSpPr/>
          <p:nvPr>
            <p:custDataLst>
              <p:tags r:id="rId4"/>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74668" y="137293"/>
            <a:ext cx="4572032" cy="7263527"/>
          </a:xfrm>
          <a:prstGeom prst="rect">
            <a:avLst/>
          </a:prstGeom>
          <a:noFill/>
        </p:spPr>
        <p:txBody>
          <a:bodyPr wrap="square" rtlCol="0">
            <a:spAutoFit/>
          </a:bodyPr>
          <a:lstStyle/>
          <a:p>
            <a:r>
              <a:rPr lang="fr-FR" sz="1400" b="1" i="1" dirty="0" smtClean="0">
                <a:solidFill>
                  <a:srgbClr val="FF0000"/>
                </a:solidFill>
                <a:effectLst>
                  <a:outerShdw blurRad="38100" dist="38100" dir="2700000" algn="tl">
                    <a:srgbClr val="000000">
                      <a:alpha val="43137"/>
                    </a:srgbClr>
                  </a:outerShdw>
                </a:effectLst>
              </a:rPr>
              <a:t>Les bonnes questions, qui ne sont pas toujours posées</a:t>
            </a:r>
            <a:endParaRPr lang="fr-FR" sz="1400" dirty="0" smtClean="0">
              <a:solidFill>
                <a:srgbClr val="FF0000"/>
              </a:solidFill>
              <a:effectLst>
                <a:outerShdw blurRad="38100" dist="38100" dir="2700000" algn="tl">
                  <a:srgbClr val="000000">
                    <a:alpha val="43137"/>
                  </a:srgbClr>
                </a:outerShdw>
              </a:effectLst>
            </a:endParaRPr>
          </a:p>
          <a:p>
            <a:endParaRPr lang="fr-FR" sz="400" dirty="0" smtClean="0"/>
          </a:p>
          <a:p>
            <a:r>
              <a:rPr lang="fr-FR" sz="1200" b="1" i="1" dirty="0" smtClean="0">
                <a:solidFill>
                  <a:srgbClr val="FF0000"/>
                </a:solidFill>
                <a:effectLst>
                  <a:outerShdw blurRad="38100" dist="38100" dir="2700000" algn="tl">
                    <a:srgbClr val="000000">
                      <a:alpha val="43137"/>
                    </a:srgbClr>
                  </a:outerShdw>
                </a:effectLst>
              </a:rPr>
              <a:t>AU DEBUT DE TOUTES SCEANCES PHOTO</a:t>
            </a:r>
            <a:endParaRPr lang="fr-FR" sz="1200" dirty="0" smtClean="0">
              <a:solidFill>
                <a:srgbClr val="FF0000"/>
              </a:solidFill>
              <a:effectLst>
                <a:outerShdw blurRad="38100" dist="38100" dir="2700000" algn="tl">
                  <a:srgbClr val="000000">
                    <a:alpha val="43137"/>
                  </a:srgbClr>
                </a:outerShdw>
              </a:effectLst>
            </a:endParaRPr>
          </a:p>
          <a:p>
            <a:pPr>
              <a:buFont typeface="Wingdings" pitchFamily="2" charset="2"/>
              <a:buChar char="ü"/>
            </a:pPr>
            <a:r>
              <a:rPr lang="fr-FR" sz="1200" b="1" dirty="0" smtClean="0"/>
              <a:t>Le </a:t>
            </a:r>
            <a:r>
              <a:rPr lang="fr-FR" sz="1200" b="1" dirty="0" smtClean="0">
                <a:solidFill>
                  <a:srgbClr val="FF0000"/>
                </a:solidFill>
              </a:rPr>
              <a:t>matériel </a:t>
            </a:r>
            <a:r>
              <a:rPr lang="fr-FR" sz="1200" b="1" dirty="0" smtClean="0"/>
              <a:t>est à priori adapté à la sortie. (accessoires, filtres, etc.)</a:t>
            </a:r>
          </a:p>
          <a:p>
            <a:pPr>
              <a:buFont typeface="Wingdings" pitchFamily="2" charset="2"/>
              <a:buChar char="ü"/>
            </a:pPr>
            <a:r>
              <a:rPr lang="fr-FR" sz="1200" b="1" dirty="0" smtClean="0"/>
              <a:t>Les </a:t>
            </a:r>
            <a:r>
              <a:rPr lang="fr-FR" sz="1200" b="1" dirty="0" smtClean="0">
                <a:solidFill>
                  <a:srgbClr val="FF0000"/>
                </a:solidFill>
              </a:rPr>
              <a:t>batteries</a:t>
            </a:r>
            <a:r>
              <a:rPr lang="fr-FR" sz="1200" b="1" dirty="0" smtClean="0"/>
              <a:t> sont chargées.</a:t>
            </a:r>
          </a:p>
          <a:p>
            <a:pPr>
              <a:buFont typeface="Wingdings" pitchFamily="2" charset="2"/>
              <a:buChar char="ü"/>
            </a:pPr>
            <a:r>
              <a:rPr lang="fr-FR" sz="1200" b="1" dirty="0" smtClean="0"/>
              <a:t>Les </a:t>
            </a:r>
            <a:r>
              <a:rPr lang="fr-FR" sz="1200" b="1" dirty="0" smtClean="0">
                <a:solidFill>
                  <a:srgbClr val="FF0000"/>
                </a:solidFill>
              </a:rPr>
              <a:t>cartes</a:t>
            </a:r>
            <a:r>
              <a:rPr lang="fr-FR" sz="1200" b="1" dirty="0" smtClean="0"/>
              <a:t> sont vides.</a:t>
            </a:r>
          </a:p>
          <a:p>
            <a:pPr>
              <a:buFont typeface="Wingdings" pitchFamily="2" charset="2"/>
              <a:buChar char="ü"/>
            </a:pPr>
            <a:r>
              <a:rPr lang="fr-FR" sz="1200" b="1" dirty="0" smtClean="0">
                <a:solidFill>
                  <a:srgbClr val="FF0000"/>
                </a:solidFill>
              </a:rPr>
              <a:t>Le boîtier est sécurisé </a:t>
            </a:r>
            <a:r>
              <a:rPr lang="fr-FR" sz="1200" b="1" dirty="0" smtClean="0"/>
              <a:t>par une courroie autour du coup, (ou attachée au sac à dos) le boîtier est fixé sur un tripode (stable)</a:t>
            </a:r>
          </a:p>
          <a:p>
            <a:pPr>
              <a:buFont typeface="Wingdings" pitchFamily="2" charset="2"/>
              <a:buChar char="ü"/>
            </a:pPr>
            <a:r>
              <a:rPr lang="fr-FR" sz="1200" b="1" dirty="0" smtClean="0"/>
              <a:t>Le </a:t>
            </a:r>
            <a:r>
              <a:rPr lang="fr-FR" sz="1200" b="1" dirty="0" smtClean="0">
                <a:solidFill>
                  <a:srgbClr val="FF0000"/>
                </a:solidFill>
              </a:rPr>
              <a:t>correcteur dioptrique </a:t>
            </a:r>
            <a:r>
              <a:rPr lang="fr-FR" sz="1200" b="1" dirty="0" smtClean="0"/>
              <a:t>n'est pas déréglé.</a:t>
            </a:r>
          </a:p>
          <a:p>
            <a:pPr>
              <a:buFont typeface="Wingdings" pitchFamily="2" charset="2"/>
              <a:buChar char="ü"/>
            </a:pPr>
            <a:endParaRPr lang="fr-FR" sz="400" b="1" dirty="0" smtClean="0"/>
          </a:p>
          <a:p>
            <a:r>
              <a:rPr lang="fr-FR" sz="1200" b="1" i="1" dirty="0" smtClean="0">
                <a:solidFill>
                  <a:srgbClr val="FF0000"/>
                </a:solidFill>
                <a:effectLst>
                  <a:outerShdw blurRad="38100" dist="38100" dir="2700000" algn="tl">
                    <a:srgbClr val="000000">
                      <a:alpha val="43137"/>
                    </a:srgbClr>
                  </a:outerShdw>
                </a:effectLst>
              </a:rPr>
              <a:t>A CHAQUE CHANGEMENT DE CADRAGE</a:t>
            </a:r>
            <a:endParaRPr lang="fr-FR" sz="1200" b="1" dirty="0" smtClean="0">
              <a:solidFill>
                <a:srgbClr val="FF0000"/>
              </a:solidFill>
              <a:effectLst>
                <a:outerShdw blurRad="38100" dist="38100" dir="2700000" algn="tl">
                  <a:srgbClr val="000000">
                    <a:alpha val="43137"/>
                  </a:srgbClr>
                </a:outerShdw>
              </a:effectLst>
            </a:endParaRPr>
          </a:p>
          <a:p>
            <a:pPr>
              <a:buFont typeface="Wingdings" pitchFamily="2" charset="2"/>
              <a:buChar char="ü"/>
            </a:pPr>
            <a:r>
              <a:rPr lang="fr-FR" sz="1200" b="1" dirty="0" smtClean="0"/>
              <a:t>Le choix du </a:t>
            </a:r>
            <a:r>
              <a:rPr lang="fr-FR" sz="1200" b="1" dirty="0" smtClean="0">
                <a:solidFill>
                  <a:srgbClr val="FF0000"/>
                </a:solidFill>
              </a:rPr>
              <a:t>format </a:t>
            </a:r>
            <a:r>
              <a:rPr lang="fr-FR" sz="1200" b="1" dirty="0" smtClean="0"/>
              <a:t>correspond au sujet: RAW ou JPG (les deux)</a:t>
            </a:r>
          </a:p>
          <a:p>
            <a:pPr>
              <a:buFont typeface="Wingdings" pitchFamily="2" charset="2"/>
              <a:buChar char="ü"/>
            </a:pPr>
            <a:r>
              <a:rPr lang="fr-FR" sz="1200" b="1" dirty="0" smtClean="0"/>
              <a:t>La </a:t>
            </a:r>
            <a:r>
              <a:rPr lang="fr-FR" sz="1200" b="1" dirty="0" smtClean="0">
                <a:solidFill>
                  <a:srgbClr val="FF0000"/>
                </a:solidFill>
              </a:rPr>
              <a:t>balance des blancs </a:t>
            </a:r>
            <a:r>
              <a:rPr lang="fr-FR" sz="1200" b="1" dirty="0" smtClean="0"/>
              <a:t>correspond à l'éclairage du sujet ainsi qu'au rendu souhaité. (Si le doute existe prévoir un </a:t>
            </a:r>
            <a:r>
              <a:rPr lang="fr-FR" sz="1200" b="1" dirty="0" err="1" smtClean="0"/>
              <a:t>bracketing</a:t>
            </a:r>
            <a:r>
              <a:rPr lang="fr-FR" sz="1200" b="1" dirty="0" smtClean="0"/>
              <a:t> de la BdB.)</a:t>
            </a:r>
          </a:p>
          <a:p>
            <a:endParaRPr lang="fr-FR" sz="400" b="1" dirty="0" smtClean="0"/>
          </a:p>
          <a:p>
            <a:r>
              <a:rPr lang="fr-FR" sz="1200" b="1" i="1" dirty="0" smtClean="0">
                <a:solidFill>
                  <a:srgbClr val="FF0000"/>
                </a:solidFill>
                <a:effectLst>
                  <a:outerShdw blurRad="38100" dist="38100" dir="2700000" algn="tl">
                    <a:srgbClr val="000000">
                      <a:alpha val="43137"/>
                    </a:srgbClr>
                  </a:outerShdw>
                </a:effectLst>
              </a:rPr>
              <a:t>A MAIN LEVEE</a:t>
            </a:r>
            <a:endParaRPr lang="fr-FR" sz="1200" b="1" dirty="0" smtClean="0">
              <a:solidFill>
                <a:srgbClr val="FF0000"/>
              </a:solidFill>
              <a:effectLst>
                <a:outerShdw blurRad="38100" dist="38100" dir="2700000" algn="tl">
                  <a:srgbClr val="000000">
                    <a:alpha val="43137"/>
                  </a:srgbClr>
                </a:outerShdw>
              </a:effectLst>
            </a:endParaRPr>
          </a:p>
          <a:p>
            <a:pPr>
              <a:buFont typeface="Wingdings" pitchFamily="2" charset="2"/>
              <a:buChar char="ü"/>
            </a:pPr>
            <a:r>
              <a:rPr lang="fr-FR" sz="1200" b="1" dirty="0" smtClean="0"/>
              <a:t>Le </a:t>
            </a:r>
            <a:r>
              <a:rPr lang="fr-FR" sz="1200" b="1" dirty="0" smtClean="0">
                <a:solidFill>
                  <a:srgbClr val="FF0000"/>
                </a:solidFill>
              </a:rPr>
              <a:t>mode de prise de vue </a:t>
            </a:r>
            <a:r>
              <a:rPr lang="fr-FR" sz="1200" b="1" dirty="0" smtClean="0"/>
              <a:t>correspond à la prise de vue envisagée.</a:t>
            </a:r>
          </a:p>
          <a:p>
            <a:r>
              <a:rPr lang="fr-FR" sz="1200" b="1" dirty="0" smtClean="0"/>
              <a:t>Mode le plus courant: </a:t>
            </a:r>
            <a:r>
              <a:rPr lang="fr-FR" sz="1200" b="1" dirty="0" smtClean="0">
                <a:solidFill>
                  <a:srgbClr val="FF0000"/>
                </a:solidFill>
              </a:rPr>
              <a:t>Av.</a:t>
            </a:r>
            <a:r>
              <a:rPr lang="fr-FR" sz="1200" b="1" dirty="0" smtClean="0"/>
              <a:t> priorité ouverture </a:t>
            </a:r>
          </a:p>
          <a:p>
            <a:r>
              <a:rPr lang="fr-FR" sz="1200" b="1" dirty="0" smtClean="0"/>
              <a:t>Sur les actions rapides: </a:t>
            </a:r>
            <a:r>
              <a:rPr lang="fr-FR" sz="1200" b="1" dirty="0" smtClean="0">
                <a:solidFill>
                  <a:srgbClr val="FF0000"/>
                </a:solidFill>
              </a:rPr>
              <a:t>M.</a:t>
            </a:r>
            <a:r>
              <a:rPr lang="fr-FR" sz="1200" b="1" dirty="0" smtClean="0"/>
              <a:t> manuel avec ISO auto. (</a:t>
            </a:r>
            <a:r>
              <a:rPr lang="fr-FR" sz="1200" b="1" dirty="0" err="1" smtClean="0"/>
              <a:t>Tav</a:t>
            </a:r>
            <a:r>
              <a:rPr lang="fr-FR" sz="1200" b="1" dirty="0" smtClean="0"/>
              <a:t> </a:t>
            </a:r>
            <a:r>
              <a:rPr lang="fr-FR" sz="1200" b="1" dirty="0" err="1" smtClean="0"/>
              <a:t>Pentax</a:t>
            </a:r>
            <a:r>
              <a:rPr lang="fr-FR" sz="1200" b="1" dirty="0" smtClean="0"/>
              <a:t>)</a:t>
            </a:r>
          </a:p>
          <a:p>
            <a:r>
              <a:rPr lang="fr-FR" sz="1200" b="1" dirty="0" smtClean="0"/>
              <a:t>Au flash en extérieur: </a:t>
            </a:r>
            <a:r>
              <a:rPr lang="fr-FR" sz="1200" b="1" dirty="0" smtClean="0">
                <a:solidFill>
                  <a:srgbClr val="FF0000"/>
                </a:solidFill>
              </a:rPr>
              <a:t>P.</a:t>
            </a:r>
            <a:r>
              <a:rPr lang="fr-FR" sz="1200" b="1" dirty="0" smtClean="0"/>
              <a:t> programme </a:t>
            </a:r>
            <a:r>
              <a:rPr lang="fr-FR" sz="1200" b="1" dirty="0" err="1" smtClean="0"/>
              <a:t>décalable</a:t>
            </a:r>
            <a:r>
              <a:rPr lang="fr-FR" sz="1200" b="1" dirty="0" smtClean="0"/>
              <a:t>. </a:t>
            </a:r>
            <a:r>
              <a:rPr lang="fr-FR" sz="1200" b="1" dirty="0" smtClean="0">
                <a:solidFill>
                  <a:srgbClr val="FF0000"/>
                </a:solidFill>
              </a:rPr>
              <a:t>M </a:t>
            </a:r>
            <a:r>
              <a:rPr lang="fr-FR" sz="1200" b="1" dirty="0" smtClean="0"/>
              <a:t>manuel.</a:t>
            </a:r>
          </a:p>
          <a:p>
            <a:pPr>
              <a:buFont typeface="Wingdings" pitchFamily="2" charset="2"/>
              <a:buChar char="ü"/>
            </a:pPr>
            <a:r>
              <a:rPr lang="fr-FR" sz="1200" b="1" dirty="0" smtClean="0"/>
              <a:t>La </a:t>
            </a:r>
            <a:r>
              <a:rPr lang="fr-FR" sz="1200" b="1" dirty="0" smtClean="0">
                <a:solidFill>
                  <a:srgbClr val="FF0000"/>
                </a:solidFill>
              </a:rPr>
              <a:t>valeur ISO </a:t>
            </a:r>
            <a:r>
              <a:rPr lang="fr-FR" sz="1200" b="1" dirty="0" smtClean="0"/>
              <a:t>de base correspond à priori au type de sujet, à l'éclairement et aux conditions de stabilité du matériel à main levée sans et avec stabilisateur. (Base: Inverse de la focale)</a:t>
            </a:r>
          </a:p>
          <a:p>
            <a:r>
              <a:rPr lang="fr-FR" sz="1200" b="1" dirty="0" smtClean="0"/>
              <a:t>Elle pourra être révisée en fonction des valeurs d'ouverture et de vitesse désirées, et de l'apport d'un éclairage externe. (flash)</a:t>
            </a:r>
          </a:p>
          <a:p>
            <a:pPr>
              <a:buFont typeface="Wingdings" pitchFamily="2" charset="2"/>
              <a:buChar char="ü"/>
            </a:pPr>
            <a:r>
              <a:rPr lang="fr-FR" sz="1200" b="1" dirty="0" smtClean="0"/>
              <a:t>Le </a:t>
            </a:r>
            <a:r>
              <a:rPr lang="fr-FR" sz="1200" b="1" dirty="0" smtClean="0">
                <a:solidFill>
                  <a:srgbClr val="FF0000"/>
                </a:solidFill>
              </a:rPr>
              <a:t>mode de mesure </a:t>
            </a:r>
            <a:r>
              <a:rPr lang="fr-FR" sz="1200" b="1" dirty="0" smtClean="0"/>
              <a:t>correspond à la plage dynamique du sujet:</a:t>
            </a:r>
          </a:p>
          <a:p>
            <a:r>
              <a:rPr lang="fr-FR" sz="1200" b="1" dirty="0" smtClean="0"/>
              <a:t>Multizone, Centrale pondérée, Spot. </a:t>
            </a:r>
          </a:p>
          <a:p>
            <a:pPr>
              <a:buFont typeface="Wingdings" pitchFamily="2" charset="2"/>
              <a:buChar char="ü"/>
            </a:pPr>
            <a:r>
              <a:rPr lang="fr-FR" sz="1200" b="1" dirty="0" smtClean="0"/>
              <a:t>L'</a:t>
            </a:r>
            <a:r>
              <a:rPr lang="fr-FR" sz="1200" b="1" dirty="0" smtClean="0">
                <a:solidFill>
                  <a:srgbClr val="FF0000"/>
                </a:solidFill>
              </a:rPr>
              <a:t>ouverture</a:t>
            </a:r>
            <a:r>
              <a:rPr lang="fr-FR" sz="1200" b="1" dirty="0" smtClean="0"/>
              <a:t> retenue correspond à la profondeur de champ souhaitée.</a:t>
            </a:r>
          </a:p>
          <a:p>
            <a:pPr>
              <a:buFont typeface="Wingdings" pitchFamily="2" charset="2"/>
              <a:buChar char="ü"/>
            </a:pPr>
            <a:r>
              <a:rPr lang="fr-FR" sz="1200" b="1" dirty="0" smtClean="0"/>
              <a:t>La </a:t>
            </a:r>
            <a:r>
              <a:rPr lang="fr-FR" sz="1200" b="1" dirty="0" smtClean="0">
                <a:solidFill>
                  <a:srgbClr val="FF0000"/>
                </a:solidFill>
              </a:rPr>
              <a:t>vitesse </a:t>
            </a:r>
            <a:r>
              <a:rPr lang="fr-FR" sz="1200" b="1" dirty="0" smtClean="0"/>
              <a:t>retenue correspond à la vitesse relative du sujet ainsi qu'au rendu de mouvement souhaité.</a:t>
            </a:r>
          </a:p>
          <a:p>
            <a:pPr>
              <a:buFont typeface="Wingdings" pitchFamily="2" charset="2"/>
              <a:buChar char="ü"/>
            </a:pPr>
            <a:r>
              <a:rPr lang="fr-FR" sz="1200" b="1" dirty="0" smtClean="0"/>
              <a:t>Le </a:t>
            </a:r>
            <a:r>
              <a:rPr lang="fr-FR" sz="1200" b="1" dirty="0" smtClean="0">
                <a:solidFill>
                  <a:srgbClr val="FF0000"/>
                </a:solidFill>
              </a:rPr>
              <a:t>mode AF </a:t>
            </a:r>
            <a:r>
              <a:rPr lang="fr-FR" sz="1200" b="1" dirty="0" smtClean="0"/>
              <a:t>est adapté : Statique AF-S. Mobile: AF-C. Mode M.</a:t>
            </a:r>
          </a:p>
          <a:p>
            <a:pPr>
              <a:buFont typeface="Wingdings" pitchFamily="2" charset="2"/>
              <a:buChar char="ü"/>
            </a:pPr>
            <a:r>
              <a:rPr lang="fr-FR" sz="1200" b="1" dirty="0" smtClean="0">
                <a:solidFill>
                  <a:srgbClr val="FF0000"/>
                </a:solidFill>
              </a:rPr>
              <a:t>La zone AF </a:t>
            </a:r>
            <a:r>
              <a:rPr lang="fr-FR" sz="1200" b="1" dirty="0" smtClean="0"/>
              <a:t>est adaptée à la précision de la mise au point et au déplacement du sujet.</a:t>
            </a:r>
          </a:p>
          <a:p>
            <a:pPr>
              <a:buFont typeface="Wingdings" pitchFamily="2" charset="2"/>
              <a:buChar char="ü"/>
            </a:pPr>
            <a:r>
              <a:rPr lang="fr-FR" sz="1200" b="1" dirty="0" smtClean="0"/>
              <a:t>Souvent la rapidité de l'action laisse peu ou aucune possibilité de </a:t>
            </a:r>
            <a:r>
              <a:rPr lang="fr-FR" sz="1200" b="1" dirty="0" smtClean="0">
                <a:solidFill>
                  <a:srgbClr val="FF0000"/>
                </a:solidFill>
              </a:rPr>
              <a:t>vérification de la mise au point</a:t>
            </a:r>
            <a:r>
              <a:rPr lang="fr-FR" sz="1200" b="1" dirty="0" smtClean="0"/>
              <a:t>. De courtes rafales permettent de sécuriser le point sur des sujets en mouvements. La prise de vue en filé assure la netteté du sujet et renforce l’impression de mouvement. </a:t>
            </a:r>
          </a:p>
          <a:p>
            <a:pPr>
              <a:buFont typeface="Wingdings" pitchFamily="2" charset="2"/>
              <a:buChar char="ü"/>
            </a:pPr>
            <a:r>
              <a:rPr lang="fr-FR" sz="1200" b="1" dirty="0" smtClean="0"/>
              <a:t>Il est parfois possible de </a:t>
            </a:r>
            <a:r>
              <a:rPr lang="fr-FR" sz="1200" b="1" dirty="0" smtClean="0">
                <a:solidFill>
                  <a:srgbClr val="FF0000"/>
                </a:solidFill>
              </a:rPr>
              <a:t>vérifier l'exposition </a:t>
            </a:r>
            <a:r>
              <a:rPr lang="fr-FR" sz="1200" b="1" dirty="0" smtClean="0"/>
              <a:t>avec le testeur de profondeur de champ électronique. </a:t>
            </a:r>
            <a:r>
              <a:rPr lang="fr-FR" sz="1200" b="1" i="1" dirty="0" smtClean="0"/>
              <a:t>Variante: faire une vue témoin.</a:t>
            </a:r>
            <a:endParaRPr lang="fr-FR" sz="1200" b="1" i="1" dirty="0"/>
          </a:p>
        </p:txBody>
      </p:sp>
      <p:sp>
        <p:nvSpPr>
          <p:cNvPr id="3" name="ZoneTexte 2"/>
          <p:cNvSpPr txBox="1"/>
          <p:nvPr/>
        </p:nvSpPr>
        <p:spPr>
          <a:xfrm>
            <a:off x="5929354" y="137293"/>
            <a:ext cx="4703758" cy="7294305"/>
          </a:xfrm>
          <a:prstGeom prst="rect">
            <a:avLst/>
          </a:prstGeom>
          <a:noFill/>
        </p:spPr>
        <p:txBody>
          <a:bodyPr wrap="square" rtlCol="0">
            <a:spAutoFit/>
          </a:bodyPr>
          <a:lstStyle/>
          <a:p>
            <a:r>
              <a:rPr lang="fr-FR" sz="1200" b="1" i="1" dirty="0" smtClean="0">
                <a:solidFill>
                  <a:srgbClr val="FF0000"/>
                </a:solidFill>
                <a:effectLst>
                  <a:outerShdw blurRad="38100" dist="38100" dir="2700000" algn="tl">
                    <a:srgbClr val="000000">
                      <a:alpha val="43137"/>
                    </a:srgbClr>
                  </a:outerShdw>
                </a:effectLst>
              </a:rPr>
              <a:t>SUR APPUI</a:t>
            </a:r>
            <a:endParaRPr lang="fr-FR" sz="1200" dirty="0" smtClean="0">
              <a:solidFill>
                <a:srgbClr val="FF0000"/>
              </a:solidFill>
              <a:effectLst>
                <a:outerShdw blurRad="38100" dist="38100" dir="2700000" algn="tl">
                  <a:srgbClr val="000000">
                    <a:alpha val="43137"/>
                  </a:srgbClr>
                </a:outerShdw>
              </a:effectLst>
            </a:endParaRPr>
          </a:p>
          <a:p>
            <a:pPr>
              <a:buFont typeface="Wingdings" pitchFamily="2" charset="2"/>
              <a:buChar char="ü"/>
            </a:pPr>
            <a:r>
              <a:rPr lang="fr-FR" sz="1200" b="1" dirty="0" smtClean="0"/>
              <a:t>Le </a:t>
            </a:r>
            <a:r>
              <a:rPr lang="fr-FR" sz="1200" b="1" dirty="0" smtClean="0">
                <a:solidFill>
                  <a:srgbClr val="FF0000"/>
                </a:solidFill>
              </a:rPr>
              <a:t>mode de prise de vue </a:t>
            </a:r>
            <a:r>
              <a:rPr lang="fr-FR" sz="1200" b="1" dirty="0" smtClean="0"/>
              <a:t>correspond à la prise de vue envisagée.</a:t>
            </a:r>
          </a:p>
          <a:p>
            <a:r>
              <a:rPr lang="fr-FR" sz="1200" b="1" dirty="0" smtClean="0"/>
              <a:t>Mode le plus courant: </a:t>
            </a:r>
            <a:r>
              <a:rPr lang="fr-FR" sz="1200" b="1" dirty="0" smtClean="0">
                <a:solidFill>
                  <a:srgbClr val="FF0000"/>
                </a:solidFill>
              </a:rPr>
              <a:t>Av. </a:t>
            </a:r>
            <a:r>
              <a:rPr lang="fr-FR" sz="1200" b="1" dirty="0" smtClean="0"/>
              <a:t>priorité ouverture.</a:t>
            </a:r>
          </a:p>
          <a:p>
            <a:r>
              <a:rPr lang="fr-FR" sz="1200" b="1" dirty="0" smtClean="0"/>
              <a:t>Au flash : </a:t>
            </a:r>
            <a:r>
              <a:rPr lang="fr-FR" sz="1200" b="1" dirty="0" smtClean="0">
                <a:solidFill>
                  <a:srgbClr val="FF0000"/>
                </a:solidFill>
              </a:rPr>
              <a:t>M</a:t>
            </a:r>
            <a:r>
              <a:rPr lang="fr-FR" sz="1200" b="1" dirty="0" smtClean="0"/>
              <a:t> manuel. </a:t>
            </a:r>
            <a:r>
              <a:rPr lang="fr-FR" sz="1200" b="1" dirty="0" smtClean="0">
                <a:solidFill>
                  <a:srgbClr val="FF0000"/>
                </a:solidFill>
              </a:rPr>
              <a:t>P.</a:t>
            </a:r>
            <a:r>
              <a:rPr lang="fr-FR" sz="1200" b="1" dirty="0" smtClean="0"/>
              <a:t> programme </a:t>
            </a:r>
            <a:r>
              <a:rPr lang="fr-FR" sz="1200" b="1" dirty="0" err="1" smtClean="0"/>
              <a:t>décalable</a:t>
            </a:r>
            <a:r>
              <a:rPr lang="fr-FR" sz="1200" b="1" dirty="0" smtClean="0"/>
              <a:t>.</a:t>
            </a:r>
          </a:p>
          <a:p>
            <a:r>
              <a:rPr lang="fr-FR" sz="1200" b="1" dirty="0" smtClean="0"/>
              <a:t>En pose longue, pour certains filtres: </a:t>
            </a:r>
            <a:r>
              <a:rPr lang="fr-FR" sz="1200" b="1" dirty="0" smtClean="0">
                <a:solidFill>
                  <a:srgbClr val="FF0000"/>
                </a:solidFill>
              </a:rPr>
              <a:t>M.</a:t>
            </a:r>
            <a:r>
              <a:rPr lang="fr-FR" sz="1200" b="1" dirty="0" smtClean="0"/>
              <a:t> manuel et </a:t>
            </a:r>
            <a:r>
              <a:rPr lang="fr-FR" sz="1200" b="1" dirty="0" smtClean="0">
                <a:solidFill>
                  <a:srgbClr val="FF0000"/>
                </a:solidFill>
              </a:rPr>
              <a:t>B</a:t>
            </a:r>
            <a:r>
              <a:rPr lang="fr-FR" sz="1200" b="1" dirty="0" smtClean="0"/>
              <a:t>. bulb</a:t>
            </a:r>
          </a:p>
          <a:p>
            <a:pPr>
              <a:buFont typeface="Wingdings" pitchFamily="2" charset="2"/>
              <a:buChar char="ü"/>
            </a:pPr>
            <a:r>
              <a:rPr lang="fr-FR" sz="1200" b="1" dirty="0" smtClean="0"/>
              <a:t>La </a:t>
            </a:r>
            <a:r>
              <a:rPr lang="fr-FR" sz="1200" b="1" dirty="0" smtClean="0">
                <a:solidFill>
                  <a:srgbClr val="FF0000"/>
                </a:solidFill>
              </a:rPr>
              <a:t>valeur ISO </a:t>
            </a:r>
            <a:r>
              <a:rPr lang="fr-FR" sz="1200" b="1" dirty="0" smtClean="0"/>
              <a:t>de base correspond à priori au type de sujet, à l'éclairement et aux conditions de </a:t>
            </a:r>
            <a:r>
              <a:rPr lang="fr-FR" sz="1200" b="1" dirty="0" smtClean="0">
                <a:solidFill>
                  <a:srgbClr val="FF0000"/>
                </a:solidFill>
              </a:rPr>
              <a:t>stabilité</a:t>
            </a:r>
            <a:r>
              <a:rPr lang="fr-FR" sz="1200" b="1" dirty="0" smtClean="0"/>
              <a:t> du matériel. (sur tripode ou </a:t>
            </a:r>
            <a:r>
              <a:rPr lang="fr-FR" sz="1200" b="1" dirty="0" err="1" smtClean="0"/>
              <a:t>monopode</a:t>
            </a:r>
            <a:r>
              <a:rPr lang="fr-FR" sz="1200" b="1" dirty="0" smtClean="0"/>
              <a:t> la stabilisation est coupée)</a:t>
            </a:r>
          </a:p>
          <a:p>
            <a:r>
              <a:rPr lang="fr-FR" sz="1200" b="1" dirty="0" smtClean="0"/>
              <a:t>La </a:t>
            </a:r>
            <a:r>
              <a:rPr lang="fr-FR" sz="1200" b="1" dirty="0" smtClean="0">
                <a:solidFill>
                  <a:srgbClr val="FF0000"/>
                </a:solidFill>
              </a:rPr>
              <a:t>valeur ISO </a:t>
            </a:r>
            <a:r>
              <a:rPr lang="fr-FR" sz="1200" b="1" dirty="0" smtClean="0"/>
              <a:t>de base pourra être révisée en fonction des valeurs d'ouverture ou de vitesse désirées et de l'apport d'un éclairage externe. (réflecteur, flash, lampes, etc.)</a:t>
            </a:r>
          </a:p>
          <a:p>
            <a:pPr>
              <a:buFont typeface="Wingdings" pitchFamily="2" charset="2"/>
              <a:buChar char="ü"/>
            </a:pPr>
            <a:r>
              <a:rPr lang="fr-FR" sz="1200" b="1" dirty="0" smtClean="0"/>
              <a:t>Le </a:t>
            </a:r>
            <a:r>
              <a:rPr lang="fr-FR" sz="1200" b="1" dirty="0" smtClean="0">
                <a:solidFill>
                  <a:srgbClr val="FF0000"/>
                </a:solidFill>
              </a:rPr>
              <a:t>mode de mesure</a:t>
            </a:r>
            <a:r>
              <a:rPr lang="fr-FR" sz="1200" b="1" dirty="0" smtClean="0"/>
              <a:t> correspond à la plage dynamique du sujet:</a:t>
            </a:r>
          </a:p>
          <a:p>
            <a:r>
              <a:rPr lang="fr-FR" sz="1200" b="1" dirty="0" smtClean="0"/>
              <a:t>Multizone, Centrale pondérée, Spot. Incidente. (Optimisation)</a:t>
            </a:r>
          </a:p>
          <a:p>
            <a:r>
              <a:rPr lang="fr-FR" sz="1200" b="1" dirty="0" smtClean="0"/>
              <a:t>Le </a:t>
            </a:r>
            <a:r>
              <a:rPr lang="fr-FR" sz="1200" b="1" dirty="0" smtClean="0">
                <a:solidFill>
                  <a:srgbClr val="FF0000"/>
                </a:solidFill>
              </a:rPr>
              <a:t>HDR </a:t>
            </a:r>
            <a:r>
              <a:rPr lang="fr-FR" sz="1200" b="1" dirty="0" smtClean="0"/>
              <a:t>doit être envisagé si la plage dynamique du capteur est dépassée.</a:t>
            </a:r>
          </a:p>
          <a:p>
            <a:r>
              <a:rPr lang="fr-FR" sz="1200" b="1" dirty="0" smtClean="0"/>
              <a:t>Un </a:t>
            </a:r>
            <a:r>
              <a:rPr lang="fr-FR" sz="1200" b="1" dirty="0" smtClean="0">
                <a:solidFill>
                  <a:srgbClr val="FF0000"/>
                </a:solidFill>
              </a:rPr>
              <a:t>filtre dégradé </a:t>
            </a:r>
            <a:r>
              <a:rPr lang="fr-FR" sz="1200" b="1" dirty="0" smtClean="0"/>
              <a:t>est souhaitable sur les zones en hautes lumières.</a:t>
            </a:r>
          </a:p>
          <a:p>
            <a:r>
              <a:rPr lang="fr-FR" sz="1200" b="1" dirty="0" smtClean="0"/>
              <a:t>Un </a:t>
            </a:r>
            <a:r>
              <a:rPr lang="fr-FR" sz="1200" b="1" dirty="0" smtClean="0">
                <a:solidFill>
                  <a:srgbClr val="FF0000"/>
                </a:solidFill>
              </a:rPr>
              <a:t>filtre de Densité Neutre </a:t>
            </a:r>
            <a:r>
              <a:rPr lang="fr-FR" sz="1200" b="1" dirty="0" smtClean="0"/>
              <a:t>permet d'allonger le temps de pose.</a:t>
            </a:r>
          </a:p>
          <a:p>
            <a:pPr>
              <a:buFont typeface="Wingdings" pitchFamily="2" charset="2"/>
              <a:buChar char="ü"/>
            </a:pPr>
            <a:r>
              <a:rPr lang="fr-FR" sz="1200" b="1" dirty="0" smtClean="0"/>
              <a:t>L'</a:t>
            </a:r>
            <a:r>
              <a:rPr lang="fr-FR" sz="1200" b="1" dirty="0" smtClean="0">
                <a:solidFill>
                  <a:srgbClr val="FF0000"/>
                </a:solidFill>
              </a:rPr>
              <a:t>ouverture</a:t>
            </a:r>
            <a:r>
              <a:rPr lang="fr-FR" sz="1200" b="1" dirty="0" smtClean="0"/>
              <a:t> retenue correspond à la profondeur de champ souhaitée.</a:t>
            </a:r>
          </a:p>
          <a:p>
            <a:pPr>
              <a:buFont typeface="Wingdings" pitchFamily="2" charset="2"/>
              <a:buChar char="ü"/>
            </a:pPr>
            <a:r>
              <a:rPr lang="fr-FR" sz="1200" b="1" dirty="0" smtClean="0"/>
              <a:t>La </a:t>
            </a:r>
            <a:r>
              <a:rPr lang="fr-FR" sz="1200" b="1" dirty="0" smtClean="0">
                <a:solidFill>
                  <a:srgbClr val="FF0000"/>
                </a:solidFill>
              </a:rPr>
              <a:t>vitesse</a:t>
            </a:r>
            <a:r>
              <a:rPr lang="fr-FR" sz="1200" b="1" dirty="0" smtClean="0"/>
              <a:t> retenue correspond à la vitesse relative du sujet ainsi qu'au rendu de mouvement souhaité.</a:t>
            </a:r>
          </a:p>
          <a:p>
            <a:pPr>
              <a:buFont typeface="Wingdings" pitchFamily="2" charset="2"/>
              <a:buChar char="ü"/>
            </a:pPr>
            <a:r>
              <a:rPr lang="fr-FR" sz="1200" b="1" dirty="0" smtClean="0"/>
              <a:t>Le </a:t>
            </a:r>
            <a:r>
              <a:rPr lang="fr-FR" sz="1200" b="1" dirty="0" smtClean="0">
                <a:solidFill>
                  <a:srgbClr val="FF0000"/>
                </a:solidFill>
              </a:rPr>
              <a:t>mode AF </a:t>
            </a:r>
            <a:r>
              <a:rPr lang="fr-FR" sz="1200" b="1" dirty="0" smtClean="0"/>
              <a:t>est adapté: statique AF-S. Mobile: AF-C. Mode M.</a:t>
            </a:r>
          </a:p>
          <a:p>
            <a:pPr>
              <a:buFont typeface="Wingdings" pitchFamily="2" charset="2"/>
              <a:buChar char="ü"/>
            </a:pPr>
            <a:r>
              <a:rPr lang="fr-FR" sz="1200" b="1" dirty="0" smtClean="0"/>
              <a:t>La </a:t>
            </a:r>
            <a:r>
              <a:rPr lang="fr-FR" sz="1200" b="1" dirty="0" smtClean="0">
                <a:solidFill>
                  <a:srgbClr val="FF0000"/>
                </a:solidFill>
              </a:rPr>
              <a:t>zone AF </a:t>
            </a:r>
            <a:r>
              <a:rPr lang="fr-FR" sz="1200" b="1" dirty="0" smtClean="0"/>
              <a:t>est adaptée à la précision de la mise au point et au déplacement du sujet.</a:t>
            </a:r>
          </a:p>
          <a:p>
            <a:pPr>
              <a:buFont typeface="Wingdings" pitchFamily="2" charset="2"/>
              <a:buChar char="ü"/>
            </a:pPr>
            <a:r>
              <a:rPr lang="fr-FR" sz="1200" b="1" dirty="0" smtClean="0"/>
              <a:t>Sur tripode, le déclencheur peut être activé avec l'index ou il convient d'employer un </a:t>
            </a:r>
            <a:r>
              <a:rPr lang="fr-FR" sz="1200" b="1" dirty="0" smtClean="0">
                <a:solidFill>
                  <a:srgbClr val="FF0000"/>
                </a:solidFill>
              </a:rPr>
              <a:t>déclencheur externe </a:t>
            </a:r>
            <a:r>
              <a:rPr lang="fr-FR" sz="1200" b="1" dirty="0" smtClean="0"/>
              <a:t>pour minimiser les vibrations. (Mode </a:t>
            </a:r>
            <a:r>
              <a:rPr lang="fr-FR" sz="1200" b="1" dirty="0" smtClean="0">
                <a:solidFill>
                  <a:srgbClr val="FF0000"/>
                </a:solidFill>
              </a:rPr>
              <a:t>MUP,</a:t>
            </a:r>
            <a:r>
              <a:rPr lang="fr-FR" sz="1200" b="1" dirty="0" smtClean="0"/>
              <a:t> obturateur électronique, etc...)</a:t>
            </a:r>
          </a:p>
          <a:p>
            <a:pPr>
              <a:buFont typeface="Wingdings" pitchFamily="2" charset="2"/>
              <a:buChar char="ü"/>
            </a:pPr>
            <a:r>
              <a:rPr lang="fr-FR" sz="1200" b="1" dirty="0" smtClean="0">
                <a:solidFill>
                  <a:srgbClr val="FF0000"/>
                </a:solidFill>
              </a:rPr>
              <a:t>Vérifier la mise au point </a:t>
            </a:r>
            <a:r>
              <a:rPr lang="fr-FR" sz="1200" b="1" dirty="0" smtClean="0"/>
              <a:t>en mode Live </a:t>
            </a:r>
            <a:r>
              <a:rPr lang="fr-FR" sz="1200" b="1" dirty="0" err="1" smtClean="0"/>
              <a:t>view</a:t>
            </a:r>
            <a:r>
              <a:rPr lang="fr-FR" sz="1200" b="1" dirty="0" smtClean="0"/>
              <a:t> à l'aide de la fonction Focus </a:t>
            </a:r>
            <a:r>
              <a:rPr lang="fr-FR" sz="1200" b="1" dirty="0" err="1" smtClean="0"/>
              <a:t>peaking</a:t>
            </a:r>
            <a:r>
              <a:rPr lang="fr-FR" sz="1200" b="1" dirty="0" smtClean="0"/>
              <a:t>. </a:t>
            </a:r>
            <a:r>
              <a:rPr lang="fr-FR" sz="1200" b="1" i="1" dirty="0" smtClean="0"/>
              <a:t>Variante: faire une vue témoin.</a:t>
            </a:r>
          </a:p>
          <a:p>
            <a:pPr>
              <a:buFont typeface="Wingdings" pitchFamily="2" charset="2"/>
              <a:buChar char="ü"/>
            </a:pPr>
            <a:r>
              <a:rPr lang="fr-FR" sz="1200" b="1" dirty="0" smtClean="0">
                <a:solidFill>
                  <a:srgbClr val="FF0000"/>
                </a:solidFill>
              </a:rPr>
              <a:t>Vérifier l'exposition </a:t>
            </a:r>
            <a:r>
              <a:rPr lang="fr-FR" sz="1200" b="1" dirty="0" smtClean="0"/>
              <a:t>avec le testeur de profondeur de champ électronique. (Permet de prendre en compte la transition des filtres dégradés) </a:t>
            </a:r>
            <a:r>
              <a:rPr lang="fr-FR" sz="1200" b="1" i="1" dirty="0" smtClean="0"/>
              <a:t>Variante: faire une vue témoin.</a:t>
            </a:r>
          </a:p>
          <a:p>
            <a:pPr>
              <a:buFont typeface="Wingdings" pitchFamily="2" charset="2"/>
              <a:buChar char="ü"/>
            </a:pPr>
            <a:r>
              <a:rPr lang="fr-FR" sz="1200" b="1" dirty="0" smtClean="0">
                <a:solidFill>
                  <a:srgbClr val="FF0000"/>
                </a:solidFill>
              </a:rPr>
              <a:t>Si la visée est effectuée à l'aide du viseur, toujours occulter celui-ci avant de déclencher.</a:t>
            </a:r>
            <a:r>
              <a:rPr lang="fr-FR" sz="1200" b="1" dirty="0" smtClean="0"/>
              <a:t> </a:t>
            </a:r>
            <a:r>
              <a:rPr lang="fr-FR" sz="1200" b="1" i="1" dirty="0" smtClean="0"/>
              <a:t>(Inutile en visée Live </a:t>
            </a:r>
            <a:r>
              <a:rPr lang="fr-FR" sz="1200" b="1" i="1" dirty="0" err="1" smtClean="0"/>
              <a:t>view</a:t>
            </a:r>
            <a:r>
              <a:rPr lang="fr-FR" sz="1200" b="1" i="1" dirty="0" smtClean="0"/>
              <a:t>)</a:t>
            </a:r>
          </a:p>
          <a:p>
            <a:pPr>
              <a:buFont typeface="Wingdings" pitchFamily="2" charset="2"/>
              <a:buChar char="ü"/>
            </a:pPr>
            <a:endParaRPr lang="fr-FR" sz="400" b="1" dirty="0" smtClean="0"/>
          </a:p>
          <a:p>
            <a:r>
              <a:rPr lang="fr-FR" sz="1200" b="1" i="1" dirty="0" smtClean="0">
                <a:solidFill>
                  <a:srgbClr val="FF0000"/>
                </a:solidFill>
                <a:effectLst>
                  <a:outerShdw blurRad="38100" dist="38100" dir="2700000" algn="tl">
                    <a:srgbClr val="000000">
                      <a:alpha val="43137"/>
                    </a:srgbClr>
                  </a:outerShdw>
                </a:effectLst>
              </a:rPr>
              <a:t>A MAIN LEVEE et SUR APPUI          Envisager des variantes.</a:t>
            </a:r>
            <a:endParaRPr lang="fr-FR" sz="1200" b="1" dirty="0" smtClean="0">
              <a:solidFill>
                <a:srgbClr val="FF0000"/>
              </a:solidFill>
              <a:effectLst>
                <a:outerShdw blurRad="38100" dist="38100" dir="2700000" algn="tl">
                  <a:srgbClr val="000000">
                    <a:alpha val="43137"/>
                  </a:srgbClr>
                </a:outerShdw>
              </a:effectLst>
            </a:endParaRPr>
          </a:p>
          <a:p>
            <a:pPr>
              <a:buFont typeface="Wingdings" pitchFamily="2" charset="2"/>
              <a:buChar char="ü"/>
            </a:pPr>
            <a:r>
              <a:rPr lang="fr-FR" sz="1200" b="1" dirty="0" smtClean="0"/>
              <a:t>Un autre point de vue. Un autre instant. (lumière, mouvement)</a:t>
            </a:r>
          </a:p>
          <a:p>
            <a:pPr>
              <a:buFont typeface="Wingdings" pitchFamily="2" charset="2"/>
              <a:buChar char="ü"/>
            </a:pPr>
            <a:r>
              <a:rPr lang="fr-FR" sz="1200" b="1" dirty="0" smtClean="0"/>
              <a:t>Une autre focale. Un autre cadrage (H/V)</a:t>
            </a:r>
          </a:p>
          <a:p>
            <a:pPr>
              <a:buFont typeface="Wingdings" pitchFamily="2" charset="2"/>
              <a:buChar char="ü"/>
            </a:pPr>
            <a:r>
              <a:rPr lang="fr-FR" sz="1200" b="1" dirty="0" smtClean="0"/>
              <a:t>Une autre exposition. (ouverture, vitesse, correction + -)</a:t>
            </a:r>
          </a:p>
          <a:p>
            <a:pPr>
              <a:buFont typeface="Wingdings" pitchFamily="2" charset="2"/>
              <a:buChar char="ü"/>
            </a:pPr>
            <a:r>
              <a:rPr lang="fr-FR" sz="1200" b="1" dirty="0" smtClean="0"/>
              <a:t>Un apport d'éclairage. (flash, etc.)</a:t>
            </a:r>
            <a:endParaRPr lang="fr-FR" sz="1200" b="1" dirty="0"/>
          </a:p>
        </p:txBody>
      </p:sp>
      <p:cxnSp>
        <p:nvCxnSpPr>
          <p:cNvPr id="4" name="Connecteur droit 3"/>
          <p:cNvCxnSpPr/>
          <p:nvPr>
            <p:custDataLst>
              <p:tags r:id="rId1"/>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NATUREM01.jpg"/>
          <p:cNvPicPr>
            <a:picLocks noGrp="1" noChangeAspect="1"/>
          </p:cNvPicPr>
          <p:nvPr isPhoto="1">
            <p:custDataLst>
              <p:tags r:id="rId1"/>
            </p:custDataLst>
          </p:nvPr>
        </p:nvPicPr>
        <p:blipFill>
          <a:blip r:embed="rId10" cstate="screen"/>
          <a:stretch>
            <a:fillRect/>
          </a:stretch>
        </p:blipFill>
        <p:spPr>
          <a:xfrm>
            <a:off x="5597328" y="393792"/>
            <a:ext cx="3842968" cy="2414792"/>
          </a:xfrm>
          <a:prstGeom prst="rect">
            <a:avLst/>
          </a:prstGeom>
          <a:ln w="19050">
            <a:solidFill>
              <a:srgbClr val="FFC000"/>
            </a:solidFill>
          </a:ln>
        </p:spPr>
      </p:pic>
      <p:pic>
        <p:nvPicPr>
          <p:cNvPr id="5" name="Image 4" descr="NATUREM02.jpg"/>
          <p:cNvPicPr>
            <a:picLocks noGrp="1" noChangeAspect="1"/>
          </p:cNvPicPr>
          <p:nvPr isPhoto="1">
            <p:custDataLst>
              <p:tags r:id="rId2"/>
            </p:custDataLst>
          </p:nvPr>
        </p:nvPicPr>
        <p:blipFill>
          <a:blip r:embed="rId11" cstate="screen"/>
          <a:stretch>
            <a:fillRect/>
          </a:stretch>
        </p:blipFill>
        <p:spPr>
          <a:xfrm>
            <a:off x="5597328" y="4568269"/>
            <a:ext cx="3842968" cy="2507886"/>
          </a:xfrm>
          <a:prstGeom prst="rect">
            <a:avLst/>
          </a:prstGeom>
          <a:ln w="19050">
            <a:solidFill>
              <a:srgbClr val="FFC000"/>
            </a:solidFill>
          </a:ln>
        </p:spPr>
      </p:pic>
      <p:graphicFrame>
        <p:nvGraphicFramePr>
          <p:cNvPr id="7" name="Tableau 6"/>
          <p:cNvGraphicFramePr>
            <a:graphicFrameLocks noGrp="1"/>
          </p:cNvGraphicFramePr>
          <p:nvPr>
            <p:custDataLst>
              <p:tags r:id="rId3"/>
            </p:custDataLst>
          </p:nvPr>
        </p:nvGraphicFramePr>
        <p:xfrm>
          <a:off x="2255618" y="315029"/>
          <a:ext cx="3029797" cy="3360560"/>
        </p:xfrm>
        <a:graphic>
          <a:graphicData uri="http://schemas.openxmlformats.org/drawingml/2006/table">
            <a:tbl>
              <a:tblPr/>
              <a:tblGrid>
                <a:gridCol w="890026"/>
                <a:gridCol w="192839"/>
                <a:gridCol w="890026"/>
                <a:gridCol w="166880"/>
                <a:gridCol w="890026"/>
              </a:tblGrid>
              <a:tr h="210035">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a:solidFill>
                            <a:srgbClr val="000000"/>
                          </a:solidFill>
                          <a:latin typeface="Calibri"/>
                        </a:rPr>
                        <a:t>1/2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800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5,6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1600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chemeClr val="tx1"/>
                          </a:solidFill>
                          <a:latin typeface="Calibri"/>
                        </a:rPr>
                        <a:t>1/8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3200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1/15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6400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1/30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r>
              <a:tr h="210035">
                <a:tc>
                  <a:txBody>
                    <a:bodyPr/>
                    <a:lstStyle/>
                    <a:p>
                      <a:pPr algn="ctr" fontAlgn="b"/>
                      <a:r>
                        <a:rPr lang="fr-FR" sz="1200" b="1" i="0" u="none" strike="noStrike" dirty="0">
                          <a:solidFill>
                            <a:schemeClr val="tx1"/>
                          </a:solidFill>
                          <a:latin typeface="Calibri"/>
                        </a:rPr>
                        <a:t>1/60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smtClean="0">
                          <a:solidFill>
                            <a:schemeClr val="tx1"/>
                          </a:solidFill>
                          <a:effectLst/>
                          <a:latin typeface="Calibri"/>
                        </a:rPr>
                        <a:t>1/125 X</a:t>
                      </a:r>
                      <a:endParaRPr lang="fr-FR" sz="1200" b="1" i="0" u="none" strike="noStrike" dirty="0">
                        <a:solidFill>
                          <a:schemeClr val="tx1"/>
                        </a:solidFill>
                        <a:effectLst/>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smtClean="0">
                          <a:solidFill>
                            <a:srgbClr val="000000"/>
                          </a:solidFill>
                          <a:latin typeface="Calibri"/>
                        </a:rPr>
                        <a:t>1/250 X</a:t>
                      </a:r>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1/500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1/1000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1/2000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1/4000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1/8000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bl>
          </a:graphicData>
        </a:graphic>
      </p:graphicFrame>
      <p:graphicFrame>
        <p:nvGraphicFramePr>
          <p:cNvPr id="8" name="Tableau 7"/>
          <p:cNvGraphicFramePr>
            <a:graphicFrameLocks noGrp="1"/>
          </p:cNvGraphicFramePr>
          <p:nvPr>
            <p:custDataLst>
              <p:tags r:id="rId4"/>
            </p:custDataLst>
          </p:nvPr>
        </p:nvGraphicFramePr>
        <p:xfrm>
          <a:off x="3280386" y="2441649"/>
          <a:ext cx="1915902" cy="630105"/>
        </p:xfrm>
        <a:graphic>
          <a:graphicData uri="http://schemas.openxmlformats.org/drawingml/2006/table">
            <a:tbl>
              <a:tblPr/>
              <a:tblGrid>
                <a:gridCol w="371299"/>
                <a:gridCol w="371299"/>
                <a:gridCol w="430706"/>
                <a:gridCol w="371299"/>
                <a:gridCol w="371299"/>
              </a:tblGrid>
              <a:tr h="210035">
                <a:tc>
                  <a:txBody>
                    <a:bodyPr/>
                    <a:lstStyle/>
                    <a:p>
                      <a:pPr algn="ctr" fontAlgn="b"/>
                      <a:r>
                        <a:rPr lang="fr-FR" sz="1200" b="1" i="0" u="none" strike="noStrike">
                          <a:solidFill>
                            <a:srgbClr val="000000"/>
                          </a:solidFill>
                          <a:latin typeface="Calibri"/>
                        </a:rPr>
                        <a:t>- 2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gridSpan="2">
                  <a:txBody>
                    <a:bodyPr/>
                    <a:lstStyle/>
                    <a:p>
                      <a:pPr algn="ctr" fontAlgn="b"/>
                      <a:r>
                        <a:rPr lang="fr-FR" sz="1200" b="1" i="0" u="none" strike="noStrike">
                          <a:solidFill>
                            <a:srgbClr val="000000"/>
                          </a:solidFill>
                          <a:latin typeface="Calibri"/>
                        </a:rPr>
                        <a:t>MOINS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1200" b="1" i="0" u="none" strike="noStrike">
                          <a:solidFill>
                            <a:srgbClr val="000000"/>
                          </a:solidFill>
                          <a:latin typeface="Calibri"/>
                        </a:rPr>
                        <a:t>ZERO</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fr-FR" sz="1200" b="1" i="0" u="none" strike="noStrike">
                          <a:solidFill>
                            <a:srgbClr val="000000"/>
                          </a:solidFill>
                          <a:latin typeface="Calibri"/>
                        </a:rPr>
                        <a:t>PLUS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r>
              <a:tr h="210035">
                <a:tc gridSpan="2">
                  <a:txBody>
                    <a:bodyPr/>
                    <a:lstStyle/>
                    <a:p>
                      <a:pPr algn="ctr" fontAlgn="b"/>
                      <a:r>
                        <a:rPr lang="fr-FR" sz="1200" b="1" i="0" u="none" strike="noStrike">
                          <a:solidFill>
                            <a:srgbClr val="000000"/>
                          </a:solidFill>
                          <a:latin typeface="Calibri"/>
                        </a:rPr>
                        <a:t>FONCE</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fontAlgn="b"/>
                      <a:r>
                        <a:rPr lang="fr-FR" sz="1200" b="1" i="0" u="none" strike="noStrike">
                          <a:solidFill>
                            <a:srgbClr val="000000"/>
                          </a:solidFill>
                          <a:latin typeface="Calibri"/>
                        </a:rPr>
                        <a:t>GRIS</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fr-FR" sz="1200" b="1" i="0" u="none" strike="noStrike" dirty="0">
                          <a:solidFill>
                            <a:srgbClr val="000000"/>
                          </a:solidFill>
                          <a:latin typeface="Calibri"/>
                        </a:rPr>
                        <a:t>CLAIR</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r>
            </a:tbl>
          </a:graphicData>
        </a:graphic>
      </p:graphicFrame>
      <p:sp>
        <p:nvSpPr>
          <p:cNvPr id="10" name="ZoneTexte 9"/>
          <p:cNvSpPr txBox="1"/>
          <p:nvPr>
            <p:custDataLst>
              <p:tags r:id="rId5"/>
            </p:custDataLst>
          </p:nvPr>
        </p:nvSpPr>
        <p:spPr>
          <a:xfrm>
            <a:off x="668305" y="236265"/>
            <a:ext cx="1670855" cy="3506256"/>
          </a:xfrm>
          <a:prstGeom prst="rect">
            <a:avLst/>
          </a:prstGeom>
          <a:noFill/>
        </p:spPr>
        <p:txBody>
          <a:bodyPr wrap="square" lIns="104306" tIns="52153" rIns="104306" bIns="52153" rtlCol="0">
            <a:spAutoFit/>
          </a:bodyPr>
          <a:lstStyle/>
          <a:p>
            <a:r>
              <a:rPr lang="fr-FR" b="1" dirty="0" smtClean="0">
                <a:solidFill>
                  <a:srgbClr val="FF0000"/>
                </a:solidFill>
                <a:effectLst>
                  <a:outerShdw blurRad="38100" dist="38100" dir="2700000" algn="tl">
                    <a:srgbClr val="000000">
                      <a:alpha val="43137"/>
                    </a:srgbClr>
                  </a:outerShdw>
                </a:effectLst>
              </a:rPr>
              <a:t>STUDIO</a:t>
            </a:r>
          </a:p>
          <a:p>
            <a:r>
              <a:rPr lang="fr-FR" b="1" dirty="0" smtClean="0">
                <a:solidFill>
                  <a:srgbClr val="FF0000"/>
                </a:solidFill>
                <a:effectLst>
                  <a:outerShdw blurRad="38100" dist="38100" dir="2700000" algn="tl">
                    <a:srgbClr val="000000">
                      <a:alpha val="43137"/>
                    </a:srgbClr>
                  </a:outerShdw>
                </a:effectLst>
              </a:rPr>
              <a:t>NATURE</a:t>
            </a:r>
            <a:br>
              <a:rPr lang="fr-FR" b="1" dirty="0" smtClean="0">
                <a:solidFill>
                  <a:srgbClr val="FF0000"/>
                </a:solidFill>
                <a:effectLst>
                  <a:outerShdw blurRad="38100" dist="38100" dir="2700000" algn="tl">
                    <a:srgbClr val="000000">
                      <a:alpha val="43137"/>
                    </a:srgbClr>
                  </a:outerShdw>
                </a:effectLst>
              </a:rPr>
            </a:br>
            <a:r>
              <a:rPr lang="fr-FR" b="1" dirty="0" smtClean="0">
                <a:solidFill>
                  <a:srgbClr val="FF0000"/>
                </a:solidFill>
                <a:effectLst>
                  <a:outerShdw blurRad="38100" dist="38100" dir="2700000" algn="tl">
                    <a:srgbClr val="000000">
                      <a:alpha val="43137"/>
                    </a:srgbClr>
                  </a:outerShdw>
                </a:effectLst>
              </a:rPr>
              <a:t>MORTE</a:t>
            </a:r>
          </a:p>
          <a:p>
            <a:endParaRPr lang="fr-FR" b="1" dirty="0" smtClean="0">
              <a:solidFill>
                <a:srgbClr val="FF0000"/>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TRIPODE</a:t>
            </a:r>
          </a:p>
          <a:p>
            <a:endParaRPr lang="fr-FR" sz="500" b="1" dirty="0" smtClean="0">
              <a:solidFill>
                <a:srgbClr val="0066FF"/>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FLASHES</a:t>
            </a:r>
          </a:p>
          <a:p>
            <a:endParaRPr lang="fr-FR" sz="900" b="1" dirty="0" smtClean="0">
              <a:solidFill>
                <a:srgbClr val="0066FF"/>
              </a:solidFill>
              <a:effectLst>
                <a:outerShdw blurRad="38100" dist="38100" dir="2700000" algn="tl">
                  <a:srgbClr val="000000">
                    <a:alpha val="43137"/>
                  </a:srgbClr>
                </a:outerShdw>
              </a:effectLst>
            </a:endParaRPr>
          </a:p>
          <a:p>
            <a:endParaRPr lang="fr-FR" sz="900" b="1" dirty="0" smtClean="0">
              <a:solidFill>
                <a:srgbClr val="0066FF"/>
              </a:solidFill>
              <a:effectLst>
                <a:outerShdw blurRad="38100" dist="38100" dir="2700000" algn="tl">
                  <a:srgbClr val="000000">
                    <a:alpha val="43137"/>
                  </a:srgbClr>
                </a:outerShdw>
              </a:effectLst>
            </a:endParaRPr>
          </a:p>
          <a:p>
            <a:endParaRPr lang="fr-FR" sz="900" b="1" dirty="0" smtClean="0">
              <a:solidFill>
                <a:srgbClr val="0066FF"/>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FOCALE </a:t>
            </a:r>
            <a:r>
              <a:rPr lang="fr-FR" b="1" dirty="0" smtClean="0">
                <a:solidFill>
                  <a:srgbClr val="FF0000"/>
                </a:solidFill>
                <a:effectLst>
                  <a:outerShdw blurRad="38100" dist="38100" dir="2700000" algn="tl">
                    <a:srgbClr val="000000">
                      <a:alpha val="43137"/>
                    </a:srgbClr>
                  </a:outerShdw>
                </a:effectLst>
              </a:rPr>
              <a:t>  </a:t>
            </a:r>
          </a:p>
          <a:p>
            <a:r>
              <a:rPr lang="fr-FR" b="1" dirty="0" smtClean="0"/>
              <a:t>De 35 à 200 mm.</a:t>
            </a:r>
            <a:endParaRPr lang="fr-FR" b="1" dirty="0" smtClean="0">
              <a:solidFill>
                <a:srgbClr val="FF0000"/>
              </a:solidFill>
              <a:effectLst>
                <a:outerShdw blurRad="38100" dist="38100" dir="2700000" algn="tl">
                  <a:srgbClr val="000000">
                    <a:alpha val="43137"/>
                  </a:srgbClr>
                </a:outerShdw>
              </a:effectLst>
            </a:endParaRPr>
          </a:p>
        </p:txBody>
      </p:sp>
      <p:sp>
        <p:nvSpPr>
          <p:cNvPr id="12" name="ZoneTexte 11"/>
          <p:cNvSpPr txBox="1"/>
          <p:nvPr>
            <p:custDataLst>
              <p:tags r:id="rId6"/>
            </p:custDataLst>
          </p:nvPr>
        </p:nvSpPr>
        <p:spPr>
          <a:xfrm>
            <a:off x="668305" y="3859396"/>
            <a:ext cx="4845481" cy="3106146"/>
          </a:xfrm>
          <a:prstGeom prst="rect">
            <a:avLst/>
          </a:prstGeom>
          <a:noFill/>
        </p:spPr>
        <p:txBody>
          <a:bodyPr wrap="square" lIns="104306" tIns="52153" rIns="104306" bIns="52153" rtlCol="0">
            <a:spAutoFit/>
          </a:bodyPr>
          <a:lstStyle/>
          <a:p>
            <a:r>
              <a:rPr lang="fr-FR" sz="1600" b="1" dirty="0" smtClean="0">
                <a:solidFill>
                  <a:srgbClr val="FF0000"/>
                </a:solidFill>
                <a:effectLst>
                  <a:outerShdw blurRad="38100" dist="38100" dir="2700000" algn="tl">
                    <a:srgbClr val="000000">
                      <a:alpha val="43137"/>
                    </a:srgbClr>
                  </a:outerShdw>
                </a:effectLst>
              </a:rPr>
              <a:t>MODE AF </a:t>
            </a:r>
            <a:r>
              <a:rPr lang="fr-FR" sz="1600" b="1" dirty="0" smtClean="0"/>
              <a:t>= AF-S ou Manuel.</a:t>
            </a:r>
            <a:r>
              <a:rPr lang="fr-FR" sz="1600" b="1" dirty="0" smtClean="0">
                <a:solidFill>
                  <a:srgbClr val="FF0000"/>
                </a:solidFill>
                <a:effectLst>
                  <a:outerShdw blurRad="38100" dist="38100" dir="2700000" algn="tl">
                    <a:srgbClr val="000000">
                      <a:alpha val="43137"/>
                    </a:srgbClr>
                  </a:outerShdw>
                </a:effectLst>
              </a:rPr>
              <a:t> </a:t>
            </a:r>
          </a:p>
          <a:p>
            <a:r>
              <a:rPr lang="fr-FR" sz="1600" b="1" dirty="0" smtClean="0">
                <a:solidFill>
                  <a:srgbClr val="FF0000"/>
                </a:solidFill>
                <a:effectLst>
                  <a:outerShdw blurRad="38100" dist="38100" dir="2700000" algn="tl">
                    <a:srgbClr val="000000">
                      <a:alpha val="43137"/>
                    </a:srgbClr>
                  </a:outerShdw>
                </a:effectLst>
              </a:rPr>
              <a:t>ENTRAINEMENT </a:t>
            </a:r>
            <a:r>
              <a:rPr lang="fr-FR" sz="1600" b="1" dirty="0" smtClean="0"/>
              <a:t>= Vue par vue.</a:t>
            </a:r>
          </a:p>
          <a:p>
            <a:r>
              <a:rPr lang="fr-FR" sz="1600" b="1" dirty="0" smtClean="0">
                <a:solidFill>
                  <a:srgbClr val="FF0000"/>
                </a:solidFill>
                <a:effectLst>
                  <a:outerShdw blurRad="38100" dist="38100" dir="2700000" algn="tl">
                    <a:srgbClr val="000000">
                      <a:alpha val="43137"/>
                    </a:srgbClr>
                  </a:outerShdw>
                </a:effectLst>
              </a:rPr>
              <a:t>BALANCE DES BLANCS : </a:t>
            </a:r>
            <a:r>
              <a:rPr lang="fr-FR" sz="1600" b="1" dirty="0" smtClean="0"/>
              <a:t>Manuelle </a:t>
            </a:r>
            <a:r>
              <a:rPr lang="fr-FR" sz="1600" b="1" dirty="0" smtClean="0"/>
              <a:t>ou Lumière du jour.</a:t>
            </a:r>
          </a:p>
          <a:p>
            <a:r>
              <a:rPr lang="fr-FR" sz="1600" b="1" dirty="0" smtClean="0">
                <a:solidFill>
                  <a:srgbClr val="FF0000"/>
                </a:solidFill>
                <a:effectLst>
                  <a:outerShdw blurRad="38100" dist="38100" dir="2700000" algn="tl">
                    <a:srgbClr val="000000">
                      <a:alpha val="43137"/>
                    </a:srgbClr>
                  </a:outerShdw>
                </a:effectLst>
              </a:rPr>
              <a:t>MODE EXPO = </a:t>
            </a:r>
            <a:r>
              <a:rPr lang="fr-FR" sz="1600" b="1" dirty="0" smtClean="0"/>
              <a:t>Manuel. </a:t>
            </a:r>
          </a:p>
          <a:p>
            <a:r>
              <a:rPr lang="fr-FR" sz="1600" b="1" dirty="0" smtClean="0">
                <a:solidFill>
                  <a:srgbClr val="FF0000"/>
                </a:solidFill>
                <a:effectLst>
                  <a:outerShdw blurRad="38100" dist="38100" dir="2700000" algn="tl">
                    <a:srgbClr val="000000">
                      <a:alpha val="43137"/>
                    </a:srgbClr>
                  </a:outerShdw>
                </a:effectLst>
              </a:rPr>
              <a:t>MODE DE MESURE = </a:t>
            </a:r>
            <a:r>
              <a:rPr lang="fr-FR" sz="1600" b="1" dirty="0" smtClean="0"/>
              <a:t>Flashmètre.</a:t>
            </a:r>
          </a:p>
          <a:p>
            <a:r>
              <a:rPr lang="fr-FR" sz="1600" b="1" dirty="0" smtClean="0">
                <a:solidFill>
                  <a:srgbClr val="FF0000"/>
                </a:solidFill>
                <a:effectLst>
                  <a:outerShdw blurRad="38100" dist="38100" dir="2700000" algn="tl">
                    <a:srgbClr val="000000">
                      <a:alpha val="43137"/>
                    </a:srgbClr>
                  </a:outerShdw>
                </a:effectLst>
              </a:rPr>
              <a:t>ISO = </a:t>
            </a:r>
            <a:r>
              <a:rPr lang="fr-FR" sz="1600" b="1" dirty="0" smtClean="0"/>
              <a:t>100 ISO en base. </a:t>
            </a:r>
          </a:p>
          <a:p>
            <a:r>
              <a:rPr lang="fr-FR" sz="1600" b="1" dirty="0" smtClean="0">
                <a:solidFill>
                  <a:srgbClr val="FF0000"/>
                </a:solidFill>
                <a:effectLst>
                  <a:outerShdw blurRad="38100" dist="38100" dir="2700000" algn="tl">
                    <a:srgbClr val="000000">
                      <a:alpha val="43137"/>
                    </a:srgbClr>
                  </a:outerShdw>
                </a:effectLst>
              </a:rPr>
              <a:t>VITESSE : </a:t>
            </a:r>
            <a:r>
              <a:rPr lang="fr-FR" sz="1600" b="1" dirty="0" smtClean="0"/>
              <a:t>Respecter la vitesse de synchro X de votre boitier. Déclencheur à câble ou télécommande.</a:t>
            </a:r>
          </a:p>
          <a:p>
            <a:r>
              <a:rPr lang="fr-FR" sz="1600" b="1" dirty="0" smtClean="0">
                <a:solidFill>
                  <a:srgbClr val="FF0000"/>
                </a:solidFill>
                <a:effectLst>
                  <a:outerShdw blurRad="38100" dist="38100" dir="2700000" algn="tl">
                    <a:srgbClr val="000000">
                      <a:alpha val="43137"/>
                    </a:srgbClr>
                  </a:outerShdw>
                </a:effectLst>
              </a:rPr>
              <a:t>OUVERTURE = </a:t>
            </a:r>
            <a:r>
              <a:rPr lang="fr-FR" sz="1600" b="1" dirty="0" smtClean="0"/>
              <a:t>Suivant le gestion de netteté souhaitée entre sujet et fond. </a:t>
            </a:r>
          </a:p>
          <a:p>
            <a:endParaRPr lang="fr-FR" sz="300" b="1" dirty="0" smtClean="0"/>
          </a:p>
          <a:p>
            <a:r>
              <a:rPr lang="fr-FR" sz="1600" b="1" dirty="0" smtClean="0">
                <a:solidFill>
                  <a:srgbClr val="FF0000"/>
                </a:solidFill>
                <a:effectLst>
                  <a:outerShdw blurRad="38100" dist="38100" dir="2700000" algn="tl">
                    <a:srgbClr val="000000">
                      <a:alpha val="43137"/>
                    </a:srgbClr>
                  </a:outerShdw>
                </a:effectLst>
              </a:rPr>
              <a:t>Modeleurs sur flashes</a:t>
            </a:r>
          </a:p>
          <a:p>
            <a:r>
              <a:rPr lang="fr-FR" sz="1600" b="1" dirty="0" smtClean="0">
                <a:solidFill>
                  <a:srgbClr val="FF0000"/>
                </a:solidFill>
                <a:effectLst>
                  <a:outerShdw blurRad="38100" dist="38100" dir="2700000" algn="tl">
                    <a:srgbClr val="000000">
                      <a:alpha val="43137"/>
                    </a:srgbClr>
                  </a:outerShdw>
                </a:effectLst>
              </a:rPr>
              <a:t>Réflecteurs actifs et passifs</a:t>
            </a:r>
          </a:p>
        </p:txBody>
      </p:sp>
      <p:pic>
        <p:nvPicPr>
          <p:cNvPr id="11" name="Image 10" descr="Couper copie.jpg"/>
          <p:cNvPicPr>
            <a:picLocks noChangeAspect="1"/>
          </p:cNvPicPr>
          <p:nvPr>
            <p:custDataLst>
              <p:tags r:id="rId7"/>
            </p:custDataLst>
          </p:nvPr>
        </p:nvPicPr>
        <p:blipFill>
          <a:blip r:embed="rId12"/>
          <a:stretch>
            <a:fillRect/>
          </a:stretch>
        </p:blipFill>
        <p:spPr>
          <a:xfrm>
            <a:off x="8187154" y="2358626"/>
            <a:ext cx="2182200" cy="2997280"/>
          </a:xfrm>
          <a:prstGeom prst="rect">
            <a:avLst/>
          </a:prstGeom>
          <a:ln w="19050">
            <a:solidFill>
              <a:srgbClr val="FFC000"/>
            </a:solidFill>
          </a:ln>
        </p:spPr>
      </p:pic>
      <p:cxnSp>
        <p:nvCxnSpPr>
          <p:cNvPr id="9" name="Connecteur droit 8"/>
          <p:cNvCxnSpPr/>
          <p:nvPr>
            <p:custDataLst>
              <p:tags r:id="rId8"/>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p:cNvCxnSpPr/>
          <p:nvPr>
            <p:custDataLst>
              <p:tags r:id="rId1"/>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
        <p:nvSpPr>
          <p:cNvPr id="3" name="ZoneTexte 2"/>
          <p:cNvSpPr txBox="1"/>
          <p:nvPr>
            <p:custDataLst>
              <p:tags r:id="rId2"/>
            </p:custDataLst>
          </p:nvPr>
        </p:nvSpPr>
        <p:spPr>
          <a:xfrm>
            <a:off x="631792" y="494483"/>
            <a:ext cx="4714908" cy="4878259"/>
          </a:xfrm>
          <a:prstGeom prst="rect">
            <a:avLst/>
          </a:prstGeom>
          <a:noFill/>
        </p:spPr>
        <p:txBody>
          <a:bodyPr wrap="square" rtlCol="0">
            <a:spAutoFit/>
          </a:bodyPr>
          <a:lstStyle/>
          <a:p>
            <a:r>
              <a:rPr lang="fr-FR" sz="2400" b="1" i="1" dirty="0" smtClean="0">
                <a:solidFill>
                  <a:srgbClr val="FF0000"/>
                </a:solidFill>
                <a:effectLst>
                  <a:outerShdw blurRad="38100" dist="38100" dir="2700000" algn="tl">
                    <a:srgbClr val="000000">
                      <a:alpha val="43137"/>
                    </a:srgbClr>
                  </a:outerShdw>
                </a:effectLst>
              </a:rPr>
              <a:t>Nature morte</a:t>
            </a:r>
          </a:p>
          <a:p>
            <a:endParaRPr lang="fr-FR" sz="600" b="1" dirty="0" smtClean="0"/>
          </a:p>
          <a:p>
            <a:r>
              <a:rPr lang="fr-FR" sz="1400" b="1" dirty="0" smtClean="0"/>
              <a:t>Il est possible de trouver, au cours d’une balade, une nature morte existante, mais le plus souvent il conviendra de l’arranger à votre guise en prévoyant les fonds, les accessoires, etc.</a:t>
            </a:r>
          </a:p>
          <a:p>
            <a:endParaRPr lang="fr-FR" sz="500" b="1" dirty="0" smtClean="0"/>
          </a:p>
          <a:p>
            <a:r>
              <a:rPr lang="fr-FR" sz="1400" b="1" dirty="0" smtClean="0"/>
              <a:t>Le système d’éclairage peut se résoudre à la proximité d’une fenêtre avec, ou sans, quelques réflecteurs.</a:t>
            </a:r>
          </a:p>
          <a:p>
            <a:endParaRPr lang="fr-FR" sz="500" b="1" dirty="0" smtClean="0"/>
          </a:p>
          <a:p>
            <a:r>
              <a:rPr lang="fr-FR" sz="1400" b="1" dirty="0" smtClean="0"/>
              <a:t>On trouve dans le commerce des lampes à LED en panneau qui permettent d’éclairer facilement de petits objets.</a:t>
            </a:r>
          </a:p>
          <a:p>
            <a:endParaRPr lang="fr-FR" sz="500" b="1" dirty="0" smtClean="0"/>
          </a:p>
          <a:p>
            <a:r>
              <a:rPr lang="fr-FR" sz="1400" b="1" dirty="0" smtClean="0"/>
              <a:t>On peut également installer un système de flashes plus ou moins élaboré avec différents modeleurs de lumière.</a:t>
            </a:r>
          </a:p>
          <a:p>
            <a:r>
              <a:rPr lang="fr-FR" sz="1400" b="1" dirty="0" smtClean="0"/>
              <a:t>Parapluie, boite à lumière, cône, réflecteurs, etc.</a:t>
            </a:r>
          </a:p>
          <a:p>
            <a:endParaRPr lang="fr-FR" sz="1400" b="1" dirty="0" smtClean="0"/>
          </a:p>
          <a:p>
            <a:r>
              <a:rPr lang="fr-FR" sz="1400" b="1" dirty="0" smtClean="0"/>
              <a:t>Attention à la « fièvre acheteuse » de plus il va falloir loger et pouvoir ranger tout ce matériel, faites-vous conseiller avant de vous lancer. Un équipement simple et polyvalent est souvent amplement suffisant.</a:t>
            </a:r>
          </a:p>
          <a:p>
            <a:endParaRPr lang="fr-FR" sz="500" b="1" dirty="0" smtClean="0"/>
          </a:p>
          <a:p>
            <a:r>
              <a:rPr lang="fr-FR" sz="1400" b="1" dirty="0" smtClean="0"/>
              <a:t>Il n’y a pas pénurie de sujets, c’est le fond qui sera le plus dur à choisir.</a:t>
            </a:r>
            <a:endParaRPr lang="fr-FR" sz="1400" b="1" dirty="0"/>
          </a:p>
        </p:txBody>
      </p:sp>
      <p:sp>
        <p:nvSpPr>
          <p:cNvPr id="4" name="ZoneTexte 3"/>
          <p:cNvSpPr txBox="1"/>
          <p:nvPr>
            <p:custDataLst>
              <p:tags r:id="rId3"/>
            </p:custDataLst>
          </p:nvPr>
        </p:nvSpPr>
        <p:spPr>
          <a:xfrm>
            <a:off x="9106125" y="7088708"/>
            <a:ext cx="1086056" cy="351546"/>
          </a:xfrm>
          <a:prstGeom prst="rect">
            <a:avLst/>
          </a:prstGeom>
          <a:noFill/>
        </p:spPr>
        <p:txBody>
          <a:bodyPr wrap="square" lIns="104306" tIns="52153" rIns="104306" bIns="52153" rtlCol="0">
            <a:spAutoFit/>
          </a:bodyPr>
          <a:lstStyle/>
          <a:p>
            <a:r>
              <a:rPr lang="fr-FR" sz="1600" b="1" i="1" dirty="0" smtClean="0">
                <a:hlinkClick r:id="rId5" action="ppaction://hlinksldjump"/>
              </a:rPr>
              <a:t>RETOUR</a:t>
            </a:r>
            <a:endParaRPr lang="fr-FR" sz="1600" b="1" i="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custDataLst>
              <p:tags r:id="rId1"/>
            </p:custDataLst>
          </p:nvPr>
        </p:nvSpPr>
        <p:spPr>
          <a:xfrm>
            <a:off x="751848" y="403751"/>
            <a:ext cx="4594854" cy="6199301"/>
          </a:xfrm>
          <a:prstGeom prst="rect">
            <a:avLst/>
          </a:prstGeom>
          <a:noFill/>
        </p:spPr>
        <p:txBody>
          <a:bodyPr wrap="square" lIns="104306" tIns="52153" rIns="104306" bIns="52153" rtlCol="0">
            <a:spAutoFit/>
          </a:bodyPr>
          <a:lstStyle/>
          <a:p>
            <a:r>
              <a:rPr lang="fr-FR" sz="2300" b="1" i="1" dirty="0" smtClean="0">
                <a:solidFill>
                  <a:srgbClr val="FF0000"/>
                </a:solidFill>
                <a:effectLst>
                  <a:outerShdw blurRad="38100" dist="38100" dir="2700000" algn="tl">
                    <a:srgbClr val="000000">
                      <a:alpha val="43137"/>
                    </a:srgbClr>
                  </a:outerShdw>
                </a:effectLst>
              </a:rPr>
              <a:t>C'est ballot !</a:t>
            </a:r>
          </a:p>
          <a:p>
            <a:r>
              <a:rPr lang="fr-FR" sz="1300" b="1" i="1" dirty="0" smtClean="0"/>
              <a:t> </a:t>
            </a:r>
            <a:endParaRPr lang="fr-FR" sz="1300" b="1" dirty="0" smtClean="0"/>
          </a:p>
          <a:p>
            <a:pPr>
              <a:buFont typeface="Wingdings" pitchFamily="2" charset="2"/>
              <a:buChar char="ü"/>
            </a:pPr>
            <a:r>
              <a:rPr lang="fr-FR" sz="1800" b="1" dirty="0" smtClean="0"/>
              <a:t>Oublier les cartes de l'APN à la maison.</a:t>
            </a:r>
          </a:p>
          <a:p>
            <a:pPr>
              <a:buFont typeface="Wingdings" pitchFamily="2" charset="2"/>
              <a:buChar char="ü"/>
            </a:pPr>
            <a:r>
              <a:rPr lang="fr-FR" sz="1800" b="1" dirty="0" smtClean="0"/>
              <a:t>Emporter uniquement des cartes pleines.</a:t>
            </a:r>
          </a:p>
          <a:p>
            <a:pPr>
              <a:buFont typeface="Wingdings" pitchFamily="2" charset="2"/>
              <a:buChar char="ü"/>
            </a:pPr>
            <a:r>
              <a:rPr lang="fr-FR" sz="1800" b="1" dirty="0" smtClean="0"/>
              <a:t>Effacer (formater) une carte qui n'a pas encore était vidée.</a:t>
            </a:r>
          </a:p>
          <a:p>
            <a:pPr>
              <a:buFont typeface="Wingdings" pitchFamily="2" charset="2"/>
              <a:buChar char="ü"/>
            </a:pPr>
            <a:r>
              <a:rPr lang="fr-FR" sz="1800" b="1" dirty="0" smtClean="0"/>
              <a:t>Ne pas avoir rechargé la batterie. (Les batteries)</a:t>
            </a:r>
          </a:p>
          <a:p>
            <a:pPr>
              <a:buFont typeface="Wingdings" pitchFamily="2" charset="2"/>
              <a:buChar char="ü"/>
            </a:pPr>
            <a:r>
              <a:rPr lang="fr-FR" sz="1800" b="1" dirty="0" smtClean="0"/>
              <a:t>Avoir laissé la batterie dans le chargeur à la maison.</a:t>
            </a:r>
          </a:p>
          <a:p>
            <a:endParaRPr lang="fr-FR" sz="1800" b="1" dirty="0" smtClean="0"/>
          </a:p>
          <a:p>
            <a:pPr>
              <a:buFont typeface="Wingdings" pitchFamily="2" charset="2"/>
              <a:buChar char="ü"/>
            </a:pPr>
            <a:r>
              <a:rPr lang="fr-FR" sz="1800" b="1" dirty="0" smtClean="0"/>
              <a:t>Poser son sac photo sur un rocher puis le regarder tomber dans le ruisseau, même chose avec un objectif, un filtre, la clef de la voiture, le casse-croute, etc.</a:t>
            </a:r>
          </a:p>
          <a:p>
            <a:pPr>
              <a:buFont typeface="Wingdings" pitchFamily="2" charset="2"/>
              <a:buChar char="ü"/>
            </a:pPr>
            <a:r>
              <a:rPr lang="fr-FR" sz="1800" b="1" dirty="0" smtClean="0"/>
              <a:t>Changer de carte au milieu d'un ruisseau et la faire tomber à l'eau.</a:t>
            </a:r>
          </a:p>
          <a:p>
            <a:pPr>
              <a:buFont typeface="Wingdings" pitchFamily="2" charset="2"/>
              <a:buChar char="ü"/>
            </a:pPr>
            <a:r>
              <a:rPr lang="fr-FR" sz="1800" b="1" dirty="0" smtClean="0"/>
              <a:t>Faire tomber son téléobjectif. (Ce qui peut arriver aux meilleurs)</a:t>
            </a:r>
          </a:p>
          <a:p>
            <a:pPr>
              <a:buFont typeface="Wingdings" pitchFamily="2" charset="2"/>
              <a:buChar char="ü"/>
            </a:pPr>
            <a:r>
              <a:rPr lang="fr-FR" sz="1800" b="1" dirty="0" smtClean="0"/>
              <a:t>Dérégler le correcteur dioptrique par inadvertance et se désespérer de voir tout flou dans le viseur de ce p……. de boitier.</a:t>
            </a:r>
          </a:p>
        </p:txBody>
      </p:sp>
      <p:sp>
        <p:nvSpPr>
          <p:cNvPr id="3" name="ZoneTexte 13"/>
          <p:cNvSpPr txBox="1"/>
          <p:nvPr>
            <p:custDataLst>
              <p:tags r:id="rId2"/>
            </p:custDataLst>
          </p:nvPr>
        </p:nvSpPr>
        <p:spPr>
          <a:xfrm>
            <a:off x="631792" y="7066779"/>
            <a:ext cx="3336784" cy="330133"/>
          </a:xfrm>
          <a:prstGeom prst="rect">
            <a:avLst/>
          </a:prstGeom>
          <a:noFill/>
        </p:spPr>
        <p:txBody>
          <a:bodyPr wrap="square" lIns="113578" tIns="56790" rIns="113578" bIns="5679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err="1" smtClean="0">
                <a:latin typeface="Script MT Bold" pitchFamily="66" charset="0"/>
              </a:rPr>
              <a:t>photoflaneur</a:t>
            </a:r>
            <a:r>
              <a:rPr lang="fr-FR" sz="1400" dirty="0" smtClean="0">
                <a:latin typeface="Script MT Bold" pitchFamily="66" charset="0"/>
              </a:rPr>
              <a:t>.  Décembre 2020</a:t>
            </a:r>
            <a:endParaRPr lang="fr-FR" sz="1400" dirty="0">
              <a:latin typeface="Script MT Bold" pitchFamily="66" charset="0"/>
            </a:endParaRPr>
          </a:p>
        </p:txBody>
      </p:sp>
      <p:sp>
        <p:nvSpPr>
          <p:cNvPr id="4" name="ZoneTexte 3"/>
          <p:cNvSpPr txBox="1"/>
          <p:nvPr>
            <p:custDataLst>
              <p:tags r:id="rId3"/>
            </p:custDataLst>
          </p:nvPr>
        </p:nvSpPr>
        <p:spPr>
          <a:xfrm>
            <a:off x="5942612" y="901861"/>
            <a:ext cx="4761938" cy="6245467"/>
          </a:xfrm>
          <a:prstGeom prst="rect">
            <a:avLst/>
          </a:prstGeom>
          <a:noFill/>
        </p:spPr>
        <p:txBody>
          <a:bodyPr wrap="square" lIns="104306" tIns="52153" rIns="104306" bIns="52153" rtlCol="0">
            <a:spAutoFit/>
          </a:bodyPr>
          <a:lstStyle/>
          <a:p>
            <a:pPr>
              <a:buFont typeface="Wingdings" pitchFamily="2" charset="2"/>
              <a:buChar char="ü"/>
            </a:pPr>
            <a:r>
              <a:rPr lang="fr-FR" sz="1800" b="1" dirty="0" smtClean="0"/>
              <a:t>Ne jamais avoir nettoyé la lentille avant de l'objectif ou son filtre de protection (Le capteur).</a:t>
            </a:r>
          </a:p>
          <a:p>
            <a:pPr>
              <a:buFont typeface="Wingdings" pitchFamily="2" charset="2"/>
              <a:buChar char="ü"/>
            </a:pPr>
            <a:r>
              <a:rPr lang="fr-FR" sz="1800" b="1" dirty="0" smtClean="0"/>
              <a:t>Ne pas avoir mis le bon objectif dans le sac photo.</a:t>
            </a:r>
          </a:p>
          <a:p>
            <a:pPr>
              <a:buFont typeface="Wingdings" pitchFamily="2" charset="2"/>
              <a:buChar char="ü"/>
            </a:pPr>
            <a:r>
              <a:rPr lang="fr-FR" sz="1800" b="1" dirty="0" smtClean="0"/>
              <a:t>Emporter le tripode, mais avoir perdu l'attache rapide.</a:t>
            </a:r>
          </a:p>
          <a:p>
            <a:pPr>
              <a:buFont typeface="Wingdings" pitchFamily="2" charset="2"/>
              <a:buChar char="ü"/>
            </a:pPr>
            <a:r>
              <a:rPr lang="fr-FR" sz="1800" b="1" dirty="0" smtClean="0"/>
              <a:t>Emporter tripode, le porte filtre, mais oublier les filtres.</a:t>
            </a:r>
          </a:p>
          <a:p>
            <a:endParaRPr lang="fr-FR" sz="1800" b="1" dirty="0" smtClean="0"/>
          </a:p>
          <a:p>
            <a:pPr>
              <a:buFont typeface="Wingdings" pitchFamily="2" charset="2"/>
              <a:buChar char="ü"/>
            </a:pPr>
            <a:r>
              <a:rPr lang="fr-FR" sz="1800" b="1" dirty="0" smtClean="0"/>
              <a:t>Ne pas savoir si on est en train de prendre la photo en RAW ou en JPG.</a:t>
            </a:r>
          </a:p>
          <a:p>
            <a:pPr>
              <a:buFont typeface="Wingdings" pitchFamily="2" charset="2"/>
              <a:buChar char="ü"/>
            </a:pPr>
            <a:r>
              <a:rPr lang="fr-FR" sz="1800" b="1" dirty="0" smtClean="0"/>
              <a:t>Se rendre compte au bout de deux heures que le mode surimpression est activé par inadvertance.</a:t>
            </a:r>
          </a:p>
          <a:p>
            <a:pPr>
              <a:buFont typeface="Wingdings" pitchFamily="2" charset="2"/>
              <a:buChar char="ü"/>
            </a:pPr>
            <a:r>
              <a:rPr lang="fr-FR" sz="1800" b="1" dirty="0" smtClean="0"/>
              <a:t>Insulter son boitier qui refuse de faire la mise au point alors qu'il est en MF. (objectif)</a:t>
            </a:r>
          </a:p>
          <a:p>
            <a:pPr>
              <a:buFont typeface="Wingdings" pitchFamily="2" charset="2"/>
              <a:buChar char="ü"/>
            </a:pPr>
            <a:r>
              <a:rPr lang="fr-FR" sz="1800" b="1" dirty="0" smtClean="0"/>
              <a:t>Ne plus savoir comment régler l'ouverture et les ISO. (Avant le repas)</a:t>
            </a:r>
          </a:p>
          <a:p>
            <a:pPr>
              <a:buFont typeface="Wingdings" pitchFamily="2" charset="2"/>
              <a:buChar char="ü"/>
            </a:pPr>
            <a:r>
              <a:rPr lang="fr-FR" sz="1800" b="1" dirty="0" smtClean="0"/>
              <a:t>Perdre le sens de l’humour (à tous moments de la journée).</a:t>
            </a:r>
          </a:p>
          <a:p>
            <a:endParaRPr lang="fr-FR" dirty="0"/>
          </a:p>
        </p:txBody>
      </p:sp>
      <p:sp>
        <p:nvSpPr>
          <p:cNvPr id="5" name="ZoneTexte 4"/>
          <p:cNvSpPr txBox="1"/>
          <p:nvPr>
            <p:custDataLst>
              <p:tags r:id="rId4"/>
            </p:custDataLst>
          </p:nvPr>
        </p:nvSpPr>
        <p:spPr>
          <a:xfrm>
            <a:off x="9106125" y="7088708"/>
            <a:ext cx="1086056" cy="351546"/>
          </a:xfrm>
          <a:prstGeom prst="rect">
            <a:avLst/>
          </a:prstGeom>
          <a:noFill/>
        </p:spPr>
        <p:txBody>
          <a:bodyPr wrap="square" lIns="104306" tIns="52153" rIns="104306" bIns="52153" rtlCol="0">
            <a:spAutoFit/>
          </a:bodyPr>
          <a:lstStyle/>
          <a:p>
            <a:r>
              <a:rPr lang="fr-FR" sz="1600" b="1" i="1" dirty="0" smtClean="0">
                <a:hlinkClick r:id="rId7" action="ppaction://hlinksldjump"/>
              </a:rPr>
              <a:t>RETOUR</a:t>
            </a:r>
            <a:endParaRPr lang="fr-FR" sz="1600" b="1" i="1" dirty="0"/>
          </a:p>
        </p:txBody>
      </p:sp>
      <p:cxnSp>
        <p:nvCxnSpPr>
          <p:cNvPr id="6" name="Connecteur droit 5"/>
          <p:cNvCxnSpPr/>
          <p:nvPr>
            <p:custDataLst>
              <p:tags r:id="rId5"/>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custDataLst>
              <p:tags r:id="rId1"/>
            </p:custDataLst>
          </p:nvPr>
        </p:nvGraphicFramePr>
        <p:xfrm>
          <a:off x="2233362" y="236265"/>
          <a:ext cx="2922325" cy="3360560"/>
        </p:xfrm>
        <a:graphic>
          <a:graphicData uri="http://schemas.openxmlformats.org/drawingml/2006/table">
            <a:tbl>
              <a:tblPr/>
              <a:tblGrid>
                <a:gridCol w="890026"/>
                <a:gridCol w="192839"/>
                <a:gridCol w="890026"/>
                <a:gridCol w="137935"/>
                <a:gridCol w="811499"/>
              </a:tblGrid>
              <a:tr h="210035">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2,8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a:solidFill>
                            <a:srgbClr val="000000"/>
                          </a:solidFill>
                          <a:latin typeface="Calibri"/>
                        </a:rPr>
                        <a:t>1/2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800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5,6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1600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chemeClr val="tx1"/>
                          </a:solidFill>
                          <a:latin typeface="Calibri"/>
                        </a:rPr>
                        <a:t>1/8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3200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1/15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6400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1/30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r>
              <a:tr h="210035">
                <a:tc>
                  <a:txBody>
                    <a:bodyPr/>
                    <a:lstStyle/>
                    <a:p>
                      <a:pPr algn="ctr" fontAlgn="b"/>
                      <a:r>
                        <a:rPr lang="fr-FR" sz="1200" b="1" i="0" u="none" strike="noStrike" dirty="0">
                          <a:solidFill>
                            <a:schemeClr val="tx1"/>
                          </a:solidFill>
                          <a:latin typeface="Calibri"/>
                        </a:rPr>
                        <a:t>1/60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chemeClr val="tx1"/>
                          </a:solidFill>
                          <a:effectLst/>
                          <a:latin typeface="Calibri"/>
                        </a:rPr>
                        <a:t>1/125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1/250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1/500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1/1000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1/2000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1/4000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1/8000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bl>
          </a:graphicData>
        </a:graphic>
      </p:graphicFrame>
      <p:graphicFrame>
        <p:nvGraphicFramePr>
          <p:cNvPr id="14" name="Tableau 13"/>
          <p:cNvGraphicFramePr>
            <a:graphicFrameLocks noGrp="1"/>
          </p:cNvGraphicFramePr>
          <p:nvPr>
            <p:custDataLst>
              <p:tags r:id="rId2"/>
            </p:custDataLst>
          </p:nvPr>
        </p:nvGraphicFramePr>
        <p:xfrm>
          <a:off x="3258131" y="2362885"/>
          <a:ext cx="1915902" cy="630105"/>
        </p:xfrm>
        <a:graphic>
          <a:graphicData uri="http://schemas.openxmlformats.org/drawingml/2006/table">
            <a:tbl>
              <a:tblPr/>
              <a:tblGrid>
                <a:gridCol w="371299"/>
                <a:gridCol w="371299"/>
                <a:gridCol w="430706"/>
                <a:gridCol w="371299"/>
                <a:gridCol w="371299"/>
              </a:tblGrid>
              <a:tr h="210035">
                <a:tc>
                  <a:txBody>
                    <a:bodyPr/>
                    <a:lstStyle/>
                    <a:p>
                      <a:pPr algn="ctr" fontAlgn="b"/>
                      <a:r>
                        <a:rPr lang="fr-FR" sz="1200" b="1" i="0" u="none" strike="noStrike">
                          <a:solidFill>
                            <a:srgbClr val="000000"/>
                          </a:solidFill>
                          <a:latin typeface="Calibri"/>
                        </a:rPr>
                        <a:t>- 2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gridSpan="2">
                  <a:txBody>
                    <a:bodyPr/>
                    <a:lstStyle/>
                    <a:p>
                      <a:pPr algn="ctr" fontAlgn="b"/>
                      <a:r>
                        <a:rPr lang="fr-FR" sz="1200" b="1" i="0" u="none" strike="noStrike">
                          <a:solidFill>
                            <a:srgbClr val="000000"/>
                          </a:solidFill>
                          <a:latin typeface="Calibri"/>
                        </a:rPr>
                        <a:t>MOINS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1200" b="1" i="0" u="none" strike="noStrike">
                          <a:solidFill>
                            <a:srgbClr val="000000"/>
                          </a:solidFill>
                          <a:latin typeface="Calibri"/>
                        </a:rPr>
                        <a:t>ZERO</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fr-FR" sz="1200" b="1" i="0" u="none" strike="noStrike">
                          <a:solidFill>
                            <a:srgbClr val="000000"/>
                          </a:solidFill>
                          <a:latin typeface="Calibri"/>
                        </a:rPr>
                        <a:t>PLUS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r>
              <a:tr h="210035">
                <a:tc gridSpan="2">
                  <a:txBody>
                    <a:bodyPr/>
                    <a:lstStyle/>
                    <a:p>
                      <a:pPr algn="ctr" fontAlgn="b"/>
                      <a:r>
                        <a:rPr lang="fr-FR" sz="1200" b="1" i="0" u="none" strike="noStrike">
                          <a:solidFill>
                            <a:srgbClr val="000000"/>
                          </a:solidFill>
                          <a:latin typeface="Calibri"/>
                        </a:rPr>
                        <a:t>FONCE</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fontAlgn="b"/>
                      <a:r>
                        <a:rPr lang="fr-FR" sz="1200" b="1" i="0" u="none" strike="noStrike">
                          <a:solidFill>
                            <a:srgbClr val="000000"/>
                          </a:solidFill>
                          <a:latin typeface="Calibri"/>
                        </a:rPr>
                        <a:t>GRIS</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fr-FR" sz="1200" b="1" i="0" u="none" strike="noStrike" dirty="0">
                          <a:solidFill>
                            <a:srgbClr val="000000"/>
                          </a:solidFill>
                          <a:latin typeface="Calibri"/>
                        </a:rPr>
                        <a:t>CLAIR</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r>
            </a:tbl>
          </a:graphicData>
        </a:graphic>
      </p:graphicFrame>
      <p:sp>
        <p:nvSpPr>
          <p:cNvPr id="16" name="ZoneTexte 15"/>
          <p:cNvSpPr txBox="1"/>
          <p:nvPr>
            <p:custDataLst>
              <p:tags r:id="rId3"/>
            </p:custDataLst>
          </p:nvPr>
        </p:nvSpPr>
        <p:spPr>
          <a:xfrm>
            <a:off x="646050" y="236265"/>
            <a:ext cx="1609568" cy="3213868"/>
          </a:xfrm>
          <a:prstGeom prst="rect">
            <a:avLst/>
          </a:prstGeom>
          <a:noFill/>
        </p:spPr>
        <p:txBody>
          <a:bodyPr wrap="square" lIns="104306" tIns="52153" rIns="104306" bIns="52153" rtlCol="0">
            <a:spAutoFit/>
          </a:bodyPr>
          <a:lstStyle/>
          <a:p>
            <a:r>
              <a:rPr lang="fr-FR" b="1" dirty="0" smtClean="0">
                <a:solidFill>
                  <a:srgbClr val="FF0000"/>
                </a:solidFill>
                <a:effectLst>
                  <a:outerShdw blurRad="38100" dist="38100" dir="2700000" algn="tl">
                    <a:srgbClr val="000000">
                      <a:alpha val="43137"/>
                    </a:srgbClr>
                  </a:outerShdw>
                </a:effectLst>
              </a:rPr>
              <a:t>PAYSAGE</a:t>
            </a:r>
          </a:p>
          <a:p>
            <a:r>
              <a:rPr lang="fr-FR" b="1" dirty="0" smtClean="0">
                <a:solidFill>
                  <a:srgbClr val="FF0000"/>
                </a:solidFill>
                <a:effectLst>
                  <a:outerShdw blurRad="38100" dist="38100" dir="2700000" algn="tl">
                    <a:srgbClr val="000000">
                      <a:alpha val="43137"/>
                    </a:srgbClr>
                  </a:outerShdw>
                </a:effectLst>
              </a:rPr>
              <a:t>ARCHI.</a:t>
            </a:r>
          </a:p>
          <a:p>
            <a:endParaRPr lang="fr-FR" b="1" dirty="0" smtClean="0">
              <a:solidFill>
                <a:srgbClr val="FF0000"/>
              </a:solidFill>
              <a:effectLst>
                <a:outerShdw blurRad="38100" dist="38100" dir="2700000" algn="tl">
                  <a:srgbClr val="000000">
                    <a:alpha val="43137"/>
                  </a:srgbClr>
                </a:outerShdw>
              </a:effectLst>
            </a:endParaRPr>
          </a:p>
          <a:p>
            <a:r>
              <a:rPr lang="fr-FR" b="1" dirty="0" smtClean="0">
                <a:solidFill>
                  <a:srgbClr val="FF0000"/>
                </a:solidFill>
                <a:effectLst>
                  <a:outerShdw blurRad="38100" dist="38100" dir="2700000" algn="tl">
                    <a:srgbClr val="000000">
                      <a:alpha val="43137"/>
                    </a:srgbClr>
                  </a:outerShdw>
                </a:effectLst>
              </a:rPr>
              <a:t>DE JOUR</a:t>
            </a:r>
          </a:p>
          <a:p>
            <a:endParaRPr lang="fr-FR" b="1" dirty="0" smtClean="0">
              <a:solidFill>
                <a:srgbClr val="FF0000"/>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MAIN LEVEE</a:t>
            </a:r>
          </a:p>
          <a:p>
            <a:endParaRPr lang="fr-FR" b="1" dirty="0" smtClean="0">
              <a:solidFill>
                <a:srgbClr val="FF0000"/>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FOCALE</a:t>
            </a:r>
            <a:r>
              <a:rPr lang="fr-FR" b="1" dirty="0" smtClean="0">
                <a:solidFill>
                  <a:srgbClr val="FF0000"/>
                </a:solidFill>
                <a:effectLst>
                  <a:outerShdw blurRad="38100" dist="38100" dir="2700000" algn="tl">
                    <a:srgbClr val="000000">
                      <a:alpha val="43137"/>
                    </a:srgbClr>
                  </a:outerShdw>
                </a:effectLst>
              </a:rPr>
              <a:t>   </a:t>
            </a:r>
            <a:r>
              <a:rPr lang="fr-FR" sz="1800" b="1" dirty="0" smtClean="0"/>
              <a:t>De 15 à 200 mm</a:t>
            </a:r>
          </a:p>
          <a:p>
            <a:r>
              <a:rPr lang="fr-FR" sz="1800" b="1" dirty="0" smtClean="0"/>
              <a:t>(détails)</a:t>
            </a:r>
            <a:endParaRPr lang="fr-FR" b="1" dirty="0" smtClean="0">
              <a:solidFill>
                <a:srgbClr val="FF0000"/>
              </a:solidFill>
              <a:effectLst>
                <a:outerShdw blurRad="38100" dist="38100" dir="2700000" algn="tl">
                  <a:srgbClr val="000000">
                    <a:alpha val="43137"/>
                  </a:srgbClr>
                </a:outerShdw>
              </a:effectLst>
            </a:endParaRPr>
          </a:p>
        </p:txBody>
      </p:sp>
      <p:sp>
        <p:nvSpPr>
          <p:cNvPr id="28" name="ZoneTexte 27"/>
          <p:cNvSpPr txBox="1"/>
          <p:nvPr>
            <p:custDataLst>
              <p:tags r:id="rId4"/>
            </p:custDataLst>
          </p:nvPr>
        </p:nvSpPr>
        <p:spPr>
          <a:xfrm>
            <a:off x="4511272" y="2923882"/>
            <a:ext cx="751885" cy="320768"/>
          </a:xfrm>
          <a:prstGeom prst="rect">
            <a:avLst/>
          </a:prstGeom>
          <a:noFill/>
        </p:spPr>
        <p:txBody>
          <a:bodyPr wrap="square" lIns="104306" tIns="52153" rIns="104306" bIns="52153" rtlCol="0">
            <a:spAutoFit/>
          </a:bodyPr>
          <a:lstStyle/>
          <a:p>
            <a:r>
              <a:rPr lang="fr-FR" sz="1400" b="1" i="1" dirty="0" smtClean="0"/>
              <a:t>Neige</a:t>
            </a:r>
            <a:endParaRPr lang="fr-FR" sz="1400" b="1" i="1" dirty="0"/>
          </a:p>
        </p:txBody>
      </p:sp>
      <p:sp>
        <p:nvSpPr>
          <p:cNvPr id="32" name="ZoneTexte 31"/>
          <p:cNvSpPr txBox="1"/>
          <p:nvPr>
            <p:custDataLst>
              <p:tags r:id="rId5"/>
            </p:custDataLst>
          </p:nvPr>
        </p:nvSpPr>
        <p:spPr>
          <a:xfrm>
            <a:off x="668305" y="3623105"/>
            <a:ext cx="4594852" cy="3767866"/>
          </a:xfrm>
          <a:prstGeom prst="rect">
            <a:avLst/>
          </a:prstGeom>
          <a:noFill/>
        </p:spPr>
        <p:txBody>
          <a:bodyPr wrap="square" lIns="104306" tIns="52153" rIns="104306" bIns="52153" rtlCol="0">
            <a:spAutoFit/>
          </a:bodyPr>
          <a:lstStyle/>
          <a:p>
            <a:r>
              <a:rPr lang="fr-FR" sz="1600" b="1" dirty="0" smtClean="0">
                <a:solidFill>
                  <a:srgbClr val="FF0000"/>
                </a:solidFill>
                <a:effectLst>
                  <a:outerShdw blurRad="38100" dist="38100" dir="2700000" algn="tl">
                    <a:srgbClr val="000000">
                      <a:alpha val="43137"/>
                    </a:srgbClr>
                  </a:outerShdw>
                </a:effectLst>
              </a:rPr>
              <a:t>MODE AF </a:t>
            </a:r>
            <a:r>
              <a:rPr lang="fr-FR" sz="1600" b="1" dirty="0" smtClean="0"/>
              <a:t>= AF-S. </a:t>
            </a:r>
            <a:r>
              <a:rPr lang="fr-FR" sz="1600" b="1" dirty="0" smtClean="0">
                <a:solidFill>
                  <a:srgbClr val="FF0000"/>
                </a:solidFill>
                <a:effectLst>
                  <a:outerShdw blurRad="38100" dist="38100" dir="2700000" algn="tl">
                    <a:srgbClr val="000000">
                      <a:alpha val="43137"/>
                    </a:srgbClr>
                  </a:outerShdw>
                </a:effectLst>
              </a:rPr>
              <a:t>ENTRAINEMENT </a:t>
            </a:r>
            <a:r>
              <a:rPr lang="fr-FR" sz="1600" b="1" dirty="0" smtClean="0"/>
              <a:t>= Vue par vue.</a:t>
            </a:r>
          </a:p>
          <a:p>
            <a:r>
              <a:rPr lang="fr-FR" sz="1600" b="1" dirty="0" smtClean="0">
                <a:solidFill>
                  <a:srgbClr val="FF0000"/>
                </a:solidFill>
                <a:effectLst>
                  <a:outerShdw blurRad="38100" dist="38100" dir="2700000" algn="tl">
                    <a:srgbClr val="000000">
                      <a:alpha val="43137"/>
                    </a:srgbClr>
                  </a:outerShdw>
                </a:effectLst>
              </a:rPr>
              <a:t>BALANCE DES BLANCS : </a:t>
            </a:r>
            <a:r>
              <a:rPr lang="fr-FR" sz="1600" b="1" dirty="0" smtClean="0"/>
              <a:t>Auto ou Lumière du jour.</a:t>
            </a:r>
          </a:p>
          <a:p>
            <a:r>
              <a:rPr lang="fr-FR" sz="1600" b="1" dirty="0" smtClean="0">
                <a:solidFill>
                  <a:srgbClr val="FF0000"/>
                </a:solidFill>
                <a:effectLst>
                  <a:outerShdw blurRad="38100" dist="38100" dir="2700000" algn="tl">
                    <a:srgbClr val="000000">
                      <a:alpha val="43137"/>
                    </a:srgbClr>
                  </a:outerShdw>
                </a:effectLst>
              </a:rPr>
              <a:t>MODE EXPO = </a:t>
            </a:r>
            <a:r>
              <a:rPr lang="fr-FR" sz="1600" b="1" dirty="0" smtClean="0"/>
              <a:t>Priorité ouverture (A-Av). </a:t>
            </a:r>
          </a:p>
          <a:p>
            <a:r>
              <a:rPr lang="fr-FR" sz="1600" b="1" dirty="0" smtClean="0">
                <a:solidFill>
                  <a:srgbClr val="FF0000"/>
                </a:solidFill>
                <a:effectLst>
                  <a:outerShdw blurRad="38100" dist="38100" dir="2700000" algn="tl">
                    <a:srgbClr val="000000">
                      <a:alpha val="43137"/>
                    </a:srgbClr>
                  </a:outerShdw>
                </a:effectLst>
              </a:rPr>
              <a:t>MODE DE MESURE = </a:t>
            </a:r>
            <a:r>
              <a:rPr lang="fr-FR" sz="1600" b="1" dirty="0" smtClean="0"/>
              <a:t>Multizone.</a:t>
            </a:r>
          </a:p>
          <a:p>
            <a:r>
              <a:rPr lang="fr-FR" sz="1600" b="1" dirty="0" smtClean="0">
                <a:solidFill>
                  <a:srgbClr val="FF0000"/>
                </a:solidFill>
                <a:effectLst>
                  <a:outerShdw blurRad="38100" dist="38100" dir="2700000" algn="tl">
                    <a:srgbClr val="000000">
                      <a:alpha val="43137"/>
                    </a:srgbClr>
                  </a:outerShdw>
                </a:effectLst>
              </a:rPr>
              <a:t>ISO = </a:t>
            </a:r>
            <a:r>
              <a:rPr lang="fr-FR" sz="1600" b="1" dirty="0" smtClean="0"/>
              <a:t>100 ou 200 pour garantir la qualité d’image.</a:t>
            </a:r>
          </a:p>
          <a:p>
            <a:r>
              <a:rPr lang="fr-FR" sz="1600" b="1" dirty="0" smtClean="0">
                <a:solidFill>
                  <a:srgbClr val="FF0000"/>
                </a:solidFill>
                <a:effectLst>
                  <a:outerShdw blurRad="38100" dist="38100" dir="2700000" algn="tl">
                    <a:srgbClr val="000000">
                      <a:alpha val="43137"/>
                    </a:srgbClr>
                  </a:outerShdw>
                </a:effectLst>
              </a:rPr>
              <a:t>VITESSE </a:t>
            </a:r>
          </a:p>
          <a:p>
            <a:r>
              <a:rPr lang="fr-FR" sz="1600" b="1" dirty="0" smtClean="0"/>
              <a:t>Afin d’éviter le flou de bougé à main levée on veillera à ne pas descendre en dessous du 1/60 du grand angle au 50 mm. Au delà de 50 mm, on respectera l’inverse de la focale. </a:t>
            </a:r>
          </a:p>
          <a:p>
            <a:r>
              <a:rPr lang="fr-FR" sz="1600" b="1" dirty="0" smtClean="0"/>
              <a:t>Exemple : 100mm = 1/100, encore mieux 1/150.</a:t>
            </a:r>
          </a:p>
          <a:p>
            <a:r>
              <a:rPr lang="fr-FR" sz="1600" b="1" dirty="0" smtClean="0">
                <a:solidFill>
                  <a:srgbClr val="FF0000"/>
                </a:solidFill>
                <a:effectLst>
                  <a:outerShdw blurRad="38100" dist="38100" dir="2700000" algn="tl">
                    <a:srgbClr val="000000">
                      <a:alpha val="43137"/>
                    </a:srgbClr>
                  </a:outerShdw>
                </a:effectLst>
              </a:rPr>
              <a:t>OUVERTURE = </a:t>
            </a:r>
            <a:r>
              <a:rPr lang="fr-FR" sz="1600" b="1" dirty="0" smtClean="0"/>
              <a:t>On recherche à obtenir tous les plans nets (f8) sans trop fermer pour conserver la « bonne » vitesse.</a:t>
            </a:r>
          </a:p>
          <a:p>
            <a:r>
              <a:rPr lang="fr-FR" sz="1600" b="1" dirty="0" smtClean="0">
                <a:solidFill>
                  <a:srgbClr val="FF0000"/>
                </a:solidFill>
                <a:effectLst>
                  <a:outerShdw blurRad="38100" dist="38100" dir="2700000" algn="tl">
                    <a:srgbClr val="000000">
                      <a:alpha val="43137"/>
                    </a:srgbClr>
                  </a:outerShdw>
                </a:effectLst>
              </a:rPr>
              <a:t>FILTRE = </a:t>
            </a:r>
            <a:r>
              <a:rPr lang="fr-FR" sz="1600" b="1" dirty="0" smtClean="0"/>
              <a:t>Polariseur (mange 1 à 2 IL)</a:t>
            </a:r>
            <a:endParaRPr lang="fr-FR" sz="1600" b="1" dirty="0"/>
          </a:p>
        </p:txBody>
      </p:sp>
      <p:pic>
        <p:nvPicPr>
          <p:cNvPr id="11" name="Image 10" descr="1906P134.jpg"/>
          <p:cNvPicPr>
            <a:picLocks noChangeAspect="1"/>
          </p:cNvPicPr>
          <p:nvPr>
            <p:custDataLst>
              <p:tags r:id="rId6"/>
            </p:custDataLst>
          </p:nvPr>
        </p:nvPicPr>
        <p:blipFill>
          <a:blip r:embed="rId12" cstate="screen"/>
          <a:stretch>
            <a:fillRect/>
          </a:stretch>
        </p:blipFill>
        <p:spPr>
          <a:xfrm>
            <a:off x="5513787" y="236264"/>
            <a:ext cx="3657863" cy="2284148"/>
          </a:xfrm>
          <a:prstGeom prst="rect">
            <a:avLst/>
          </a:prstGeom>
          <a:ln w="28575">
            <a:solidFill>
              <a:srgbClr val="FFC000"/>
            </a:solidFill>
          </a:ln>
        </p:spPr>
      </p:pic>
      <p:pic>
        <p:nvPicPr>
          <p:cNvPr id="17" name="Image 16" descr="1907U149.jpg"/>
          <p:cNvPicPr>
            <a:picLocks noChangeAspect="1"/>
          </p:cNvPicPr>
          <p:nvPr>
            <p:custDataLst>
              <p:tags r:id="rId7"/>
            </p:custDataLst>
          </p:nvPr>
        </p:nvPicPr>
        <p:blipFill>
          <a:blip r:embed="rId13" cstate="screen"/>
          <a:stretch>
            <a:fillRect/>
          </a:stretch>
        </p:blipFill>
        <p:spPr>
          <a:xfrm>
            <a:off x="7936526" y="5355906"/>
            <a:ext cx="2504161" cy="1575274"/>
          </a:xfrm>
          <a:prstGeom prst="rect">
            <a:avLst/>
          </a:prstGeom>
          <a:ln w="28575">
            <a:solidFill>
              <a:srgbClr val="FFC000"/>
            </a:solidFill>
          </a:ln>
        </p:spPr>
      </p:pic>
      <p:pic>
        <p:nvPicPr>
          <p:cNvPr id="10" name="Image 9" descr="KIEV013.JPG"/>
          <p:cNvPicPr>
            <a:picLocks noGrp="1" noChangeAspect="1"/>
          </p:cNvPicPr>
          <p:nvPr isPhoto="1">
            <p:custDataLst>
              <p:tags r:id="rId8"/>
            </p:custDataLst>
          </p:nvPr>
        </p:nvPicPr>
        <p:blipFill>
          <a:blip r:embed="rId14" cstate="screen"/>
          <a:stretch>
            <a:fillRect/>
          </a:stretch>
        </p:blipFill>
        <p:spPr>
          <a:xfrm>
            <a:off x="5597328" y="3938160"/>
            <a:ext cx="2088569" cy="2962898"/>
          </a:xfrm>
          <a:prstGeom prst="rect">
            <a:avLst/>
          </a:prstGeom>
          <a:ln w="28575">
            <a:solidFill>
              <a:srgbClr val="FFC000"/>
            </a:solidFill>
          </a:ln>
        </p:spPr>
      </p:pic>
      <p:pic>
        <p:nvPicPr>
          <p:cNvPr id="12" name="Picture 7"/>
          <p:cNvPicPr preferRelativeResize="0">
            <a:picLocks noChangeArrowheads="1"/>
          </p:cNvPicPr>
          <p:nvPr>
            <p:custDataLst>
              <p:tags r:id="rId9"/>
            </p:custDataLst>
          </p:nvPr>
        </p:nvPicPr>
        <p:blipFill>
          <a:blip r:embed="rId15"/>
          <a:srcRect/>
          <a:stretch>
            <a:fillRect/>
          </a:stretch>
        </p:blipFill>
        <p:spPr bwMode="auto">
          <a:xfrm>
            <a:off x="7101098" y="2362885"/>
            <a:ext cx="3425254" cy="2284148"/>
          </a:xfrm>
          <a:prstGeom prst="rect">
            <a:avLst/>
          </a:prstGeom>
          <a:ln w="28575">
            <a:solidFill>
              <a:srgbClr val="FFC000"/>
            </a:solidFill>
          </a:ln>
        </p:spPr>
      </p:pic>
      <p:cxnSp>
        <p:nvCxnSpPr>
          <p:cNvPr id="18" name="Connecteur droit 17"/>
          <p:cNvCxnSpPr/>
          <p:nvPr>
            <p:custDataLst>
              <p:tags r:id="rId10"/>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774668" y="208731"/>
            <a:ext cx="4511310" cy="4429585"/>
          </a:xfrm>
          <a:prstGeom prst="rect">
            <a:avLst/>
          </a:prstGeom>
          <a:noFill/>
        </p:spPr>
        <p:txBody>
          <a:bodyPr wrap="square" lIns="104306" tIns="52153" rIns="104306" bIns="52153" rtlCol="0">
            <a:spAutoFit/>
          </a:bodyPr>
          <a:lstStyle/>
          <a:p>
            <a:r>
              <a:rPr lang="fr-FR" b="1" i="1" dirty="0" smtClean="0">
                <a:solidFill>
                  <a:srgbClr val="FF0000"/>
                </a:solidFill>
                <a:effectLst>
                  <a:outerShdw blurRad="38100" dist="38100" dir="2700000" algn="tl">
                    <a:srgbClr val="000000">
                      <a:alpha val="43137"/>
                    </a:srgbClr>
                  </a:outerShdw>
                </a:effectLst>
              </a:rPr>
              <a:t>Neutraliser les reflets, renforcer les couleurs avec le filtre polarisant</a:t>
            </a:r>
          </a:p>
          <a:p>
            <a:endParaRPr lang="fr-FR" sz="500" b="1" i="1" dirty="0" smtClean="0">
              <a:solidFill>
                <a:srgbClr val="FF0000"/>
              </a:solidFill>
              <a:effectLst>
                <a:outerShdw blurRad="38100" dist="38100" dir="2700000" algn="tl">
                  <a:srgbClr val="000000">
                    <a:alpha val="43137"/>
                  </a:srgbClr>
                </a:outerShdw>
              </a:effectLst>
            </a:endParaRPr>
          </a:p>
          <a:p>
            <a:pPr>
              <a:buFont typeface="Wingdings" pitchFamily="2" charset="2"/>
              <a:buChar char="ü"/>
            </a:pPr>
            <a:r>
              <a:rPr lang="fr-FR" sz="1400" b="1" dirty="0" smtClean="0"/>
              <a:t>Monter un filtre polarisant et juger de ses effets sur le ciel, sur le plan d’eau, sur les reflets, sur les vitrages, sur les feuillages, etc. Parfois le polarisant n’apporte rien, souvent il change tout. </a:t>
            </a:r>
          </a:p>
          <a:p>
            <a:pPr>
              <a:buFont typeface="Wingdings" pitchFamily="2" charset="2"/>
              <a:buChar char="ü"/>
            </a:pPr>
            <a:endParaRPr lang="fr-FR" sz="500" b="1" dirty="0" smtClean="0"/>
          </a:p>
          <a:p>
            <a:pPr>
              <a:buFont typeface="Wingdings" pitchFamily="2" charset="2"/>
              <a:buChar char="ü"/>
            </a:pPr>
            <a:r>
              <a:rPr lang="fr-FR" sz="1400" b="1" dirty="0" smtClean="0"/>
              <a:t>L’effet sera maximum avec le soleil à 90°.</a:t>
            </a:r>
          </a:p>
          <a:p>
            <a:r>
              <a:rPr lang="fr-FR" sz="1400" b="1" dirty="0" smtClean="0"/>
              <a:t> </a:t>
            </a:r>
            <a:r>
              <a:rPr lang="fr-FR" sz="1400" b="1" i="1" dirty="0" smtClean="0"/>
              <a:t>Astuce : toujours tourner le polarisant dans le sens antihoraire sinon il va finir par se dévisser et tomber.</a:t>
            </a:r>
          </a:p>
          <a:p>
            <a:endParaRPr lang="fr-FR" sz="500" b="1" i="1" dirty="0" smtClean="0"/>
          </a:p>
          <a:p>
            <a:pPr>
              <a:buFont typeface="Wingdings" pitchFamily="2" charset="2"/>
              <a:buChar char="ü"/>
            </a:pPr>
            <a:r>
              <a:rPr lang="fr-FR" sz="1400" b="1" dirty="0" smtClean="0"/>
              <a:t>Attention aux effets excessifs avec l’Ultra Grand Angle, la polarisation peut être plus forte sur un côté que sur l’autre, le ciel peut devenir noir.</a:t>
            </a:r>
          </a:p>
          <a:p>
            <a:pPr>
              <a:buFont typeface="Wingdings" pitchFamily="2" charset="2"/>
              <a:buChar char="ü"/>
            </a:pPr>
            <a:r>
              <a:rPr lang="fr-FR" sz="1400" b="1" dirty="0" smtClean="0"/>
              <a:t>En général le polarisant ne pose pas de problème de mise au point ni d'exposition, il se contente de "manger" 1.5 à 2 IL. Attention au flou de bougé, surtout au télé.</a:t>
            </a:r>
          </a:p>
          <a:p>
            <a:pPr>
              <a:buFont typeface="Wingdings" pitchFamily="2" charset="2"/>
              <a:buChar char="ü"/>
            </a:pPr>
            <a:r>
              <a:rPr lang="fr-FR" sz="1400" b="1" dirty="0" smtClean="0"/>
              <a:t>Le mode Av convient particulièrement, le système TTL prendra automatiquement en compte le coefficient du filtre suivant son orientation. </a:t>
            </a:r>
          </a:p>
        </p:txBody>
      </p:sp>
      <p:grpSp>
        <p:nvGrpSpPr>
          <p:cNvPr id="4" name="Groupe 3"/>
          <p:cNvGrpSpPr/>
          <p:nvPr>
            <p:custDataLst>
              <p:tags r:id="rId2"/>
            </p:custDataLst>
          </p:nvPr>
        </p:nvGrpSpPr>
        <p:grpSpPr>
          <a:xfrm>
            <a:off x="774668" y="4780763"/>
            <a:ext cx="4344224" cy="2047856"/>
            <a:chOff x="417478" y="423045"/>
            <a:chExt cx="4786346" cy="2286016"/>
          </a:xfrm>
        </p:grpSpPr>
        <p:sp>
          <p:nvSpPr>
            <p:cNvPr id="5" name="Ellipse 4"/>
            <p:cNvSpPr/>
            <p:nvPr/>
          </p:nvSpPr>
          <p:spPr>
            <a:xfrm>
              <a:off x="1989114" y="637359"/>
              <a:ext cx="357190"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toile à 5 branches 5"/>
            <p:cNvSpPr/>
            <p:nvPr/>
          </p:nvSpPr>
          <p:spPr>
            <a:xfrm>
              <a:off x="703230" y="1208863"/>
              <a:ext cx="500066" cy="357190"/>
            </a:xfrm>
            <a:prstGeom prst="star5">
              <a:avLst>
                <a:gd name="adj" fmla="val 30020"/>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e 20"/>
            <p:cNvGrpSpPr/>
            <p:nvPr/>
          </p:nvGrpSpPr>
          <p:grpSpPr>
            <a:xfrm>
              <a:off x="1989114" y="1280301"/>
              <a:ext cx="357190" cy="285752"/>
              <a:chOff x="2774932" y="5209391"/>
              <a:chExt cx="357190" cy="285752"/>
            </a:xfrm>
          </p:grpSpPr>
          <p:sp>
            <p:nvSpPr>
              <p:cNvPr id="25" name="Rectangle 24"/>
              <p:cNvSpPr/>
              <p:nvPr/>
            </p:nvSpPr>
            <p:spPr>
              <a:xfrm>
                <a:off x="2774932" y="5352267"/>
                <a:ext cx="35719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2846370" y="5209391"/>
                <a:ext cx="214314"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Étoile à 5 branches 7"/>
            <p:cNvSpPr/>
            <p:nvPr/>
          </p:nvSpPr>
          <p:spPr>
            <a:xfrm>
              <a:off x="3060684" y="423045"/>
              <a:ext cx="500066" cy="357190"/>
            </a:xfrm>
            <a:prstGeom prst="star5">
              <a:avLst>
                <a:gd name="adj" fmla="val 30020"/>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3132122" y="1351739"/>
              <a:ext cx="357190"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23"/>
            <p:cNvGrpSpPr/>
            <p:nvPr/>
          </p:nvGrpSpPr>
          <p:grpSpPr>
            <a:xfrm>
              <a:off x="3132122" y="2137557"/>
              <a:ext cx="357190" cy="285752"/>
              <a:chOff x="2774932" y="6066647"/>
              <a:chExt cx="357190" cy="285752"/>
            </a:xfrm>
          </p:grpSpPr>
          <p:sp>
            <p:nvSpPr>
              <p:cNvPr id="23" name="Rectangle 22"/>
              <p:cNvSpPr/>
              <p:nvPr/>
            </p:nvSpPr>
            <p:spPr>
              <a:xfrm>
                <a:off x="2774932" y="6209523"/>
                <a:ext cx="35719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2846370" y="6066647"/>
                <a:ext cx="214314"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Étoile à 5 branches 10"/>
            <p:cNvSpPr/>
            <p:nvPr/>
          </p:nvSpPr>
          <p:spPr>
            <a:xfrm>
              <a:off x="4703758" y="2066119"/>
              <a:ext cx="500066" cy="357190"/>
            </a:xfrm>
            <a:prstGeom prst="star5">
              <a:avLst>
                <a:gd name="adj" fmla="val 30020"/>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4775196" y="637359"/>
              <a:ext cx="357190"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28"/>
            <p:cNvGrpSpPr/>
            <p:nvPr/>
          </p:nvGrpSpPr>
          <p:grpSpPr>
            <a:xfrm>
              <a:off x="4775196" y="1351739"/>
              <a:ext cx="357190" cy="285752"/>
              <a:chOff x="2774932" y="6066647"/>
              <a:chExt cx="357190" cy="285752"/>
            </a:xfrm>
          </p:grpSpPr>
          <p:sp>
            <p:nvSpPr>
              <p:cNvPr id="21" name="Rectangle 20"/>
              <p:cNvSpPr/>
              <p:nvPr/>
            </p:nvSpPr>
            <p:spPr>
              <a:xfrm>
                <a:off x="2774932" y="6209523"/>
                <a:ext cx="35719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2846370" y="6066647"/>
                <a:ext cx="214314"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4" name="Connecteur droit 13"/>
            <p:cNvCxnSpPr/>
            <p:nvPr/>
          </p:nvCxnSpPr>
          <p:spPr>
            <a:xfrm rot="5400000">
              <a:off x="1455338" y="1280301"/>
              <a:ext cx="1427966" cy="794"/>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a:off x="2241156" y="1636697"/>
              <a:ext cx="2143140" cy="1588"/>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5400000">
              <a:off x="3892856" y="1636697"/>
              <a:ext cx="2143140" cy="1588"/>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560354" y="1421589"/>
              <a:ext cx="2286016" cy="1588"/>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601568" y="1637490"/>
              <a:ext cx="2015375" cy="996353"/>
            </a:xfrm>
            <a:prstGeom prst="rect">
              <a:avLst/>
            </a:prstGeom>
            <a:noFill/>
          </p:spPr>
          <p:txBody>
            <a:bodyPr wrap="square" rtlCol="0">
              <a:spAutoFit/>
            </a:bodyPr>
            <a:lstStyle/>
            <a:p>
              <a:r>
                <a:rPr lang="fr-FR" sz="1300" b="1" i="1" dirty="0" smtClean="0"/>
                <a:t>Polarisation maximum avec le soleil à 90°. Repère du filtre vers le soleil.</a:t>
              </a:r>
              <a:endParaRPr lang="fr-FR" sz="1300" b="1" i="1" dirty="0"/>
            </a:p>
          </p:txBody>
        </p:sp>
        <p:sp>
          <p:nvSpPr>
            <p:cNvPr id="19" name="ZoneTexte 18"/>
            <p:cNvSpPr txBox="1"/>
            <p:nvPr/>
          </p:nvSpPr>
          <p:spPr>
            <a:xfrm>
              <a:off x="3489312" y="1038511"/>
              <a:ext cx="1357322" cy="1442995"/>
            </a:xfrm>
            <a:prstGeom prst="rect">
              <a:avLst/>
            </a:prstGeom>
            <a:noFill/>
          </p:spPr>
          <p:txBody>
            <a:bodyPr wrap="square" rtlCol="0">
              <a:spAutoFit/>
            </a:bodyPr>
            <a:lstStyle/>
            <a:p>
              <a:r>
                <a:rPr lang="fr-FR" sz="1300" b="1" i="1" dirty="0" smtClean="0"/>
                <a:t>Pas ou peu de polarisation avec le soleil à l’avant ou à l’arrière du sujet.</a:t>
              </a:r>
              <a:endParaRPr lang="fr-FR" sz="1300" b="1" i="1" dirty="0"/>
            </a:p>
          </p:txBody>
        </p:sp>
        <p:sp>
          <p:nvSpPr>
            <p:cNvPr id="20" name="ZoneTexte 19"/>
            <p:cNvSpPr txBox="1"/>
            <p:nvPr/>
          </p:nvSpPr>
          <p:spPr>
            <a:xfrm>
              <a:off x="417478" y="423045"/>
              <a:ext cx="1714512" cy="721498"/>
            </a:xfrm>
            <a:prstGeom prst="rect">
              <a:avLst/>
            </a:prstGeom>
            <a:noFill/>
          </p:spPr>
          <p:txBody>
            <a:bodyPr wrap="square" rtlCol="0">
              <a:spAutoFit/>
            </a:bodyPr>
            <a:lstStyle/>
            <a:p>
              <a:r>
                <a:rPr lang="fr-FR" sz="1800" i="1" dirty="0" smtClean="0">
                  <a:solidFill>
                    <a:srgbClr val="FF0000"/>
                  </a:solidFill>
                  <a:effectLst>
                    <a:outerShdw blurRad="38100" dist="38100" dir="2700000" algn="tl">
                      <a:srgbClr val="000000">
                        <a:alpha val="43137"/>
                      </a:srgbClr>
                    </a:outerShdw>
                  </a:effectLst>
                </a:rPr>
                <a:t>Effet maximum</a:t>
              </a:r>
              <a:endParaRPr lang="fr-FR" sz="1800" i="1" dirty="0">
                <a:solidFill>
                  <a:srgbClr val="FF0000"/>
                </a:solidFill>
                <a:effectLst>
                  <a:outerShdw blurRad="38100" dist="38100" dir="2700000" algn="tl">
                    <a:srgbClr val="000000">
                      <a:alpha val="43137"/>
                    </a:srgbClr>
                  </a:outerShdw>
                </a:effectLst>
              </a:endParaRPr>
            </a:p>
          </p:txBody>
        </p:sp>
      </p:grpSp>
      <p:sp>
        <p:nvSpPr>
          <p:cNvPr id="29" name="ZoneTexte 28"/>
          <p:cNvSpPr txBox="1"/>
          <p:nvPr>
            <p:custDataLst>
              <p:tags r:id="rId3"/>
            </p:custDataLst>
          </p:nvPr>
        </p:nvSpPr>
        <p:spPr>
          <a:xfrm>
            <a:off x="9106125" y="7088708"/>
            <a:ext cx="1086056" cy="351546"/>
          </a:xfrm>
          <a:prstGeom prst="rect">
            <a:avLst/>
          </a:prstGeom>
          <a:noFill/>
        </p:spPr>
        <p:txBody>
          <a:bodyPr wrap="square" lIns="104306" tIns="52153" rIns="104306" bIns="52153" rtlCol="0">
            <a:spAutoFit/>
          </a:bodyPr>
          <a:lstStyle/>
          <a:p>
            <a:r>
              <a:rPr lang="fr-FR" sz="1600" b="1" i="1" dirty="0" smtClean="0">
                <a:hlinkClick r:id="rId10" action="ppaction://hlinksldjump"/>
              </a:rPr>
              <a:t>RETOUR</a:t>
            </a:r>
            <a:endParaRPr lang="fr-FR" sz="1600" b="1" i="1" dirty="0"/>
          </a:p>
        </p:txBody>
      </p:sp>
      <p:cxnSp>
        <p:nvCxnSpPr>
          <p:cNvPr id="30" name="Connecteur droit 29"/>
          <p:cNvCxnSpPr/>
          <p:nvPr>
            <p:custDataLst>
              <p:tags r:id="rId4"/>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6"/>
          <p:cNvPicPr preferRelativeResize="0">
            <a:picLocks noChangeArrowheads="1"/>
          </p:cNvPicPr>
          <p:nvPr>
            <p:custDataLst>
              <p:tags r:id="rId5"/>
            </p:custDataLst>
          </p:nvPr>
        </p:nvPicPr>
        <p:blipFill>
          <a:blip r:embed="rId11"/>
          <a:srcRect/>
          <a:stretch>
            <a:fillRect/>
          </a:stretch>
        </p:blipFill>
        <p:spPr bwMode="auto">
          <a:xfrm>
            <a:off x="6132518" y="351607"/>
            <a:ext cx="2643206" cy="1928033"/>
          </a:xfrm>
          <a:prstGeom prst="rect">
            <a:avLst/>
          </a:prstGeom>
          <a:noFill/>
          <a:ln w="0" algn="in">
            <a:noFill/>
            <a:miter lim="800000"/>
            <a:headEnd/>
            <a:tailEnd/>
          </a:ln>
          <a:effectLst/>
        </p:spPr>
      </p:pic>
      <p:pic>
        <p:nvPicPr>
          <p:cNvPr id="32" name="Picture 7"/>
          <p:cNvPicPr preferRelativeResize="0">
            <a:picLocks noChangeArrowheads="1"/>
          </p:cNvPicPr>
          <p:nvPr>
            <p:custDataLst>
              <p:tags r:id="rId6"/>
            </p:custDataLst>
          </p:nvPr>
        </p:nvPicPr>
        <p:blipFill>
          <a:blip r:embed="rId12">
            <a:lum contrast="30000"/>
          </a:blip>
          <a:srcRect/>
          <a:stretch>
            <a:fillRect/>
          </a:stretch>
        </p:blipFill>
        <p:spPr bwMode="auto">
          <a:xfrm>
            <a:off x="7775592" y="1851805"/>
            <a:ext cx="2651899" cy="1928033"/>
          </a:xfrm>
          <a:prstGeom prst="rect">
            <a:avLst/>
          </a:prstGeom>
          <a:noFill/>
          <a:ln w="0" algn="in">
            <a:noFill/>
            <a:miter lim="800000"/>
            <a:headEnd/>
            <a:tailEnd/>
          </a:ln>
          <a:effectLst/>
        </p:spPr>
      </p:pic>
      <p:sp>
        <p:nvSpPr>
          <p:cNvPr id="33" name="Text Box 8"/>
          <p:cNvSpPr txBox="1">
            <a:spLocks noChangeArrowheads="1"/>
          </p:cNvSpPr>
          <p:nvPr>
            <p:custDataLst>
              <p:tags r:id="rId7"/>
            </p:custDataLst>
          </p:nvPr>
        </p:nvSpPr>
        <p:spPr bwMode="auto">
          <a:xfrm>
            <a:off x="6132518" y="2280433"/>
            <a:ext cx="1571636" cy="1357322"/>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fontAlgn="base">
              <a:spcBef>
                <a:spcPct val="0"/>
              </a:spcBef>
              <a:spcAft>
                <a:spcPct val="0"/>
              </a:spcAft>
            </a:pPr>
            <a:r>
              <a:rPr lang="fr-FR" sz="1200" b="1" i="1" dirty="0" smtClean="0">
                <a:solidFill>
                  <a:srgbClr val="000000"/>
                </a:solidFill>
                <a:cs typeface="Arial" pitchFamily="34" charset="0"/>
              </a:rPr>
              <a:t>Le filtre polarisant renforce le ciel, les couleurs, l’eau.</a:t>
            </a:r>
          </a:p>
          <a:p>
            <a:pPr fontAlgn="base">
              <a:spcBef>
                <a:spcPct val="0"/>
              </a:spcBef>
              <a:spcAft>
                <a:spcPct val="0"/>
              </a:spcAft>
            </a:pPr>
            <a:endParaRPr lang="fr-FR" sz="1200" b="1" i="1" dirty="0" smtClean="0">
              <a:solidFill>
                <a:srgbClr val="000000"/>
              </a:solidFill>
              <a:cs typeface="Arial" pitchFamily="34" charset="0"/>
            </a:endParaRPr>
          </a:p>
          <a:p>
            <a:pPr fontAlgn="base">
              <a:spcBef>
                <a:spcPct val="0"/>
              </a:spcBef>
              <a:spcAft>
                <a:spcPct val="0"/>
              </a:spcAft>
            </a:pPr>
            <a:r>
              <a:rPr lang="fr-FR" sz="1200" b="1" i="1" dirty="0" smtClean="0">
                <a:solidFill>
                  <a:srgbClr val="000000"/>
                </a:solidFill>
                <a:cs typeface="Arial" pitchFamily="34" charset="0"/>
              </a:rPr>
              <a:t>Attention à la vitesse il fait perdre 1.5 à 2 IL. </a:t>
            </a:r>
          </a:p>
          <a:p>
            <a:pPr fontAlgn="base">
              <a:spcBef>
                <a:spcPct val="0"/>
              </a:spcBef>
              <a:spcAft>
                <a:spcPct val="0"/>
              </a:spcAft>
            </a:pPr>
            <a:endParaRPr lang="fr-FR" sz="1200" b="1" i="1" dirty="0" smtClean="0">
              <a:solidFill>
                <a:srgbClr val="000000"/>
              </a:solidFill>
              <a:cs typeface="Arial" pitchFamily="34" charset="0"/>
            </a:endParaRPr>
          </a:p>
        </p:txBody>
      </p:sp>
      <p:grpSp>
        <p:nvGrpSpPr>
          <p:cNvPr id="34" name="Groupe 33"/>
          <p:cNvGrpSpPr/>
          <p:nvPr>
            <p:custDataLst>
              <p:tags r:id="rId8"/>
            </p:custDataLst>
          </p:nvPr>
        </p:nvGrpSpPr>
        <p:grpSpPr>
          <a:xfrm>
            <a:off x="6275394" y="3988211"/>
            <a:ext cx="4286280" cy="3029155"/>
            <a:chOff x="5710096" y="2713131"/>
            <a:chExt cx="4286280" cy="3029155"/>
          </a:xfrm>
        </p:grpSpPr>
        <p:pic>
          <p:nvPicPr>
            <p:cNvPr id="35" name="Image 34" descr="DKUN1119_1.jpg"/>
            <p:cNvPicPr>
              <a:picLocks noChangeAspect="1"/>
            </p:cNvPicPr>
            <p:nvPr/>
          </p:nvPicPr>
          <p:blipFill>
            <a:blip r:embed="rId13" cstate="print"/>
            <a:stretch>
              <a:fillRect/>
            </a:stretch>
          </p:blipFill>
          <p:spPr>
            <a:xfrm>
              <a:off x="8978968" y="2791303"/>
              <a:ext cx="859328" cy="1288992"/>
            </a:xfrm>
            <a:prstGeom prst="rect">
              <a:avLst/>
            </a:prstGeom>
          </p:spPr>
        </p:pic>
        <p:pic>
          <p:nvPicPr>
            <p:cNvPr id="36" name="Image 35" descr="DKUN1120_1.jpg"/>
            <p:cNvPicPr>
              <a:picLocks noChangeAspect="1"/>
            </p:cNvPicPr>
            <p:nvPr/>
          </p:nvPicPr>
          <p:blipFill>
            <a:blip r:embed="rId14" cstate="print"/>
            <a:stretch>
              <a:fillRect/>
            </a:stretch>
          </p:blipFill>
          <p:spPr>
            <a:xfrm>
              <a:off x="8992731" y="4145649"/>
              <a:ext cx="859753" cy="1288992"/>
            </a:xfrm>
            <a:prstGeom prst="rect">
              <a:avLst/>
            </a:prstGeom>
          </p:spPr>
        </p:pic>
        <p:pic>
          <p:nvPicPr>
            <p:cNvPr id="37" name="Image 36" descr="DKUN1126.jpg"/>
            <p:cNvPicPr>
              <a:picLocks noChangeAspect="1"/>
            </p:cNvPicPr>
            <p:nvPr/>
          </p:nvPicPr>
          <p:blipFill>
            <a:blip r:embed="rId15" cstate="print"/>
            <a:stretch>
              <a:fillRect/>
            </a:stretch>
          </p:blipFill>
          <p:spPr>
            <a:xfrm>
              <a:off x="5710096" y="2713131"/>
              <a:ext cx="2217579" cy="1479108"/>
            </a:xfrm>
            <a:prstGeom prst="rect">
              <a:avLst/>
            </a:prstGeom>
          </p:spPr>
        </p:pic>
        <p:sp>
          <p:nvSpPr>
            <p:cNvPr id="38" name="ZoneTexte 37"/>
            <p:cNvSpPr txBox="1"/>
            <p:nvPr/>
          </p:nvSpPr>
          <p:spPr>
            <a:xfrm>
              <a:off x="5781534" y="5434509"/>
              <a:ext cx="4214842" cy="307777"/>
            </a:xfrm>
            <a:prstGeom prst="rect">
              <a:avLst/>
            </a:prstGeom>
            <a:noFill/>
          </p:spPr>
          <p:txBody>
            <a:bodyPr wrap="square" rtlCol="0">
              <a:spAutoFit/>
            </a:bodyPr>
            <a:lstStyle/>
            <a:p>
              <a:r>
                <a:rPr lang="fr-FR" sz="1400" b="1" i="1" dirty="0" smtClean="0"/>
                <a:t>Effet sur le rendu des feuillages.</a:t>
              </a:r>
              <a:endParaRPr lang="fr-FR" sz="1400" b="1" i="1" dirty="0"/>
            </a:p>
          </p:txBody>
        </p:sp>
        <p:pic>
          <p:nvPicPr>
            <p:cNvPr id="39" name="Image 38" descr="DKUN1125.jpg"/>
            <p:cNvPicPr>
              <a:picLocks noChangeAspect="1"/>
            </p:cNvPicPr>
            <p:nvPr/>
          </p:nvPicPr>
          <p:blipFill>
            <a:blip r:embed="rId16" cstate="print"/>
            <a:stretch>
              <a:fillRect/>
            </a:stretch>
          </p:blipFill>
          <p:spPr>
            <a:xfrm>
              <a:off x="6637918" y="3941338"/>
              <a:ext cx="2238663" cy="1493171"/>
            </a:xfrm>
            <a:prstGeom prst="rect">
              <a:avLst/>
            </a:prstGeom>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custDataLst>
              <p:tags r:id="rId1"/>
            </p:custDataLst>
          </p:nvPr>
        </p:nvGraphicFramePr>
        <p:xfrm>
          <a:off x="2172075" y="236265"/>
          <a:ext cx="3029797" cy="3360560"/>
        </p:xfrm>
        <a:graphic>
          <a:graphicData uri="http://schemas.openxmlformats.org/drawingml/2006/table">
            <a:tbl>
              <a:tblPr/>
              <a:tblGrid>
                <a:gridCol w="890026"/>
                <a:gridCol w="192839"/>
                <a:gridCol w="890026"/>
                <a:gridCol w="166880"/>
                <a:gridCol w="890026"/>
              </a:tblGrid>
              <a:tr h="210035">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2,8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a:solidFill>
                            <a:srgbClr val="000000"/>
                          </a:solidFill>
                          <a:latin typeface="Calibri"/>
                        </a:rPr>
                        <a:t>1/2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800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5,6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1600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chemeClr val="tx1"/>
                          </a:solidFill>
                          <a:latin typeface="Calibri"/>
                        </a:rPr>
                        <a:t>1/8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3200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1/15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6400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1/30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r>
              <a:tr h="210035">
                <a:tc>
                  <a:txBody>
                    <a:bodyPr/>
                    <a:lstStyle/>
                    <a:p>
                      <a:pPr algn="ctr" fontAlgn="b"/>
                      <a:r>
                        <a:rPr lang="fr-FR" sz="1200" b="1" i="0" u="none" strike="noStrike" dirty="0">
                          <a:solidFill>
                            <a:schemeClr val="tx1"/>
                          </a:solidFill>
                          <a:latin typeface="Calibri"/>
                        </a:rPr>
                        <a:t>1/60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chemeClr val="tx1"/>
                          </a:solidFill>
                          <a:effectLst/>
                          <a:latin typeface="Calibri"/>
                        </a:rPr>
                        <a:t>1/125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1/250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1/500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1/1000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1/2000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1/4000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1/8000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bl>
          </a:graphicData>
        </a:graphic>
      </p:graphicFrame>
      <p:graphicFrame>
        <p:nvGraphicFramePr>
          <p:cNvPr id="5" name="Tableau 4"/>
          <p:cNvGraphicFramePr>
            <a:graphicFrameLocks noGrp="1"/>
          </p:cNvGraphicFramePr>
          <p:nvPr>
            <p:custDataLst>
              <p:tags r:id="rId2"/>
            </p:custDataLst>
          </p:nvPr>
        </p:nvGraphicFramePr>
        <p:xfrm>
          <a:off x="3196844" y="2362885"/>
          <a:ext cx="1915902" cy="630105"/>
        </p:xfrm>
        <a:graphic>
          <a:graphicData uri="http://schemas.openxmlformats.org/drawingml/2006/table">
            <a:tbl>
              <a:tblPr/>
              <a:tblGrid>
                <a:gridCol w="371299"/>
                <a:gridCol w="371299"/>
                <a:gridCol w="430706"/>
                <a:gridCol w="371299"/>
                <a:gridCol w="371299"/>
              </a:tblGrid>
              <a:tr h="210035">
                <a:tc>
                  <a:txBody>
                    <a:bodyPr/>
                    <a:lstStyle/>
                    <a:p>
                      <a:pPr algn="ctr" fontAlgn="b"/>
                      <a:r>
                        <a:rPr lang="fr-FR" sz="1200" b="1" i="0" u="none" strike="noStrike">
                          <a:solidFill>
                            <a:srgbClr val="000000"/>
                          </a:solidFill>
                          <a:latin typeface="Calibri"/>
                        </a:rPr>
                        <a:t>- 2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gridSpan="2">
                  <a:txBody>
                    <a:bodyPr/>
                    <a:lstStyle/>
                    <a:p>
                      <a:pPr algn="ctr" fontAlgn="b"/>
                      <a:r>
                        <a:rPr lang="fr-FR" sz="1200" b="1" i="0" u="none" strike="noStrike">
                          <a:solidFill>
                            <a:srgbClr val="000000"/>
                          </a:solidFill>
                          <a:latin typeface="Calibri"/>
                        </a:rPr>
                        <a:t>MOINS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1200" b="1" i="0" u="none" strike="noStrike">
                          <a:solidFill>
                            <a:srgbClr val="000000"/>
                          </a:solidFill>
                          <a:latin typeface="Calibri"/>
                        </a:rPr>
                        <a:t>ZERO</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fr-FR" sz="1200" b="1" i="0" u="none" strike="noStrike">
                          <a:solidFill>
                            <a:srgbClr val="000000"/>
                          </a:solidFill>
                          <a:latin typeface="Calibri"/>
                        </a:rPr>
                        <a:t>PLUS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r>
              <a:tr h="210035">
                <a:tc gridSpan="2">
                  <a:txBody>
                    <a:bodyPr/>
                    <a:lstStyle/>
                    <a:p>
                      <a:pPr algn="ctr" fontAlgn="b"/>
                      <a:r>
                        <a:rPr lang="fr-FR" sz="1200" b="1" i="0" u="none" strike="noStrike">
                          <a:solidFill>
                            <a:srgbClr val="000000"/>
                          </a:solidFill>
                          <a:latin typeface="Calibri"/>
                        </a:rPr>
                        <a:t>FONCE</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fontAlgn="b"/>
                      <a:r>
                        <a:rPr lang="fr-FR" sz="1200" b="1" i="0" u="none" strike="noStrike">
                          <a:solidFill>
                            <a:srgbClr val="000000"/>
                          </a:solidFill>
                          <a:latin typeface="Calibri"/>
                        </a:rPr>
                        <a:t>GRIS</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fr-FR" sz="1200" b="1" i="0" u="none" strike="noStrike" dirty="0">
                          <a:solidFill>
                            <a:srgbClr val="000000"/>
                          </a:solidFill>
                          <a:latin typeface="Calibri"/>
                        </a:rPr>
                        <a:t>CLAIR</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r>
            </a:tbl>
          </a:graphicData>
        </a:graphic>
      </p:graphicFrame>
      <p:sp>
        <p:nvSpPr>
          <p:cNvPr id="6" name="ZoneTexte 5"/>
          <p:cNvSpPr txBox="1"/>
          <p:nvPr>
            <p:custDataLst>
              <p:tags r:id="rId3"/>
            </p:custDataLst>
          </p:nvPr>
        </p:nvSpPr>
        <p:spPr>
          <a:xfrm>
            <a:off x="751848" y="236265"/>
            <a:ext cx="1420227" cy="3660144"/>
          </a:xfrm>
          <a:prstGeom prst="rect">
            <a:avLst/>
          </a:prstGeom>
          <a:noFill/>
        </p:spPr>
        <p:txBody>
          <a:bodyPr wrap="square" lIns="104306" tIns="52153" rIns="104306" bIns="52153" rtlCol="0">
            <a:spAutoFit/>
          </a:bodyPr>
          <a:lstStyle/>
          <a:p>
            <a:r>
              <a:rPr lang="fr-FR" b="1" dirty="0" smtClean="0">
                <a:solidFill>
                  <a:srgbClr val="FF0000"/>
                </a:solidFill>
                <a:effectLst>
                  <a:outerShdw blurRad="38100" dist="38100" dir="2700000" algn="tl">
                    <a:srgbClr val="000000">
                      <a:alpha val="43137"/>
                    </a:srgbClr>
                  </a:outerShdw>
                </a:effectLst>
              </a:rPr>
              <a:t>PAYSAGE</a:t>
            </a:r>
          </a:p>
          <a:p>
            <a:r>
              <a:rPr lang="fr-FR" b="1" dirty="0" smtClean="0">
                <a:solidFill>
                  <a:srgbClr val="FF0000"/>
                </a:solidFill>
                <a:effectLst>
                  <a:outerShdw blurRad="38100" dist="38100" dir="2700000" algn="tl">
                    <a:srgbClr val="000000">
                      <a:alpha val="43137"/>
                    </a:srgbClr>
                  </a:outerShdw>
                </a:effectLst>
              </a:rPr>
              <a:t>ARCHI.</a:t>
            </a:r>
          </a:p>
          <a:p>
            <a:endParaRPr lang="fr-FR" b="1" dirty="0" smtClean="0">
              <a:solidFill>
                <a:srgbClr val="FF0000"/>
              </a:solidFill>
              <a:effectLst>
                <a:outerShdw blurRad="38100" dist="38100" dir="2700000" algn="tl">
                  <a:srgbClr val="000000">
                    <a:alpha val="43137"/>
                  </a:srgbClr>
                </a:outerShdw>
              </a:effectLst>
            </a:endParaRPr>
          </a:p>
          <a:p>
            <a:r>
              <a:rPr lang="fr-FR" b="1" dirty="0" smtClean="0">
                <a:solidFill>
                  <a:srgbClr val="FF0000"/>
                </a:solidFill>
                <a:effectLst>
                  <a:outerShdw blurRad="38100" dist="38100" dir="2700000" algn="tl">
                    <a:srgbClr val="000000">
                      <a:alpha val="43137"/>
                    </a:srgbClr>
                  </a:outerShdw>
                </a:effectLst>
              </a:rPr>
              <a:t>DE JOUR</a:t>
            </a:r>
          </a:p>
          <a:p>
            <a:endParaRPr lang="fr-FR" b="1" dirty="0" smtClean="0">
              <a:solidFill>
                <a:srgbClr val="FF0000"/>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TRIPODE</a:t>
            </a:r>
          </a:p>
          <a:p>
            <a:endParaRPr lang="fr-FR" b="1" dirty="0" smtClean="0">
              <a:solidFill>
                <a:srgbClr val="0066FF"/>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FOCALE   </a:t>
            </a:r>
            <a:r>
              <a:rPr lang="fr-FR" b="1" dirty="0" smtClean="0"/>
              <a:t>De 15 à 200 mm</a:t>
            </a:r>
          </a:p>
          <a:p>
            <a:r>
              <a:rPr lang="fr-FR" b="1" dirty="0" smtClean="0"/>
              <a:t>(détail)</a:t>
            </a:r>
          </a:p>
        </p:txBody>
      </p:sp>
      <p:sp>
        <p:nvSpPr>
          <p:cNvPr id="7" name="ZoneTexte 6"/>
          <p:cNvSpPr txBox="1"/>
          <p:nvPr>
            <p:custDataLst>
              <p:tags r:id="rId4"/>
            </p:custDataLst>
          </p:nvPr>
        </p:nvSpPr>
        <p:spPr>
          <a:xfrm>
            <a:off x="4427729" y="2914231"/>
            <a:ext cx="751885" cy="320768"/>
          </a:xfrm>
          <a:prstGeom prst="rect">
            <a:avLst/>
          </a:prstGeom>
          <a:noFill/>
        </p:spPr>
        <p:txBody>
          <a:bodyPr wrap="square" lIns="104306" tIns="52153" rIns="104306" bIns="52153" rtlCol="0">
            <a:spAutoFit/>
          </a:bodyPr>
          <a:lstStyle/>
          <a:p>
            <a:r>
              <a:rPr lang="fr-FR" sz="1400" b="1" i="1" dirty="0" smtClean="0"/>
              <a:t>Neige</a:t>
            </a:r>
            <a:endParaRPr lang="fr-FR" sz="1400" b="1" i="1" dirty="0"/>
          </a:p>
        </p:txBody>
      </p:sp>
      <p:sp>
        <p:nvSpPr>
          <p:cNvPr id="8" name="ZoneTexte 7"/>
          <p:cNvSpPr txBox="1"/>
          <p:nvPr>
            <p:custDataLst>
              <p:tags r:id="rId5"/>
            </p:custDataLst>
          </p:nvPr>
        </p:nvSpPr>
        <p:spPr>
          <a:xfrm>
            <a:off x="668305" y="3738913"/>
            <a:ext cx="4761938" cy="3552422"/>
          </a:xfrm>
          <a:prstGeom prst="rect">
            <a:avLst/>
          </a:prstGeom>
          <a:noFill/>
        </p:spPr>
        <p:txBody>
          <a:bodyPr wrap="square" lIns="104306" tIns="52153" rIns="104306" bIns="52153" rtlCol="0">
            <a:spAutoFit/>
          </a:bodyPr>
          <a:lstStyle/>
          <a:p>
            <a:r>
              <a:rPr lang="fr-FR" sz="1600" b="1" dirty="0" smtClean="0">
                <a:solidFill>
                  <a:srgbClr val="FF0000"/>
                </a:solidFill>
                <a:effectLst>
                  <a:outerShdw blurRad="38100" dist="38100" dir="2700000" algn="tl">
                    <a:srgbClr val="000000">
                      <a:alpha val="43137"/>
                    </a:srgbClr>
                  </a:outerShdw>
                </a:effectLst>
              </a:rPr>
              <a:t>MODE AF </a:t>
            </a:r>
            <a:r>
              <a:rPr lang="fr-FR" sz="1600" b="1" dirty="0" smtClean="0"/>
              <a:t>= AF-S ou Manuel.</a:t>
            </a:r>
            <a:r>
              <a:rPr lang="fr-FR" sz="1600" b="1" dirty="0" smtClean="0">
                <a:solidFill>
                  <a:srgbClr val="FF0000"/>
                </a:solidFill>
                <a:effectLst>
                  <a:outerShdw blurRad="38100" dist="38100" dir="2700000" algn="tl">
                    <a:srgbClr val="000000">
                      <a:alpha val="43137"/>
                    </a:srgbClr>
                  </a:outerShdw>
                </a:effectLst>
              </a:rPr>
              <a:t> ENTRAIN </a:t>
            </a:r>
            <a:r>
              <a:rPr lang="fr-FR" sz="1600" b="1" dirty="0" smtClean="0"/>
              <a:t>= Vue par vue.</a:t>
            </a:r>
          </a:p>
          <a:p>
            <a:r>
              <a:rPr lang="fr-FR" sz="1600" b="1" dirty="0" smtClean="0">
                <a:solidFill>
                  <a:srgbClr val="FF0000"/>
                </a:solidFill>
                <a:effectLst>
                  <a:outerShdw blurRad="38100" dist="38100" dir="2700000" algn="tl">
                    <a:srgbClr val="000000">
                      <a:alpha val="43137"/>
                    </a:srgbClr>
                  </a:outerShdw>
                </a:effectLst>
              </a:rPr>
              <a:t>BALANCE DES BLANCS : </a:t>
            </a:r>
            <a:r>
              <a:rPr lang="fr-FR" sz="1600" b="1" dirty="0" smtClean="0"/>
              <a:t>Auto ou Lumière du jour.</a:t>
            </a:r>
          </a:p>
          <a:p>
            <a:r>
              <a:rPr lang="fr-FR" sz="1600" b="1" dirty="0" smtClean="0">
                <a:solidFill>
                  <a:srgbClr val="FF0000"/>
                </a:solidFill>
                <a:effectLst>
                  <a:outerShdw blurRad="38100" dist="38100" dir="2700000" algn="tl">
                    <a:srgbClr val="000000">
                      <a:alpha val="43137"/>
                    </a:srgbClr>
                  </a:outerShdw>
                </a:effectLst>
              </a:rPr>
              <a:t>MODE EXPO = </a:t>
            </a:r>
            <a:r>
              <a:rPr lang="fr-FR" sz="1600" b="1" dirty="0" smtClean="0"/>
              <a:t>Priorité ouverture (A-Av). Manuel.</a:t>
            </a:r>
          </a:p>
          <a:p>
            <a:r>
              <a:rPr lang="fr-FR" sz="1600" b="1" dirty="0" smtClean="0">
                <a:solidFill>
                  <a:srgbClr val="FF0000"/>
                </a:solidFill>
                <a:effectLst>
                  <a:outerShdw blurRad="38100" dist="38100" dir="2700000" algn="tl">
                    <a:srgbClr val="000000">
                      <a:alpha val="43137"/>
                    </a:srgbClr>
                  </a:outerShdw>
                </a:effectLst>
              </a:rPr>
              <a:t>MODE DE MESURE = </a:t>
            </a:r>
            <a:r>
              <a:rPr lang="fr-FR" sz="1600" b="1" dirty="0" smtClean="0"/>
              <a:t>Multizone. (Incidente)</a:t>
            </a:r>
          </a:p>
          <a:p>
            <a:r>
              <a:rPr lang="fr-FR" sz="1600" b="1" dirty="0" smtClean="0">
                <a:solidFill>
                  <a:srgbClr val="FF0000"/>
                </a:solidFill>
                <a:effectLst>
                  <a:outerShdw blurRad="38100" dist="38100" dir="2700000" algn="tl">
                    <a:srgbClr val="000000">
                      <a:alpha val="43137"/>
                    </a:srgbClr>
                  </a:outerShdw>
                </a:effectLst>
              </a:rPr>
              <a:t>ISO = </a:t>
            </a:r>
            <a:r>
              <a:rPr lang="fr-FR" sz="1600" b="1" dirty="0" smtClean="0"/>
              <a:t>100 pour garantir la qualité d’image.</a:t>
            </a:r>
          </a:p>
          <a:p>
            <a:r>
              <a:rPr lang="fr-FR" sz="1600" b="1" dirty="0" smtClean="0">
                <a:solidFill>
                  <a:srgbClr val="FF0000"/>
                </a:solidFill>
                <a:effectLst>
                  <a:outerShdw blurRad="38100" dist="38100" dir="2700000" algn="tl">
                    <a:srgbClr val="000000">
                      <a:alpha val="43137"/>
                    </a:srgbClr>
                  </a:outerShdw>
                </a:effectLst>
              </a:rPr>
              <a:t>VITESSE  = </a:t>
            </a:r>
            <a:r>
              <a:rPr lang="fr-FR" sz="1600" b="1" dirty="0" smtClean="0"/>
              <a:t>Le tripode permet d’employer des vitesses lentes en minimisant le risque de flou de bougé. Attention aux éléments susceptibles de bouger dans le cadrage. (vent dans les feuillages, etc.) Déclencheur à câble ou télécommande. </a:t>
            </a:r>
          </a:p>
          <a:p>
            <a:r>
              <a:rPr lang="fr-FR" sz="1600" b="1" dirty="0" smtClean="0">
                <a:solidFill>
                  <a:srgbClr val="FF0000"/>
                </a:solidFill>
                <a:effectLst>
                  <a:outerShdw blurRad="38100" dist="38100" dir="2700000" algn="tl">
                    <a:srgbClr val="000000">
                      <a:alpha val="43137"/>
                    </a:srgbClr>
                  </a:outerShdw>
                </a:effectLst>
              </a:rPr>
              <a:t>OUVERTURE  = </a:t>
            </a:r>
            <a:r>
              <a:rPr lang="fr-FR" sz="1600" b="1" dirty="0" smtClean="0"/>
              <a:t>On recherche à obtenir tous les plans nets = f8 à f16.</a:t>
            </a:r>
          </a:p>
          <a:p>
            <a:r>
              <a:rPr lang="fr-FR" sz="1600" b="1" dirty="0" smtClean="0">
                <a:solidFill>
                  <a:srgbClr val="FF0000"/>
                </a:solidFill>
                <a:effectLst>
                  <a:outerShdw blurRad="38100" dist="38100" dir="2700000" algn="tl">
                    <a:srgbClr val="000000">
                      <a:alpha val="43137"/>
                    </a:srgbClr>
                  </a:outerShdw>
                </a:effectLst>
              </a:rPr>
              <a:t>ISO = </a:t>
            </a:r>
            <a:r>
              <a:rPr lang="fr-FR" sz="1600" b="1" dirty="0" smtClean="0"/>
              <a:t>100 pour garantir la qualité d’image.</a:t>
            </a:r>
          </a:p>
          <a:p>
            <a:r>
              <a:rPr lang="fr-FR" sz="1600" b="1" dirty="0" smtClean="0">
                <a:solidFill>
                  <a:srgbClr val="FF0000"/>
                </a:solidFill>
                <a:effectLst>
                  <a:outerShdw blurRad="38100" dist="38100" dir="2700000" algn="tl">
                    <a:srgbClr val="000000">
                      <a:alpha val="43137"/>
                    </a:srgbClr>
                  </a:outerShdw>
                </a:effectLst>
              </a:rPr>
              <a:t>FILTRES </a:t>
            </a:r>
            <a:r>
              <a:rPr lang="fr-FR" sz="1600" b="1" dirty="0" smtClean="0"/>
              <a:t>Polariseur. Dégradé sur un ciel trop lumineux.</a:t>
            </a:r>
            <a:endParaRPr lang="fr-FR" sz="1600" b="1" dirty="0"/>
          </a:p>
        </p:txBody>
      </p:sp>
      <p:pic>
        <p:nvPicPr>
          <p:cNvPr id="11" name="Image 10" descr="TMAI6620.jpg"/>
          <p:cNvPicPr>
            <a:picLocks noChangeAspect="1"/>
          </p:cNvPicPr>
          <p:nvPr>
            <p:custDataLst>
              <p:tags r:id="rId6"/>
            </p:custDataLst>
          </p:nvPr>
        </p:nvPicPr>
        <p:blipFill>
          <a:blip r:embed="rId10" cstate="screen"/>
          <a:stretch>
            <a:fillRect/>
          </a:stretch>
        </p:blipFill>
        <p:spPr>
          <a:xfrm>
            <a:off x="5597328" y="3938159"/>
            <a:ext cx="4774636" cy="2993021"/>
          </a:xfrm>
          <a:prstGeom prst="rect">
            <a:avLst/>
          </a:prstGeom>
          <a:ln w="28575">
            <a:solidFill>
              <a:srgbClr val="FFC000"/>
            </a:solidFill>
          </a:ln>
        </p:spPr>
      </p:pic>
      <p:pic>
        <p:nvPicPr>
          <p:cNvPr id="12" name="Image 11" descr="2009U110.jpg"/>
          <p:cNvPicPr>
            <a:picLocks noChangeAspect="1"/>
          </p:cNvPicPr>
          <p:nvPr>
            <p:custDataLst>
              <p:tags r:id="rId7"/>
            </p:custDataLst>
          </p:nvPr>
        </p:nvPicPr>
        <p:blipFill>
          <a:blip r:embed="rId11" cstate="screen"/>
          <a:stretch>
            <a:fillRect/>
          </a:stretch>
        </p:blipFill>
        <p:spPr>
          <a:xfrm>
            <a:off x="5597328" y="315028"/>
            <a:ext cx="4761611" cy="2993021"/>
          </a:xfrm>
          <a:prstGeom prst="rect">
            <a:avLst/>
          </a:prstGeom>
          <a:ln w="28575">
            <a:solidFill>
              <a:srgbClr val="FFC000"/>
            </a:solidFill>
          </a:ln>
        </p:spPr>
      </p:pic>
      <p:cxnSp>
        <p:nvCxnSpPr>
          <p:cNvPr id="9" name="Connecteur droit 8"/>
          <p:cNvCxnSpPr/>
          <p:nvPr>
            <p:custDataLst>
              <p:tags r:id="rId8"/>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ZoneTexte 2"/>
          <p:cNvSpPr txBox="1"/>
          <p:nvPr>
            <p:custDataLst>
              <p:tags r:id="rId2"/>
            </p:custDataLst>
          </p:nvPr>
        </p:nvSpPr>
        <p:spPr>
          <a:xfrm>
            <a:off x="631792" y="2734195"/>
            <a:ext cx="4774940" cy="2906091"/>
          </a:xfrm>
          <a:prstGeom prst="rect">
            <a:avLst/>
          </a:prstGeom>
          <a:noFill/>
        </p:spPr>
        <p:txBody>
          <a:bodyPr wrap="square" lIns="104306" tIns="52153" rIns="104306" bIns="52153" rtlCol="0">
            <a:spAutoFit/>
          </a:bodyPr>
          <a:lstStyle>
            <a:defPPr>
              <a:defRPr lang="fr-FR"/>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pPr>
              <a:buFont typeface="Wingdings" pitchFamily="2" charset="2"/>
              <a:buChar char="ü"/>
            </a:pPr>
            <a:r>
              <a:rPr lang="fr-FR" sz="1400" b="1" dirty="0" smtClean="0"/>
              <a:t>Sans monter le filtre, passer en mode Manuel puis afficher  comme ouverture f 5.6. Chercher la vitesse en excluant le ciel du cadrage. (mesure sur l’avant plan) Cette vitesse ne devra plus changer. (ce qui est logique en mode Manuel)</a:t>
            </a:r>
          </a:p>
          <a:p>
            <a:pPr>
              <a:buFont typeface="Wingdings" pitchFamily="2" charset="2"/>
              <a:buChar char="ü"/>
            </a:pPr>
            <a:r>
              <a:rPr lang="fr-FR" sz="1400" b="1" dirty="0" smtClean="0"/>
              <a:t>Cadrer définitivement puis faire la mise au point. </a:t>
            </a:r>
          </a:p>
          <a:p>
            <a:pPr>
              <a:buFont typeface="Wingdings" pitchFamily="2" charset="2"/>
              <a:buChar char="ü"/>
            </a:pPr>
            <a:r>
              <a:rPr lang="fr-FR" sz="1400" b="1" dirty="0" smtClean="0"/>
              <a:t>Mettre en place le filtre dégradé, afficher alors une ouverture de f22 (transition la plus dure), puis actionner le testeur de </a:t>
            </a:r>
            <a:r>
              <a:rPr lang="fr-FR" sz="1400" b="1" dirty="0" err="1" smtClean="0"/>
              <a:t>PdC</a:t>
            </a:r>
            <a:r>
              <a:rPr lang="fr-FR" sz="1400" b="1" dirty="0" smtClean="0"/>
              <a:t> numérique. (ou le mode live </a:t>
            </a:r>
            <a:r>
              <a:rPr lang="fr-FR" sz="1400" b="1" dirty="0" err="1" smtClean="0"/>
              <a:t>view</a:t>
            </a:r>
            <a:r>
              <a:rPr lang="fr-FR" sz="1400" b="1" dirty="0" smtClean="0"/>
              <a:t>) </a:t>
            </a:r>
          </a:p>
          <a:p>
            <a:r>
              <a:rPr lang="fr-FR" sz="1400" b="1" i="1" dirty="0" smtClean="0"/>
              <a:t>Astuces : Si dans le viseur vous percevez mal la hauteur de la limite, tourner le filtre à 90°, la limite sera plus discernable, puis baisser doucement le filtre pour repositionner cette limite à l'horizontale. </a:t>
            </a:r>
          </a:p>
          <a:p>
            <a:r>
              <a:rPr lang="fr-FR" sz="1400" b="1" i="1" dirty="0" smtClean="0"/>
              <a:t>N.B. Plus la focale est longue plus la transition est floue. </a:t>
            </a:r>
          </a:p>
        </p:txBody>
      </p:sp>
      <p:grpSp>
        <p:nvGrpSpPr>
          <p:cNvPr id="4" name="Groupe 3"/>
          <p:cNvGrpSpPr/>
          <p:nvPr>
            <p:custDataLst>
              <p:tags r:id="rId3"/>
            </p:custDataLst>
          </p:nvPr>
        </p:nvGrpSpPr>
        <p:grpSpPr>
          <a:xfrm>
            <a:off x="774668" y="5646719"/>
            <a:ext cx="4345614" cy="1588070"/>
            <a:chOff x="5918204" y="5066515"/>
            <a:chExt cx="3715965" cy="1440366"/>
          </a:xfrm>
        </p:grpSpPr>
        <p:pic>
          <p:nvPicPr>
            <p:cNvPr id="5" name="Image 4" descr="_DKU1568 copie01 copie.jpg"/>
            <p:cNvPicPr>
              <a:picLocks noChangeAspect="1"/>
            </p:cNvPicPr>
            <p:nvPr/>
          </p:nvPicPr>
          <p:blipFill>
            <a:blip r:embed="rId15" cstate="print"/>
            <a:stretch>
              <a:fillRect/>
            </a:stretch>
          </p:blipFill>
          <p:spPr>
            <a:xfrm>
              <a:off x="5918204" y="5066515"/>
              <a:ext cx="2157915" cy="1440366"/>
            </a:xfrm>
            <a:prstGeom prst="rect">
              <a:avLst/>
            </a:prstGeom>
            <a:ln w="28575">
              <a:solidFill>
                <a:srgbClr val="FFC000"/>
              </a:solidFill>
            </a:ln>
          </p:spPr>
        </p:pic>
        <p:sp>
          <p:nvSpPr>
            <p:cNvPr id="6" name="ZoneTexte 5"/>
            <p:cNvSpPr txBox="1"/>
            <p:nvPr/>
          </p:nvSpPr>
          <p:spPr>
            <a:xfrm>
              <a:off x="8106991" y="5973625"/>
              <a:ext cx="1527178" cy="418726"/>
            </a:xfrm>
            <a:prstGeom prst="rect">
              <a:avLst/>
            </a:prstGeom>
            <a:noFill/>
          </p:spPr>
          <p:txBody>
            <a:bodyPr wrap="square" rtlCol="0">
              <a:spAutoFit/>
            </a:bodyPr>
            <a:lstStyle/>
            <a:p>
              <a:r>
                <a:rPr lang="fr-FR" sz="1200" b="1" i="1" dirty="0" smtClean="0"/>
                <a:t>Ouverture à f22, </a:t>
              </a:r>
            </a:p>
            <a:p>
              <a:r>
                <a:rPr lang="fr-FR" sz="1200" b="1" i="1" dirty="0" smtClean="0"/>
                <a:t>régler la hauteur.</a:t>
              </a:r>
              <a:endParaRPr lang="fr-FR" sz="1200" b="1" i="1" dirty="0"/>
            </a:p>
          </p:txBody>
        </p:sp>
      </p:grpSp>
      <p:grpSp>
        <p:nvGrpSpPr>
          <p:cNvPr id="7" name="Groupe 6"/>
          <p:cNvGrpSpPr/>
          <p:nvPr>
            <p:custDataLst>
              <p:tags r:id="rId4"/>
            </p:custDataLst>
          </p:nvPr>
        </p:nvGrpSpPr>
        <p:grpSpPr>
          <a:xfrm>
            <a:off x="6061080" y="1494617"/>
            <a:ext cx="3929090" cy="1577390"/>
            <a:chOff x="8193102" y="4923639"/>
            <a:chExt cx="3359792" cy="1430679"/>
          </a:xfrm>
        </p:grpSpPr>
        <p:pic>
          <p:nvPicPr>
            <p:cNvPr id="8" name="Image 7" descr="_DKU1568 copie02 copie.jpg"/>
            <p:cNvPicPr>
              <a:picLocks noChangeAspect="1"/>
            </p:cNvPicPr>
            <p:nvPr/>
          </p:nvPicPr>
          <p:blipFill>
            <a:blip r:embed="rId16" cstate="print"/>
            <a:stretch>
              <a:fillRect/>
            </a:stretch>
          </p:blipFill>
          <p:spPr>
            <a:xfrm>
              <a:off x="8193102" y="4923639"/>
              <a:ext cx="2143401" cy="1430679"/>
            </a:xfrm>
            <a:prstGeom prst="rect">
              <a:avLst/>
            </a:prstGeom>
            <a:ln w="28575">
              <a:solidFill>
                <a:srgbClr val="FFC000"/>
              </a:solidFill>
            </a:ln>
          </p:spPr>
        </p:pic>
        <p:sp>
          <p:nvSpPr>
            <p:cNvPr id="9" name="ZoneTexte 8"/>
            <p:cNvSpPr txBox="1"/>
            <p:nvPr/>
          </p:nvSpPr>
          <p:spPr>
            <a:xfrm>
              <a:off x="10331151" y="5633293"/>
              <a:ext cx="1221743" cy="586217"/>
            </a:xfrm>
            <a:prstGeom prst="rect">
              <a:avLst/>
            </a:prstGeom>
            <a:noFill/>
          </p:spPr>
          <p:txBody>
            <a:bodyPr wrap="square" rtlCol="0">
              <a:spAutoFit/>
            </a:bodyPr>
            <a:lstStyle/>
            <a:p>
              <a:r>
                <a:rPr lang="fr-FR" sz="1200" b="1" i="1" dirty="0" smtClean="0"/>
                <a:t>Ouverture vers f5.6, apprécier la transition.</a:t>
              </a:r>
              <a:endParaRPr lang="fr-FR" sz="1200" b="1" i="1" dirty="0"/>
            </a:p>
          </p:txBody>
        </p:sp>
      </p:grpSp>
      <p:grpSp>
        <p:nvGrpSpPr>
          <p:cNvPr id="10" name="Groupe 29"/>
          <p:cNvGrpSpPr/>
          <p:nvPr>
            <p:custDataLst>
              <p:tags r:id="rId5"/>
            </p:custDataLst>
          </p:nvPr>
        </p:nvGrpSpPr>
        <p:grpSpPr>
          <a:xfrm>
            <a:off x="703230" y="586239"/>
            <a:ext cx="2506283" cy="1862204"/>
            <a:chOff x="560354" y="5495143"/>
            <a:chExt cx="2143140" cy="1689003"/>
          </a:xfrm>
        </p:grpSpPr>
        <p:pic>
          <p:nvPicPr>
            <p:cNvPr id="11" name="Image 10" descr="LEE002.jpg"/>
            <p:cNvPicPr>
              <a:picLocks noChangeAspect="1"/>
            </p:cNvPicPr>
            <p:nvPr/>
          </p:nvPicPr>
          <p:blipFill>
            <a:blip r:embed="rId17" cstate="print"/>
            <a:srcRect t="7715" r="49720"/>
            <a:stretch>
              <a:fillRect/>
            </a:stretch>
          </p:blipFill>
          <p:spPr>
            <a:xfrm>
              <a:off x="631792" y="5495143"/>
              <a:ext cx="1857388" cy="1214445"/>
            </a:xfrm>
            <a:prstGeom prst="rect">
              <a:avLst/>
            </a:prstGeom>
          </p:spPr>
        </p:pic>
        <p:sp>
          <p:nvSpPr>
            <p:cNvPr id="12" name="ZoneTexte 11"/>
            <p:cNvSpPr txBox="1"/>
            <p:nvPr/>
          </p:nvSpPr>
          <p:spPr>
            <a:xfrm>
              <a:off x="560354" y="6709590"/>
              <a:ext cx="2143140" cy="474556"/>
            </a:xfrm>
            <a:prstGeom prst="rect">
              <a:avLst/>
            </a:prstGeom>
            <a:noFill/>
          </p:spPr>
          <p:txBody>
            <a:bodyPr wrap="square" rtlCol="0">
              <a:spAutoFit/>
            </a:bodyPr>
            <a:lstStyle/>
            <a:p>
              <a:r>
                <a:rPr lang="fr-FR" sz="1400" b="1" i="1" dirty="0" smtClean="0"/>
                <a:t>Sans filtre dégradé</a:t>
              </a:r>
            </a:p>
            <a:p>
              <a:r>
                <a:rPr lang="fr-FR" sz="1400" b="1" i="1" dirty="0" smtClean="0"/>
                <a:t>Les textures sont grillées.</a:t>
              </a:r>
              <a:endParaRPr lang="fr-FR" sz="1400" b="1" i="1" dirty="0"/>
            </a:p>
          </p:txBody>
        </p:sp>
      </p:grpSp>
      <p:grpSp>
        <p:nvGrpSpPr>
          <p:cNvPr id="13" name="Groupe 30"/>
          <p:cNvGrpSpPr/>
          <p:nvPr>
            <p:custDataLst>
              <p:tags r:id="rId6"/>
            </p:custDataLst>
          </p:nvPr>
        </p:nvGrpSpPr>
        <p:grpSpPr>
          <a:xfrm>
            <a:off x="2989247" y="586238"/>
            <a:ext cx="2357454" cy="1857388"/>
            <a:chOff x="3247878" y="5495144"/>
            <a:chExt cx="2015875" cy="1684635"/>
          </a:xfrm>
        </p:grpSpPr>
        <p:pic>
          <p:nvPicPr>
            <p:cNvPr id="14" name="Image 13" descr="LEE002.jpg"/>
            <p:cNvPicPr>
              <a:picLocks noChangeAspect="1"/>
            </p:cNvPicPr>
            <p:nvPr/>
          </p:nvPicPr>
          <p:blipFill>
            <a:blip r:embed="rId17" cstate="print"/>
            <a:srcRect l="50280" t="7715"/>
            <a:stretch>
              <a:fillRect/>
            </a:stretch>
          </p:blipFill>
          <p:spPr>
            <a:xfrm>
              <a:off x="3346436" y="5495144"/>
              <a:ext cx="1836699" cy="1214445"/>
            </a:xfrm>
            <a:prstGeom prst="rect">
              <a:avLst/>
            </a:prstGeom>
          </p:spPr>
        </p:pic>
        <p:sp>
          <p:nvSpPr>
            <p:cNvPr id="15" name="ZoneTexte 14"/>
            <p:cNvSpPr txBox="1"/>
            <p:nvPr/>
          </p:nvSpPr>
          <p:spPr>
            <a:xfrm>
              <a:off x="3247878" y="6677308"/>
              <a:ext cx="2015875" cy="502471"/>
            </a:xfrm>
            <a:prstGeom prst="rect">
              <a:avLst/>
            </a:prstGeom>
            <a:noFill/>
          </p:spPr>
          <p:txBody>
            <a:bodyPr wrap="square" rtlCol="0">
              <a:spAutoFit/>
            </a:bodyPr>
            <a:lstStyle/>
            <a:p>
              <a:r>
                <a:rPr lang="fr-FR" sz="1400" b="1" i="1" dirty="0" smtClean="0"/>
                <a:t>Avec filtre dégradé</a:t>
              </a:r>
            </a:p>
            <a:p>
              <a:r>
                <a:rPr lang="fr-FR" sz="1400" b="1" i="1" dirty="0" smtClean="0"/>
                <a:t>Les textures sont préservées</a:t>
              </a:r>
              <a:r>
                <a:rPr lang="fr-FR" sz="1600" b="1" i="1" dirty="0" smtClean="0"/>
                <a:t>.</a:t>
              </a:r>
              <a:endParaRPr lang="fr-FR" sz="1600" b="1" i="1" dirty="0"/>
            </a:p>
          </p:txBody>
        </p:sp>
      </p:grpSp>
      <p:sp>
        <p:nvSpPr>
          <p:cNvPr id="16" name="ZoneTexte 15"/>
          <p:cNvSpPr txBox="1"/>
          <p:nvPr>
            <p:custDataLst>
              <p:tags r:id="rId7"/>
            </p:custDataLst>
          </p:nvPr>
        </p:nvSpPr>
        <p:spPr>
          <a:xfrm>
            <a:off x="5989642" y="280169"/>
            <a:ext cx="4714908" cy="1182543"/>
          </a:xfrm>
          <a:prstGeom prst="rect">
            <a:avLst/>
          </a:prstGeom>
          <a:noFill/>
        </p:spPr>
        <p:txBody>
          <a:bodyPr wrap="square" lIns="104306" tIns="52153" rIns="104306" bIns="52153" rtlCol="0">
            <a:spAutoFit/>
          </a:bodyPr>
          <a:lstStyle>
            <a:defPPr>
              <a:defRPr lang="fr-FR"/>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pPr>
              <a:buFont typeface="Wingdings" pitchFamily="2" charset="2"/>
              <a:buChar char="ü"/>
            </a:pPr>
            <a:r>
              <a:rPr lang="fr-FR" sz="1400" b="1" dirty="0" smtClean="0"/>
              <a:t>Une fois la hauteur réglée, afficher à nouveau l'ouverture choisie pour l'exposition (f5.6) puis actionner le testeur de profondeur de champ numérique afin de vérifier que la transition est conforme à vos souhaits. </a:t>
            </a:r>
          </a:p>
          <a:p>
            <a:pPr>
              <a:buFont typeface="Wingdings" pitchFamily="2" charset="2"/>
              <a:buChar char="ü"/>
            </a:pPr>
            <a:r>
              <a:rPr lang="fr-FR" sz="1400" b="1" i="1" dirty="0" smtClean="0"/>
              <a:t>Hors « live </a:t>
            </a:r>
            <a:r>
              <a:rPr lang="fr-FR" sz="1400" b="1" i="1" dirty="0" err="1" smtClean="0"/>
              <a:t>view</a:t>
            </a:r>
            <a:r>
              <a:rPr lang="fr-FR" sz="1400" b="1" i="1" dirty="0" smtClean="0"/>
              <a:t> » déclencher en obturant le viseur. </a:t>
            </a:r>
          </a:p>
        </p:txBody>
      </p:sp>
      <p:sp>
        <p:nvSpPr>
          <p:cNvPr id="17" name="ZoneTexte 16"/>
          <p:cNvSpPr txBox="1"/>
          <p:nvPr>
            <p:custDataLst>
              <p:tags r:id="rId8"/>
            </p:custDataLst>
          </p:nvPr>
        </p:nvSpPr>
        <p:spPr>
          <a:xfrm>
            <a:off x="5954717" y="3066251"/>
            <a:ext cx="4678395" cy="1182543"/>
          </a:xfrm>
          <a:prstGeom prst="rect">
            <a:avLst/>
          </a:prstGeom>
          <a:noFill/>
        </p:spPr>
        <p:txBody>
          <a:bodyPr wrap="square" lIns="104306" tIns="52153" rIns="104306" bIns="52153" rtlCol="0">
            <a:spAutoFit/>
          </a:bodyPr>
          <a:lstStyle>
            <a:defPPr>
              <a:defRPr lang="fr-FR"/>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r>
              <a:rPr lang="fr-FR" sz="1400" b="1" i="1" dirty="0" smtClean="0">
                <a:solidFill>
                  <a:srgbClr val="FF0000"/>
                </a:solidFill>
                <a:effectLst>
                  <a:outerShdw blurRad="38100" dist="38100" dir="2700000" algn="tl">
                    <a:srgbClr val="000000">
                      <a:alpha val="43137"/>
                    </a:srgbClr>
                  </a:outerShdw>
                </a:effectLst>
              </a:rPr>
              <a:t>Important : </a:t>
            </a:r>
            <a:r>
              <a:rPr lang="fr-FR" sz="1400" b="1" dirty="0" smtClean="0"/>
              <a:t>Certains filtres dégradés sont colorés : tabac, coucher de soleil, bleu, etc. Dans ce cas régler la balance des blancs sur « lumière du jour » (ou 5200 K Teinte = 0).</a:t>
            </a:r>
          </a:p>
          <a:p>
            <a:r>
              <a:rPr lang="fr-FR" sz="1400" b="1" dirty="0" smtClean="0"/>
              <a:t>Avec un filtre dégradé neutre il est possible de laisser la balance des blancs sur Auto.</a:t>
            </a:r>
            <a:endParaRPr lang="fr-FR" sz="1400" b="1" i="1" dirty="0" smtClean="0"/>
          </a:p>
        </p:txBody>
      </p:sp>
      <p:sp>
        <p:nvSpPr>
          <p:cNvPr id="18" name="ZoneTexte 17"/>
          <p:cNvSpPr txBox="1"/>
          <p:nvPr>
            <p:custDataLst>
              <p:tags r:id="rId9"/>
            </p:custDataLst>
          </p:nvPr>
        </p:nvSpPr>
        <p:spPr>
          <a:xfrm>
            <a:off x="9332742" y="7088708"/>
            <a:ext cx="1086056" cy="351546"/>
          </a:xfrm>
          <a:prstGeom prst="rect">
            <a:avLst/>
          </a:prstGeom>
          <a:noFill/>
        </p:spPr>
        <p:txBody>
          <a:bodyPr wrap="square" lIns="104306" tIns="52153" rIns="104306" bIns="52153" rtlCol="0">
            <a:spAutoFit/>
          </a:bodyPr>
          <a:lstStyle/>
          <a:p>
            <a:r>
              <a:rPr lang="fr-FR" sz="1600" b="1" i="1" dirty="0" smtClean="0">
                <a:hlinkClick r:id="rId18" action="ppaction://hlinksldjump"/>
              </a:rPr>
              <a:t>RETOUR</a:t>
            </a:r>
            <a:endParaRPr lang="fr-FR" sz="1600" b="1" i="1" dirty="0"/>
          </a:p>
        </p:txBody>
      </p:sp>
      <p:cxnSp>
        <p:nvCxnSpPr>
          <p:cNvPr id="19" name="Connecteur droit 18"/>
          <p:cNvCxnSpPr/>
          <p:nvPr>
            <p:custDataLst>
              <p:tags r:id="rId10"/>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
        <p:nvSpPr>
          <p:cNvPr id="20" name="ZoneTexte 19"/>
          <p:cNvSpPr txBox="1"/>
          <p:nvPr>
            <p:custDataLst>
              <p:tags r:id="rId11"/>
            </p:custDataLst>
          </p:nvPr>
        </p:nvSpPr>
        <p:spPr>
          <a:xfrm>
            <a:off x="643198" y="137293"/>
            <a:ext cx="4774940" cy="382324"/>
          </a:xfrm>
          <a:prstGeom prst="rect">
            <a:avLst/>
          </a:prstGeom>
          <a:noFill/>
        </p:spPr>
        <p:txBody>
          <a:bodyPr wrap="square" lIns="104306" tIns="52153" rIns="104306" bIns="52153" rtlCol="0">
            <a:spAutoFit/>
          </a:bodyPr>
          <a:lstStyle>
            <a:defPPr>
              <a:defRPr lang="fr-FR"/>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pPr indent="-391146" defTabSz="1043056"/>
            <a:r>
              <a:rPr lang="fr-FR" sz="1800" b="1" i="1" dirty="0" smtClean="0">
                <a:solidFill>
                  <a:srgbClr val="FF0000"/>
                </a:solidFill>
                <a:effectLst>
                  <a:outerShdw blurRad="38100" dist="38100" dir="2700000" algn="tl">
                    <a:srgbClr val="000000">
                      <a:alpha val="43137"/>
                    </a:srgbClr>
                  </a:outerShdw>
                </a:effectLst>
              </a:rPr>
              <a:t>Employer un filtre dégradé dés la prise de vue.</a:t>
            </a:r>
          </a:p>
        </p:txBody>
      </p:sp>
      <p:sp>
        <p:nvSpPr>
          <p:cNvPr id="21" name="ZoneTexte 20"/>
          <p:cNvSpPr txBox="1"/>
          <p:nvPr>
            <p:custDataLst>
              <p:tags r:id="rId12"/>
            </p:custDataLst>
          </p:nvPr>
        </p:nvSpPr>
        <p:spPr>
          <a:xfrm>
            <a:off x="5918204" y="4209259"/>
            <a:ext cx="4572032" cy="2954655"/>
          </a:xfrm>
          <a:prstGeom prst="rect">
            <a:avLst/>
          </a:prstGeom>
          <a:noFill/>
        </p:spPr>
        <p:txBody>
          <a:bodyPr wrap="square" rtlCol="0">
            <a:spAutoFit/>
          </a:bodyPr>
          <a:lstStyle/>
          <a:p>
            <a:r>
              <a:rPr lang="fr-FR" sz="1400" b="1" dirty="0" smtClean="0">
                <a:solidFill>
                  <a:srgbClr val="FF0000"/>
                </a:solidFill>
                <a:effectLst>
                  <a:outerShdw blurRad="38100" dist="38100" dir="2700000" algn="tl">
                    <a:srgbClr val="000000">
                      <a:alpha val="43137"/>
                    </a:srgbClr>
                  </a:outerShdw>
                </a:effectLst>
              </a:rPr>
              <a:t>Comment enlever les parties d’avant plan trop assombries par le filtre. </a:t>
            </a:r>
            <a:r>
              <a:rPr lang="fr-FR" sz="1400" b="1" dirty="0" smtClean="0"/>
              <a:t>(clocher du village par exemple)</a:t>
            </a:r>
          </a:p>
          <a:p>
            <a:pPr>
              <a:buFont typeface="Wingdings" pitchFamily="2" charset="2"/>
              <a:buChar char="ü"/>
            </a:pPr>
            <a:r>
              <a:rPr lang="fr-FR" sz="1400" b="1" dirty="0" smtClean="0"/>
              <a:t>Prendre une vue sans filtre puis une seconde avec.</a:t>
            </a:r>
          </a:p>
          <a:p>
            <a:pPr>
              <a:buFont typeface="Wingdings" pitchFamily="2" charset="2"/>
              <a:buChar char="ü"/>
            </a:pPr>
            <a:r>
              <a:rPr lang="fr-FR" sz="1400" b="1" dirty="0" smtClean="0"/>
              <a:t>En post production il conviendra de superposer les deux images puis de  « gommer » les parties trop foncées émergeant de l’horizon. </a:t>
            </a:r>
          </a:p>
          <a:p>
            <a:pPr>
              <a:buFont typeface="Wingdings" pitchFamily="2" charset="2"/>
              <a:buChar char="ü"/>
            </a:pPr>
            <a:endParaRPr lang="fr-FR" sz="400" b="1" dirty="0" smtClean="0"/>
          </a:p>
          <a:p>
            <a:r>
              <a:rPr lang="fr-FR" sz="1400" b="1" i="1" dirty="0" smtClean="0">
                <a:solidFill>
                  <a:srgbClr val="FF0000"/>
                </a:solidFill>
                <a:effectLst>
                  <a:outerShdw blurRad="38100" dist="38100" dir="2700000" algn="tl">
                    <a:srgbClr val="000000">
                      <a:alpha val="43137"/>
                    </a:srgbClr>
                  </a:outerShdw>
                </a:effectLst>
              </a:rPr>
              <a:t>Fusion d’exposition :</a:t>
            </a:r>
            <a:r>
              <a:rPr lang="fr-FR" sz="1400" b="1" i="1" dirty="0" smtClean="0"/>
              <a:t> </a:t>
            </a:r>
            <a:r>
              <a:rPr lang="fr-FR" sz="1400" b="1" dirty="0" smtClean="0"/>
              <a:t>il existe bien d’autres manières de procéder pour arranger un ciel surexposé. Exemple :</a:t>
            </a:r>
          </a:p>
          <a:p>
            <a:pPr>
              <a:buFont typeface="Wingdings" pitchFamily="2" charset="2"/>
              <a:buChar char="ü"/>
            </a:pPr>
            <a:r>
              <a:rPr lang="fr-FR" sz="1400" b="1" dirty="0" smtClean="0"/>
              <a:t>Prendre une vue normale : compensation = 0</a:t>
            </a:r>
          </a:p>
          <a:p>
            <a:pPr>
              <a:buFont typeface="Wingdings" pitchFamily="2" charset="2"/>
              <a:buChar char="ü"/>
            </a:pPr>
            <a:r>
              <a:rPr lang="fr-FR" sz="1400" b="1" dirty="0" smtClean="0"/>
              <a:t>Prendre une seconde vue en exposant pour les textures du ciel = - 2 (par exemple)</a:t>
            </a:r>
          </a:p>
          <a:p>
            <a:pPr>
              <a:buFont typeface="Wingdings" pitchFamily="2" charset="2"/>
              <a:buChar char="ü"/>
            </a:pPr>
            <a:r>
              <a:rPr lang="fr-FR" sz="1400" b="1" dirty="0" smtClean="0"/>
              <a:t>En post production, assembler en utilisant </a:t>
            </a:r>
            <a:r>
              <a:rPr lang="fr-FR" sz="1400" b="1" dirty="0" err="1" smtClean="0"/>
              <a:t>Photomatix</a:t>
            </a:r>
            <a:r>
              <a:rPr lang="fr-FR" sz="1400" b="1" dirty="0" smtClean="0"/>
              <a:t>. « fusion d’exposition » (ou un autre logiciel)</a:t>
            </a:r>
            <a:endParaRPr lang="fr-FR" sz="1000" dirty="0"/>
          </a:p>
        </p:txBody>
      </p:sp>
      <p:sp>
        <p:nvSpPr>
          <p:cNvPr id="22" name="ZoneTexte 21"/>
          <p:cNvSpPr txBox="1"/>
          <p:nvPr>
            <p:custDataLst>
              <p:tags r:id="rId13"/>
            </p:custDataLst>
          </p:nvPr>
        </p:nvSpPr>
        <p:spPr>
          <a:xfrm>
            <a:off x="631792" y="2423309"/>
            <a:ext cx="4774940" cy="382324"/>
          </a:xfrm>
          <a:prstGeom prst="rect">
            <a:avLst/>
          </a:prstGeom>
          <a:noFill/>
        </p:spPr>
        <p:txBody>
          <a:bodyPr wrap="square" lIns="104306" tIns="52153" rIns="104306" bIns="52153" rtlCol="0">
            <a:spAutoFit/>
          </a:bodyPr>
          <a:lstStyle>
            <a:defPPr>
              <a:defRPr lang="fr-FR"/>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pPr indent="-391146" defTabSz="1043056"/>
            <a:r>
              <a:rPr lang="fr-FR" sz="1800" b="1" i="1" dirty="0" smtClean="0">
                <a:solidFill>
                  <a:srgbClr val="FF0000"/>
                </a:solidFill>
                <a:effectLst>
                  <a:outerShdw blurRad="38100" dist="38100" dir="2700000" algn="tl">
                    <a:srgbClr val="000000">
                      <a:alpha val="43137"/>
                    </a:srgbClr>
                  </a:outerShdw>
                </a:effectLst>
              </a:rPr>
              <a:t>Méthode avec les filtres dégradés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custDataLst>
              <p:tags r:id="rId1"/>
            </p:custDataLst>
          </p:nvPr>
        </p:nvGraphicFramePr>
        <p:xfrm>
          <a:off x="2149820" y="236265"/>
          <a:ext cx="3029797" cy="3360560"/>
        </p:xfrm>
        <a:graphic>
          <a:graphicData uri="http://schemas.openxmlformats.org/drawingml/2006/table">
            <a:tbl>
              <a:tblPr/>
              <a:tblGrid>
                <a:gridCol w="890026"/>
                <a:gridCol w="192839"/>
                <a:gridCol w="890026"/>
                <a:gridCol w="166880"/>
                <a:gridCol w="890026"/>
              </a:tblGrid>
              <a:tr h="210035">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2,8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rgbClr val="000000"/>
                          </a:solidFill>
                          <a:latin typeface="Calibri"/>
                        </a:rPr>
                        <a:t>1/2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800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5,6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1600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chemeClr val="tx1"/>
                          </a:solidFill>
                          <a:latin typeface="Calibri"/>
                        </a:rPr>
                        <a:t>1/8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3200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1/15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6400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1/30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r>
              <a:tr h="210035">
                <a:tc>
                  <a:txBody>
                    <a:bodyPr/>
                    <a:lstStyle/>
                    <a:p>
                      <a:pPr algn="ctr" fontAlgn="b"/>
                      <a:r>
                        <a:rPr lang="fr-FR" sz="1200" b="1" i="0" u="none" strike="noStrike" dirty="0">
                          <a:solidFill>
                            <a:schemeClr val="tx1"/>
                          </a:solidFill>
                          <a:latin typeface="Calibri"/>
                        </a:rPr>
                        <a:t>1/60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chemeClr val="tx1"/>
                          </a:solidFill>
                          <a:effectLst/>
                          <a:latin typeface="Calibri"/>
                        </a:rPr>
                        <a:t>1/125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1/250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1/500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1/1000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1/2000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1/4000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1/8000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bl>
          </a:graphicData>
        </a:graphic>
      </p:graphicFrame>
      <p:graphicFrame>
        <p:nvGraphicFramePr>
          <p:cNvPr id="3" name="Tableau 2"/>
          <p:cNvGraphicFramePr>
            <a:graphicFrameLocks noGrp="1"/>
          </p:cNvGraphicFramePr>
          <p:nvPr>
            <p:custDataLst>
              <p:tags r:id="rId2"/>
            </p:custDataLst>
          </p:nvPr>
        </p:nvGraphicFramePr>
        <p:xfrm>
          <a:off x="3174588" y="2362885"/>
          <a:ext cx="1915902" cy="630105"/>
        </p:xfrm>
        <a:graphic>
          <a:graphicData uri="http://schemas.openxmlformats.org/drawingml/2006/table">
            <a:tbl>
              <a:tblPr/>
              <a:tblGrid>
                <a:gridCol w="371299"/>
                <a:gridCol w="371299"/>
                <a:gridCol w="430706"/>
                <a:gridCol w="371299"/>
                <a:gridCol w="371299"/>
              </a:tblGrid>
              <a:tr h="210035">
                <a:tc>
                  <a:txBody>
                    <a:bodyPr/>
                    <a:lstStyle/>
                    <a:p>
                      <a:pPr algn="ctr" fontAlgn="b"/>
                      <a:r>
                        <a:rPr lang="fr-FR" sz="1200" b="1" i="0" u="none" strike="noStrike">
                          <a:solidFill>
                            <a:srgbClr val="000000"/>
                          </a:solidFill>
                          <a:latin typeface="Calibri"/>
                        </a:rPr>
                        <a:t>- 2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gridSpan="2">
                  <a:txBody>
                    <a:bodyPr/>
                    <a:lstStyle/>
                    <a:p>
                      <a:pPr algn="ctr" fontAlgn="b"/>
                      <a:r>
                        <a:rPr lang="fr-FR" sz="1200" b="1" i="0" u="none" strike="noStrike">
                          <a:solidFill>
                            <a:srgbClr val="000000"/>
                          </a:solidFill>
                          <a:latin typeface="Calibri"/>
                        </a:rPr>
                        <a:t>MOINS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1200" b="1" i="0" u="none" strike="noStrike">
                          <a:solidFill>
                            <a:srgbClr val="000000"/>
                          </a:solidFill>
                          <a:latin typeface="Calibri"/>
                        </a:rPr>
                        <a:t>ZERO</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fr-FR" sz="1200" b="1" i="0" u="none" strike="noStrike">
                          <a:solidFill>
                            <a:srgbClr val="000000"/>
                          </a:solidFill>
                          <a:latin typeface="Calibri"/>
                        </a:rPr>
                        <a:t>PLUS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r>
              <a:tr h="210035">
                <a:tc gridSpan="2">
                  <a:txBody>
                    <a:bodyPr/>
                    <a:lstStyle/>
                    <a:p>
                      <a:pPr algn="ctr" fontAlgn="b"/>
                      <a:r>
                        <a:rPr lang="fr-FR" sz="1200" b="1" i="0" u="none" strike="noStrike">
                          <a:solidFill>
                            <a:srgbClr val="000000"/>
                          </a:solidFill>
                          <a:latin typeface="Calibri"/>
                        </a:rPr>
                        <a:t>FONCE</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fontAlgn="b"/>
                      <a:r>
                        <a:rPr lang="fr-FR" sz="1200" b="1" i="0" u="none" strike="noStrike">
                          <a:solidFill>
                            <a:srgbClr val="000000"/>
                          </a:solidFill>
                          <a:latin typeface="Calibri"/>
                        </a:rPr>
                        <a:t>GRIS</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fr-FR" sz="1200" b="1" i="0" u="none" strike="noStrike" dirty="0">
                          <a:solidFill>
                            <a:srgbClr val="000000"/>
                          </a:solidFill>
                          <a:latin typeface="Calibri"/>
                        </a:rPr>
                        <a:t>CLAIR</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r>
            </a:tbl>
          </a:graphicData>
        </a:graphic>
      </p:graphicFrame>
      <p:sp>
        <p:nvSpPr>
          <p:cNvPr id="5" name="ZoneTexte 4"/>
          <p:cNvSpPr txBox="1"/>
          <p:nvPr>
            <p:custDataLst>
              <p:tags r:id="rId3"/>
            </p:custDataLst>
          </p:nvPr>
        </p:nvSpPr>
        <p:spPr>
          <a:xfrm>
            <a:off x="668305" y="236265"/>
            <a:ext cx="1503770" cy="3490867"/>
          </a:xfrm>
          <a:prstGeom prst="rect">
            <a:avLst/>
          </a:prstGeom>
          <a:noFill/>
        </p:spPr>
        <p:txBody>
          <a:bodyPr wrap="square" lIns="104306" tIns="52153" rIns="104306" bIns="52153" rtlCol="0">
            <a:spAutoFit/>
          </a:bodyPr>
          <a:lstStyle/>
          <a:p>
            <a:r>
              <a:rPr lang="fr-FR" b="1" dirty="0" smtClean="0">
                <a:solidFill>
                  <a:srgbClr val="FF0000"/>
                </a:solidFill>
                <a:effectLst>
                  <a:outerShdw blurRad="38100" dist="38100" dir="2700000" algn="tl">
                    <a:srgbClr val="000000">
                      <a:alpha val="43137"/>
                    </a:srgbClr>
                  </a:outerShdw>
                </a:effectLst>
              </a:rPr>
              <a:t>PAYSAGE</a:t>
            </a:r>
          </a:p>
          <a:p>
            <a:r>
              <a:rPr lang="fr-FR" sz="1800" b="1" dirty="0" smtClean="0">
                <a:solidFill>
                  <a:srgbClr val="FF0000"/>
                </a:solidFill>
                <a:effectLst>
                  <a:outerShdw blurRad="38100" dist="38100" dir="2700000" algn="tl">
                    <a:srgbClr val="000000">
                      <a:alpha val="43137"/>
                    </a:srgbClr>
                  </a:outerShdw>
                </a:effectLst>
              </a:rPr>
              <a:t>Eaux courante, nuages, etc.</a:t>
            </a:r>
          </a:p>
          <a:p>
            <a:endParaRPr lang="fr-FR" sz="500" b="1" dirty="0" smtClean="0">
              <a:solidFill>
                <a:srgbClr val="FF0000"/>
              </a:solidFill>
              <a:effectLst>
                <a:outerShdw blurRad="38100" dist="38100" dir="2700000" algn="tl">
                  <a:srgbClr val="000000">
                    <a:alpha val="43137"/>
                  </a:srgbClr>
                </a:outerShdw>
              </a:effectLst>
            </a:endParaRPr>
          </a:p>
          <a:p>
            <a:endParaRPr lang="fr-FR" sz="500" b="1" dirty="0" smtClean="0">
              <a:solidFill>
                <a:srgbClr val="FF0000"/>
              </a:solidFill>
              <a:effectLst>
                <a:outerShdw blurRad="38100" dist="38100" dir="2700000" algn="tl">
                  <a:srgbClr val="000000">
                    <a:alpha val="43137"/>
                  </a:srgbClr>
                </a:outerShdw>
              </a:effectLst>
            </a:endParaRPr>
          </a:p>
          <a:p>
            <a:r>
              <a:rPr lang="fr-FR" b="1" dirty="0" smtClean="0">
                <a:solidFill>
                  <a:srgbClr val="FF0000"/>
                </a:solidFill>
                <a:effectLst>
                  <a:outerShdw blurRad="38100" dist="38100" dir="2700000" algn="tl">
                    <a:srgbClr val="000000">
                      <a:alpha val="43137"/>
                    </a:srgbClr>
                  </a:outerShdw>
                </a:effectLst>
              </a:rPr>
              <a:t>DE JOUR</a:t>
            </a:r>
          </a:p>
          <a:p>
            <a:endParaRPr lang="fr-FR" b="1" dirty="0" smtClean="0">
              <a:solidFill>
                <a:srgbClr val="FF0000"/>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TRIPODE</a:t>
            </a:r>
          </a:p>
          <a:p>
            <a:endParaRPr lang="fr-FR" sz="900" b="1" dirty="0" smtClean="0">
              <a:solidFill>
                <a:srgbClr val="0066FF"/>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FOCALE </a:t>
            </a:r>
          </a:p>
          <a:p>
            <a:r>
              <a:rPr lang="fr-FR" b="1" dirty="0" smtClean="0"/>
              <a:t>De 15 à 200 mm</a:t>
            </a:r>
            <a:endParaRPr lang="fr-FR" b="1" dirty="0" smtClean="0">
              <a:solidFill>
                <a:srgbClr val="FF0000"/>
              </a:solidFill>
              <a:effectLst>
                <a:outerShdw blurRad="38100" dist="38100" dir="2700000" algn="tl">
                  <a:srgbClr val="000000">
                    <a:alpha val="43137"/>
                  </a:srgbClr>
                </a:outerShdw>
              </a:effectLst>
            </a:endParaRPr>
          </a:p>
        </p:txBody>
      </p:sp>
      <p:cxnSp>
        <p:nvCxnSpPr>
          <p:cNvPr id="10" name="Connecteur droit avec flèche 9"/>
          <p:cNvCxnSpPr/>
          <p:nvPr>
            <p:custDataLst>
              <p:tags r:id="rId4"/>
            </p:custDataLst>
          </p:nvPr>
        </p:nvCxnSpPr>
        <p:spPr>
          <a:xfrm rot="5400000" flipH="1" flipV="1">
            <a:off x="2542488" y="511009"/>
            <a:ext cx="551346" cy="185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custDataLst>
              <p:tags r:id="rId5"/>
            </p:custDataLst>
          </p:nvPr>
        </p:nvSpPr>
        <p:spPr>
          <a:xfrm>
            <a:off x="668305" y="3701868"/>
            <a:ext cx="4761938" cy="3552422"/>
          </a:xfrm>
          <a:prstGeom prst="rect">
            <a:avLst/>
          </a:prstGeom>
          <a:noFill/>
        </p:spPr>
        <p:txBody>
          <a:bodyPr wrap="square" lIns="104306" tIns="52153" rIns="104306" bIns="52153" rtlCol="0">
            <a:spAutoFit/>
          </a:bodyPr>
          <a:lstStyle/>
          <a:p>
            <a:r>
              <a:rPr lang="fr-FR" sz="1600" b="1" dirty="0" smtClean="0">
                <a:solidFill>
                  <a:srgbClr val="FF0000"/>
                </a:solidFill>
                <a:effectLst>
                  <a:outerShdw blurRad="38100" dist="38100" dir="2700000" algn="tl">
                    <a:srgbClr val="000000">
                      <a:alpha val="43137"/>
                    </a:srgbClr>
                  </a:outerShdw>
                </a:effectLst>
              </a:rPr>
              <a:t>MODE AF </a:t>
            </a:r>
            <a:r>
              <a:rPr lang="fr-FR" sz="1600" b="1" dirty="0" smtClean="0"/>
              <a:t>= AF-S ou Manuel.</a:t>
            </a:r>
            <a:r>
              <a:rPr lang="fr-FR" sz="1600" b="1" dirty="0" smtClean="0">
                <a:solidFill>
                  <a:srgbClr val="FF0000"/>
                </a:solidFill>
                <a:effectLst>
                  <a:outerShdw blurRad="38100" dist="38100" dir="2700000" algn="tl">
                    <a:srgbClr val="000000">
                      <a:alpha val="43137"/>
                    </a:srgbClr>
                  </a:outerShdw>
                </a:effectLst>
              </a:rPr>
              <a:t> ENTRAIN </a:t>
            </a:r>
            <a:r>
              <a:rPr lang="fr-FR" sz="1600" b="1" dirty="0" smtClean="0"/>
              <a:t>= Vue par vue.</a:t>
            </a:r>
          </a:p>
          <a:p>
            <a:r>
              <a:rPr lang="fr-FR" sz="1600" b="1" dirty="0" smtClean="0">
                <a:solidFill>
                  <a:srgbClr val="FF0000"/>
                </a:solidFill>
                <a:effectLst>
                  <a:outerShdw blurRad="38100" dist="38100" dir="2700000" algn="tl">
                    <a:srgbClr val="000000">
                      <a:alpha val="43137"/>
                    </a:srgbClr>
                  </a:outerShdw>
                </a:effectLst>
              </a:rPr>
              <a:t>BALANCE DES BLANCS : </a:t>
            </a:r>
            <a:r>
              <a:rPr lang="fr-FR" sz="1600" b="1" dirty="0" smtClean="0"/>
              <a:t>Auto ou Lumière du jour.</a:t>
            </a:r>
          </a:p>
          <a:p>
            <a:r>
              <a:rPr lang="fr-FR" sz="1600" b="1" dirty="0" smtClean="0">
                <a:solidFill>
                  <a:srgbClr val="FF0000"/>
                </a:solidFill>
                <a:effectLst>
                  <a:outerShdw blurRad="38100" dist="38100" dir="2700000" algn="tl">
                    <a:srgbClr val="000000">
                      <a:alpha val="43137"/>
                    </a:srgbClr>
                  </a:outerShdw>
                </a:effectLst>
              </a:rPr>
              <a:t>MODE EXPO = </a:t>
            </a:r>
            <a:r>
              <a:rPr lang="fr-FR" sz="1600" b="1" dirty="0" smtClean="0"/>
              <a:t>Priorité ouverture. (A-Av) Manuel. B.</a:t>
            </a:r>
          </a:p>
          <a:p>
            <a:r>
              <a:rPr lang="fr-FR" sz="1600" b="1" dirty="0" smtClean="0">
                <a:solidFill>
                  <a:srgbClr val="FF0000"/>
                </a:solidFill>
                <a:effectLst>
                  <a:outerShdw blurRad="38100" dist="38100" dir="2700000" algn="tl">
                    <a:srgbClr val="000000">
                      <a:alpha val="43137"/>
                    </a:srgbClr>
                  </a:outerShdw>
                </a:effectLst>
              </a:rPr>
              <a:t>MODE DE MESURE = </a:t>
            </a:r>
            <a:r>
              <a:rPr lang="fr-FR" sz="1600" b="1" dirty="0" smtClean="0"/>
              <a:t>Centrale pondérée. (filtre ND)</a:t>
            </a:r>
          </a:p>
          <a:p>
            <a:r>
              <a:rPr lang="fr-FR" sz="1600" b="1" dirty="0" smtClean="0">
                <a:solidFill>
                  <a:srgbClr val="FF0000"/>
                </a:solidFill>
                <a:effectLst>
                  <a:outerShdw blurRad="38100" dist="38100" dir="2700000" algn="tl">
                    <a:srgbClr val="000000">
                      <a:alpha val="43137"/>
                    </a:srgbClr>
                  </a:outerShdw>
                </a:effectLst>
              </a:rPr>
              <a:t>ISO = </a:t>
            </a:r>
            <a:r>
              <a:rPr lang="fr-FR" sz="1600" b="1" dirty="0" smtClean="0"/>
              <a:t>100 pour garantir la qualité d’image.</a:t>
            </a:r>
          </a:p>
          <a:p>
            <a:r>
              <a:rPr lang="fr-FR" sz="1600" b="1" dirty="0" smtClean="0">
                <a:solidFill>
                  <a:srgbClr val="FF0000"/>
                </a:solidFill>
                <a:effectLst>
                  <a:outerShdw blurRad="38100" dist="38100" dir="2700000" algn="tl">
                    <a:srgbClr val="000000">
                      <a:alpha val="43137"/>
                    </a:srgbClr>
                  </a:outerShdw>
                </a:effectLst>
              </a:rPr>
              <a:t>VITESSE = </a:t>
            </a:r>
            <a:r>
              <a:rPr lang="fr-FR" sz="1600" b="1" dirty="0" smtClean="0"/>
              <a:t>Sur tripode, le filtre gris neutre permet de réduire considérablement les vitesses (plusieurs secondes). Attention aux éléments susceptibles de bouger dans le cadrage. (vent dans les feuillages, etc.) Déclencheur à câble ou télécommande.</a:t>
            </a:r>
          </a:p>
          <a:p>
            <a:r>
              <a:rPr lang="fr-FR" sz="1600" b="1" dirty="0" smtClean="0">
                <a:solidFill>
                  <a:srgbClr val="FF0000"/>
                </a:solidFill>
                <a:effectLst>
                  <a:outerShdw blurRad="38100" dist="38100" dir="2700000" algn="tl">
                    <a:srgbClr val="000000">
                      <a:alpha val="43137"/>
                    </a:srgbClr>
                  </a:outerShdw>
                </a:effectLst>
              </a:rPr>
              <a:t>OUVERTURE = </a:t>
            </a:r>
            <a:r>
              <a:rPr lang="fr-FR" sz="1600" b="1" dirty="0" smtClean="0"/>
              <a:t>On recherche à obtenir tous les plans nets = f8 à f16.</a:t>
            </a:r>
          </a:p>
          <a:p>
            <a:r>
              <a:rPr lang="fr-FR" sz="1600" b="1" dirty="0" smtClean="0">
                <a:solidFill>
                  <a:srgbClr val="FF0000"/>
                </a:solidFill>
                <a:effectLst>
                  <a:outerShdw blurRad="38100" dist="38100" dir="2700000" algn="tl">
                    <a:srgbClr val="000000">
                      <a:alpha val="43137"/>
                    </a:srgbClr>
                  </a:outerShdw>
                </a:effectLst>
              </a:rPr>
              <a:t>FILTRES  </a:t>
            </a:r>
            <a:r>
              <a:rPr lang="fr-FR" sz="1600" b="1" dirty="0" smtClean="0"/>
              <a:t>Gris neutre de 3-6-10 IL. (ND)</a:t>
            </a:r>
          </a:p>
          <a:p>
            <a:r>
              <a:rPr lang="fr-FR" sz="1600" b="1" dirty="0" smtClean="0"/>
              <a:t>Polariseur éventuel. (polarisation + 1 à 2 IL)</a:t>
            </a:r>
            <a:endParaRPr lang="fr-FR" sz="1600" b="1" dirty="0"/>
          </a:p>
        </p:txBody>
      </p:sp>
      <p:pic>
        <p:nvPicPr>
          <p:cNvPr id="16" name="Image 15" descr="MAISONGRANDE B GLANE.jpg"/>
          <p:cNvPicPr>
            <a:picLocks noChangeAspect="1"/>
          </p:cNvPicPr>
          <p:nvPr>
            <p:custDataLst>
              <p:tags r:id="rId6"/>
            </p:custDataLst>
          </p:nvPr>
        </p:nvPicPr>
        <p:blipFill>
          <a:blip r:embed="rId10" cstate="screen"/>
          <a:stretch>
            <a:fillRect/>
          </a:stretch>
        </p:blipFill>
        <p:spPr>
          <a:xfrm>
            <a:off x="5513785" y="393793"/>
            <a:ext cx="4845481" cy="3045258"/>
          </a:xfrm>
          <a:prstGeom prst="rect">
            <a:avLst/>
          </a:prstGeom>
          <a:ln w="28575">
            <a:solidFill>
              <a:srgbClr val="FFC000"/>
            </a:solidFill>
          </a:ln>
        </p:spPr>
      </p:pic>
      <p:pic>
        <p:nvPicPr>
          <p:cNvPr id="17" name="Image 16" descr="MAISONGRANDE B COROT.jpg"/>
          <p:cNvPicPr>
            <a:picLocks noChangeAspect="1"/>
          </p:cNvPicPr>
          <p:nvPr>
            <p:custDataLst>
              <p:tags r:id="rId7"/>
            </p:custDataLst>
          </p:nvPr>
        </p:nvPicPr>
        <p:blipFill>
          <a:blip r:embed="rId11" cstate="screen"/>
          <a:stretch>
            <a:fillRect/>
          </a:stretch>
        </p:blipFill>
        <p:spPr>
          <a:xfrm>
            <a:off x="5513785" y="3938159"/>
            <a:ext cx="4845481" cy="3048841"/>
          </a:xfrm>
          <a:prstGeom prst="rect">
            <a:avLst/>
          </a:prstGeom>
          <a:ln w="28575">
            <a:solidFill>
              <a:srgbClr val="FFC000"/>
            </a:solidFill>
          </a:ln>
        </p:spPr>
      </p:pic>
      <p:cxnSp>
        <p:nvCxnSpPr>
          <p:cNvPr id="9" name="Connecteur droit 8"/>
          <p:cNvCxnSpPr/>
          <p:nvPr>
            <p:custDataLst>
              <p:tags r:id="rId8"/>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501219" y="511276"/>
            <a:ext cx="4929024" cy="6984131"/>
          </a:xfrm>
          <a:prstGeom prst="rect">
            <a:avLst/>
          </a:prstGeom>
          <a:noFill/>
        </p:spPr>
        <p:txBody>
          <a:bodyPr wrap="square" lIns="104306" tIns="52153" rIns="104306" bIns="52153" rtlCol="0">
            <a:spAutoFit/>
          </a:bodyPr>
          <a:lstStyle/>
          <a:p>
            <a:pPr>
              <a:buFont typeface="Wingdings" pitchFamily="2" charset="2"/>
              <a:buChar char="v"/>
            </a:pPr>
            <a:r>
              <a:rPr lang="fr-FR" sz="1600" b="1" i="1" dirty="0" smtClean="0">
                <a:solidFill>
                  <a:srgbClr val="FF0000"/>
                </a:solidFill>
                <a:effectLst>
                  <a:outerShdw blurRad="38100" dist="38100" dir="2700000" algn="tl">
                    <a:srgbClr val="000000">
                      <a:alpha val="43137"/>
                    </a:srgbClr>
                  </a:outerShdw>
                </a:effectLst>
              </a:rPr>
              <a:t>Balance des blancs :</a:t>
            </a:r>
            <a:r>
              <a:rPr lang="fr-FR" sz="1600" dirty="0" smtClean="0">
                <a:solidFill>
                  <a:srgbClr val="FF0000"/>
                </a:solidFill>
                <a:effectLst>
                  <a:outerShdw blurRad="38100" dist="38100" dir="2700000" algn="tl">
                    <a:srgbClr val="000000">
                      <a:alpha val="43137"/>
                    </a:srgbClr>
                  </a:outerShdw>
                </a:effectLst>
              </a:rPr>
              <a:t> </a:t>
            </a:r>
            <a:r>
              <a:rPr lang="fr-FR" sz="1400" b="1" dirty="0" smtClean="0"/>
              <a:t>les filtres ND aiment le réglage Auto.</a:t>
            </a:r>
          </a:p>
          <a:p>
            <a:pPr>
              <a:buFont typeface="Wingdings" pitchFamily="2" charset="2"/>
              <a:buChar char="v"/>
            </a:pPr>
            <a:r>
              <a:rPr lang="fr-FR" sz="1600" b="1" i="1" dirty="0" smtClean="0">
                <a:solidFill>
                  <a:srgbClr val="FF0000"/>
                </a:solidFill>
                <a:effectLst>
                  <a:outerShdw blurRad="38100" dist="38100" dir="2700000" algn="tl">
                    <a:srgbClr val="000000">
                      <a:alpha val="43137"/>
                    </a:srgbClr>
                  </a:outerShdw>
                </a:effectLst>
              </a:rPr>
              <a:t>Déclenchement : </a:t>
            </a:r>
            <a:r>
              <a:rPr lang="fr-FR" sz="1400" b="1" dirty="0" smtClean="0"/>
              <a:t>Pour éviter les vibrations déclencher avec une télécommande (mode MUP).</a:t>
            </a:r>
          </a:p>
          <a:p>
            <a:pPr>
              <a:buFont typeface="Wingdings" pitchFamily="2" charset="2"/>
              <a:buChar char="ü"/>
            </a:pPr>
            <a:r>
              <a:rPr lang="fr-FR" sz="1400" b="1" dirty="0" smtClean="0"/>
              <a:t>Le mode réduction de bruit pour vitesse lente est conseillé. (Auto) Attention la durée totale de la prise de vue sera le double du temps de pose.</a:t>
            </a:r>
          </a:p>
          <a:p>
            <a:endParaRPr lang="fr-FR" sz="300" b="1" dirty="0" smtClean="0"/>
          </a:p>
          <a:p>
            <a:pPr>
              <a:buFont typeface="Wingdings" pitchFamily="2" charset="2"/>
              <a:buChar char="v"/>
            </a:pPr>
            <a:r>
              <a:rPr lang="fr-FR" sz="1600" b="1" dirty="0" smtClean="0">
                <a:solidFill>
                  <a:srgbClr val="FF0000"/>
                </a:solidFill>
                <a:effectLst>
                  <a:outerShdw blurRad="38100" dist="38100" dir="2700000" algn="tl">
                    <a:srgbClr val="000000">
                      <a:alpha val="43137"/>
                    </a:srgbClr>
                  </a:outerShdw>
                </a:effectLst>
              </a:rPr>
              <a:t>Visée en Live </a:t>
            </a:r>
            <a:r>
              <a:rPr lang="fr-FR" sz="1600" b="1" dirty="0" err="1" smtClean="0">
                <a:solidFill>
                  <a:srgbClr val="FF0000"/>
                </a:solidFill>
                <a:effectLst>
                  <a:outerShdw blurRad="38100" dist="38100" dir="2700000" algn="tl">
                    <a:srgbClr val="000000">
                      <a:alpha val="43137"/>
                    </a:srgbClr>
                  </a:outerShdw>
                </a:effectLst>
              </a:rPr>
              <a:t>view</a:t>
            </a:r>
            <a:r>
              <a:rPr lang="fr-FR" sz="1600" b="1" dirty="0" smtClean="0">
                <a:solidFill>
                  <a:srgbClr val="FF0000"/>
                </a:solidFill>
                <a:effectLst>
                  <a:outerShdw blurRad="38100" dist="38100" dir="2700000" algn="tl">
                    <a:srgbClr val="000000">
                      <a:alpha val="43137"/>
                    </a:srgbClr>
                  </a:outerShdw>
                </a:effectLst>
              </a:rPr>
              <a:t> : </a:t>
            </a:r>
            <a:r>
              <a:rPr lang="fr-FR" sz="1400" b="1" i="1" dirty="0" smtClean="0">
                <a:solidFill>
                  <a:srgbClr val="FF0000"/>
                </a:solidFill>
                <a:effectLst>
                  <a:outerShdw blurRad="38100" dist="38100" dir="2700000" algn="tl">
                    <a:srgbClr val="000000">
                      <a:alpha val="43137"/>
                    </a:srgbClr>
                  </a:outerShdw>
                </a:effectLst>
              </a:rPr>
              <a:t>Méthode rapide jusqu’à 30 secondes.</a:t>
            </a:r>
          </a:p>
          <a:p>
            <a:pPr>
              <a:buFont typeface="Wingdings" pitchFamily="2" charset="2"/>
              <a:buChar char="ü"/>
            </a:pPr>
            <a:r>
              <a:rPr lang="fr-FR" sz="1400" b="1" dirty="0" smtClean="0"/>
              <a:t>Monter le filtre. (3 à 6 IL)</a:t>
            </a:r>
          </a:p>
          <a:p>
            <a:pPr>
              <a:buFont typeface="Wingdings" pitchFamily="2" charset="2"/>
              <a:buChar char="ü"/>
            </a:pPr>
            <a:r>
              <a:rPr lang="fr-FR" sz="1400" b="1" dirty="0" smtClean="0"/>
              <a:t>Le point peut-être fait avec le filtre en place, le « Focus </a:t>
            </a:r>
            <a:r>
              <a:rPr lang="fr-FR" sz="1400" b="1" dirty="0" err="1" smtClean="0"/>
              <a:t>peaking</a:t>
            </a:r>
            <a:r>
              <a:rPr lang="fr-FR" sz="1400" b="1" dirty="0" smtClean="0"/>
              <a:t> » apporte une aide appréciable. </a:t>
            </a:r>
          </a:p>
          <a:p>
            <a:pPr>
              <a:buFont typeface="Wingdings" pitchFamily="2" charset="2"/>
              <a:buChar char="ü"/>
            </a:pPr>
            <a:r>
              <a:rPr lang="fr-FR" sz="1400" b="1" dirty="0" smtClean="0"/>
              <a:t>ISO le plus bas possible. Mesure Centrale pondérée. </a:t>
            </a:r>
          </a:p>
          <a:p>
            <a:r>
              <a:rPr lang="fr-FR" sz="1200" b="1" i="1" dirty="0" smtClean="0"/>
              <a:t>La mesure Multizone ne convient pas au travers d’un filtre de plus d’un IL.</a:t>
            </a:r>
          </a:p>
          <a:p>
            <a:r>
              <a:rPr lang="fr-FR" sz="1400" b="1" i="1" dirty="0" smtClean="0">
                <a:solidFill>
                  <a:srgbClr val="FF0000"/>
                </a:solidFill>
                <a:effectLst>
                  <a:outerShdw blurRad="38100" dist="38100" dir="2700000" algn="tl">
                    <a:srgbClr val="000000">
                      <a:alpha val="43137"/>
                    </a:srgbClr>
                  </a:outerShdw>
                </a:effectLst>
              </a:rPr>
              <a:t>Jusqu’à 30 s : </a:t>
            </a:r>
            <a:r>
              <a:rPr lang="fr-FR" sz="1400" b="1" dirty="0" smtClean="0"/>
              <a:t>Mode de prise de vue Av ou Manuel. </a:t>
            </a:r>
          </a:p>
          <a:p>
            <a:pPr>
              <a:buFont typeface="Wingdings" pitchFamily="2" charset="2"/>
              <a:buChar char="ü"/>
            </a:pPr>
            <a:r>
              <a:rPr lang="fr-FR" sz="1400" b="1" dirty="0" smtClean="0"/>
              <a:t>Il n’est pas nécessaire d’obturer le viseur pour déclencher.</a:t>
            </a:r>
          </a:p>
          <a:p>
            <a:r>
              <a:rPr lang="fr-FR" sz="1400" b="1" i="1" dirty="0" smtClean="0">
                <a:solidFill>
                  <a:srgbClr val="FF0000"/>
                </a:solidFill>
                <a:effectLst>
                  <a:outerShdw blurRad="38100" dist="38100" dir="2700000" algn="tl">
                    <a:srgbClr val="000000">
                      <a:alpha val="43137"/>
                    </a:srgbClr>
                  </a:outerShdw>
                </a:effectLst>
              </a:rPr>
              <a:t>Au-delà de 30 s : </a:t>
            </a:r>
            <a:r>
              <a:rPr lang="fr-FR" sz="1400" b="1" i="1" dirty="0" smtClean="0"/>
              <a:t>Faire la visée au viseur en utilisant la pose B.</a:t>
            </a:r>
          </a:p>
          <a:p>
            <a:endParaRPr lang="fr-FR" sz="400" b="1" dirty="0" smtClean="0"/>
          </a:p>
          <a:p>
            <a:pPr>
              <a:buFont typeface="Wingdings" pitchFamily="2" charset="2"/>
              <a:buChar char="v"/>
            </a:pPr>
            <a:r>
              <a:rPr lang="fr-FR" sz="1600" b="1" dirty="0" smtClean="0">
                <a:solidFill>
                  <a:srgbClr val="FF0000"/>
                </a:solidFill>
                <a:effectLst>
                  <a:outerShdw blurRad="38100" dist="38100" dir="2700000" algn="tl">
                    <a:srgbClr val="000000">
                      <a:alpha val="43137"/>
                    </a:srgbClr>
                  </a:outerShdw>
                </a:effectLst>
              </a:rPr>
              <a:t>Visée au viseur : </a:t>
            </a:r>
            <a:r>
              <a:rPr lang="fr-FR" sz="1400" b="1" i="1" dirty="0" smtClean="0">
                <a:solidFill>
                  <a:srgbClr val="FF0000"/>
                </a:solidFill>
                <a:effectLst>
                  <a:outerShdw blurRad="38100" dist="38100" dir="2700000" algn="tl">
                    <a:srgbClr val="000000">
                      <a:alpha val="43137"/>
                    </a:srgbClr>
                  </a:outerShdw>
                </a:effectLst>
              </a:rPr>
              <a:t>Méthode plus lente et plus précise. </a:t>
            </a:r>
          </a:p>
          <a:p>
            <a:pPr>
              <a:buFont typeface="Wingdings" pitchFamily="2" charset="2"/>
              <a:buChar char="ü"/>
            </a:pPr>
            <a:r>
              <a:rPr lang="fr-FR" sz="1400" b="1" dirty="0" smtClean="0"/>
              <a:t>Sans le filtre, faire la mise au point. </a:t>
            </a:r>
            <a:endParaRPr lang="fr-FR" sz="1400" b="1" i="1" dirty="0" smtClean="0"/>
          </a:p>
          <a:p>
            <a:r>
              <a:rPr lang="fr-FR" sz="1400" b="1" i="1" dirty="0" smtClean="0"/>
              <a:t>Contrôler la mise au point en mode live </a:t>
            </a:r>
            <a:r>
              <a:rPr lang="fr-FR" sz="1400" b="1" i="1" dirty="0" err="1" smtClean="0"/>
              <a:t>view</a:t>
            </a:r>
            <a:r>
              <a:rPr lang="fr-FR" sz="1400" b="1" i="1" dirty="0" smtClean="0"/>
              <a:t> en s’aidant du « Focus </a:t>
            </a:r>
            <a:r>
              <a:rPr lang="fr-FR" sz="1400" b="1" i="1" dirty="0" err="1" smtClean="0"/>
              <a:t>peaking</a:t>
            </a:r>
            <a:r>
              <a:rPr lang="fr-FR" sz="1400" b="1" i="1" dirty="0" smtClean="0"/>
              <a:t> » puis revenir à la visée au viseur.</a:t>
            </a:r>
          </a:p>
          <a:p>
            <a:pPr>
              <a:buFont typeface="Wingdings" pitchFamily="2" charset="2"/>
              <a:buChar char="ü"/>
            </a:pPr>
            <a:r>
              <a:rPr lang="fr-FR" sz="1400" b="1" dirty="0" smtClean="0"/>
              <a:t>ISO le plus bas possible. Mesure multizone ou Centrale pondérée. Sans le filtre, régler l'exposition afin de pouvoir appliquer une correction éventuelle. (écart au gris 18%)</a:t>
            </a:r>
            <a:endParaRPr lang="fr-FR" sz="1400" b="1" i="1" dirty="0" smtClean="0"/>
          </a:p>
          <a:p>
            <a:pPr>
              <a:buFont typeface="Wingdings" pitchFamily="2" charset="2"/>
              <a:buChar char="ü"/>
            </a:pPr>
            <a:r>
              <a:rPr lang="fr-FR" sz="1400" b="1" dirty="0" smtClean="0"/>
              <a:t>Conserver l’ouverture puis en utilisant la « table » adapter le temps de pose en fonction du filtre :</a:t>
            </a:r>
          </a:p>
          <a:p>
            <a:r>
              <a:rPr lang="fr-FR" sz="1400" b="1" i="1" dirty="0" smtClean="0">
                <a:solidFill>
                  <a:srgbClr val="FF0000"/>
                </a:solidFill>
                <a:effectLst>
                  <a:outerShdw blurRad="38100" dist="38100" dir="2700000" algn="tl">
                    <a:srgbClr val="000000">
                      <a:alpha val="43137"/>
                    </a:srgbClr>
                  </a:outerShdw>
                </a:effectLst>
              </a:rPr>
              <a:t>Jusqu’à 30 s :  </a:t>
            </a:r>
            <a:r>
              <a:rPr lang="fr-FR" sz="1400" b="1" dirty="0" smtClean="0"/>
              <a:t>Mode de prise de vue </a:t>
            </a:r>
            <a:r>
              <a:rPr lang="fr-FR" sz="1400" b="1" dirty="0" smtClean="0">
                <a:effectLst>
                  <a:outerShdw blurRad="38100" dist="38100" dir="2700000" algn="tl">
                    <a:srgbClr val="000000">
                      <a:alpha val="43137"/>
                    </a:srgbClr>
                  </a:outerShdw>
                </a:effectLst>
              </a:rPr>
              <a:t>Manuel.</a:t>
            </a:r>
          </a:p>
          <a:p>
            <a:r>
              <a:rPr lang="fr-FR" sz="1400" b="1" i="1" dirty="0" smtClean="0">
                <a:solidFill>
                  <a:srgbClr val="FF0000"/>
                </a:solidFill>
                <a:effectLst>
                  <a:outerShdw blurRad="38100" dist="38100" dir="2700000" algn="tl">
                    <a:srgbClr val="000000">
                      <a:alpha val="43137"/>
                    </a:srgbClr>
                  </a:outerShdw>
                </a:effectLst>
              </a:rPr>
              <a:t>Au-delà de 30 s : </a:t>
            </a:r>
            <a:r>
              <a:rPr lang="fr-FR" sz="1400" b="1" dirty="0" smtClean="0">
                <a:effectLst>
                  <a:outerShdw blurRad="38100" dist="38100" dir="2700000" algn="tl">
                    <a:srgbClr val="000000">
                      <a:alpha val="43137"/>
                    </a:srgbClr>
                  </a:outerShdw>
                </a:effectLst>
              </a:rPr>
              <a:t>Pose B</a:t>
            </a:r>
            <a:r>
              <a:rPr lang="fr-FR" sz="1400" b="1" dirty="0" smtClean="0"/>
              <a:t>.</a:t>
            </a:r>
            <a:r>
              <a:rPr lang="fr-FR" sz="1400" b="1" i="1" dirty="0" smtClean="0">
                <a:cs typeface="Arial" pitchFamily="34" charset="0"/>
              </a:rPr>
              <a:t> (votre boitier </a:t>
            </a:r>
            <a:r>
              <a:rPr lang="fr-FR" sz="1400" b="1" i="1" dirty="0" smtClean="0">
                <a:solidFill>
                  <a:srgbClr val="000000"/>
                </a:solidFill>
                <a:cs typeface="Arial" pitchFamily="34" charset="0"/>
              </a:rPr>
              <a:t>permet peut-être le paramétrage du temps de pose, si non utiliser un chronomètre) </a:t>
            </a:r>
            <a:endParaRPr lang="fr-FR" sz="1400" b="1" i="1" dirty="0" smtClean="0"/>
          </a:p>
          <a:p>
            <a:pPr>
              <a:buFont typeface="Wingdings" pitchFamily="2" charset="2"/>
              <a:buChar char="ü"/>
            </a:pPr>
            <a:r>
              <a:rPr lang="fr-FR" sz="1400" b="1" dirty="0" smtClean="0"/>
              <a:t>Monter le filtre sans faire varier le point.</a:t>
            </a:r>
            <a:endParaRPr lang="fr-FR" sz="1400" b="1" i="1" dirty="0" smtClean="0"/>
          </a:p>
          <a:p>
            <a:pPr>
              <a:buFont typeface="Wingdings" pitchFamily="2" charset="2"/>
              <a:buChar char="ü"/>
            </a:pPr>
            <a:r>
              <a:rPr lang="fr-FR" sz="1400" b="1" dirty="0" smtClean="0">
                <a:effectLst>
                  <a:outerShdw blurRad="38100" dist="38100" dir="2700000" algn="tl">
                    <a:srgbClr val="000000">
                      <a:alpha val="43137"/>
                    </a:srgbClr>
                  </a:outerShdw>
                </a:effectLst>
              </a:rPr>
              <a:t>Obturer le viseur avant de déclencher.</a:t>
            </a:r>
          </a:p>
          <a:p>
            <a:r>
              <a:rPr lang="fr-FR" sz="1400" b="1" i="1" dirty="0" smtClean="0"/>
              <a:t>N.B. Cette méthode oblige à manipuler le filtre à chaque prise de vue.</a:t>
            </a:r>
            <a:endParaRPr lang="fr-FR" sz="600" b="1" dirty="0" smtClean="0"/>
          </a:p>
        </p:txBody>
      </p:sp>
      <p:sp>
        <p:nvSpPr>
          <p:cNvPr id="5" name="ZoneTexte 4"/>
          <p:cNvSpPr txBox="1"/>
          <p:nvPr>
            <p:custDataLst>
              <p:tags r:id="rId2"/>
            </p:custDataLst>
          </p:nvPr>
        </p:nvSpPr>
        <p:spPr>
          <a:xfrm rot="16200000">
            <a:off x="2812226" y="3366636"/>
            <a:ext cx="6014998" cy="611877"/>
          </a:xfrm>
          <a:prstGeom prst="rect">
            <a:avLst/>
          </a:prstGeom>
          <a:noFill/>
        </p:spPr>
        <p:txBody>
          <a:bodyPr wrap="square" lIns="104306" tIns="52153" rIns="104306" bIns="52153" rtlCol="0">
            <a:spAutoFit/>
          </a:bodyPr>
          <a:lstStyle/>
          <a:p>
            <a:r>
              <a:rPr lang="fr-FR" sz="1600" b="1" i="1" dirty="0" smtClean="0"/>
              <a:t>Lire la vitesse sans le filtre. Dans la limite du couplage du boitier (30 s) rester en mode Av ou M. Au-delà passer en mode B.</a:t>
            </a:r>
            <a:r>
              <a:rPr lang="fr-FR" sz="1400" b="1" i="1" dirty="0" smtClean="0"/>
              <a:t> </a:t>
            </a:r>
          </a:p>
        </p:txBody>
      </p:sp>
      <p:graphicFrame>
        <p:nvGraphicFramePr>
          <p:cNvPr id="6" name="Tableau 5"/>
          <p:cNvGraphicFramePr>
            <a:graphicFrameLocks noGrp="1"/>
          </p:cNvGraphicFramePr>
          <p:nvPr>
            <p:custDataLst>
              <p:tags r:id="rId3"/>
            </p:custDataLst>
          </p:nvPr>
        </p:nvGraphicFramePr>
        <p:xfrm>
          <a:off x="6182128" y="236265"/>
          <a:ext cx="4260682" cy="6861204"/>
        </p:xfrm>
        <a:graphic>
          <a:graphicData uri="http://schemas.openxmlformats.org/drawingml/2006/table">
            <a:tbl>
              <a:tblPr/>
              <a:tblGrid>
                <a:gridCol w="573734"/>
                <a:gridCol w="41920"/>
                <a:gridCol w="637488"/>
                <a:gridCol w="83543"/>
                <a:gridCol w="668342"/>
                <a:gridCol w="83543"/>
                <a:gridCol w="668342"/>
                <a:gridCol w="83543"/>
                <a:gridCol w="668342"/>
                <a:gridCol w="83543"/>
                <a:gridCol w="668342"/>
              </a:tblGrid>
              <a:tr h="190589">
                <a:tc rowSpan="2">
                  <a:txBody>
                    <a:bodyPr/>
                    <a:lstStyle/>
                    <a:p>
                      <a:pPr algn="ctr" fontAlgn="ctr"/>
                      <a:r>
                        <a:rPr lang="fr-FR" sz="1200" b="1" i="1" u="none" strike="noStrike" dirty="0">
                          <a:solidFill>
                            <a:srgbClr val="000000"/>
                          </a:solidFill>
                          <a:latin typeface="Calibri"/>
                        </a:rPr>
                        <a:t>Sans filtre</a:t>
                      </a:r>
                    </a:p>
                  </a:txBody>
                  <a:tcPr marL="6108" marR="6108" marT="5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latin typeface="Calibri"/>
                        </a:rPr>
                        <a:t> </a:t>
                      </a:r>
                    </a:p>
                  </a:txBody>
                  <a:tcPr marL="6108" marR="6108" marT="57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FR" sz="1200" b="1" i="0" u="none" strike="noStrike" dirty="0">
                          <a:solidFill>
                            <a:srgbClr val="000000"/>
                          </a:solidFill>
                          <a:latin typeface="Calibri"/>
                        </a:rPr>
                        <a:t>3 IL</a:t>
                      </a:r>
                    </a:p>
                  </a:txBody>
                  <a:tcPr marL="6108" marR="6108" marT="5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200" b="1" i="0" u="none" strike="noStrike" dirty="0">
                          <a:solidFill>
                            <a:srgbClr val="000000"/>
                          </a:solidFill>
                          <a:latin typeface="Calibri"/>
                        </a:rPr>
                        <a:t> </a:t>
                      </a:r>
                    </a:p>
                  </a:txBody>
                  <a:tcPr marL="6108" marR="6108" marT="57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FR" sz="1200" b="1" i="0" u="none" strike="noStrike">
                          <a:solidFill>
                            <a:srgbClr val="000000"/>
                          </a:solidFill>
                          <a:latin typeface="Calibri"/>
                        </a:rPr>
                        <a:t>6 IL</a:t>
                      </a:r>
                    </a:p>
                  </a:txBody>
                  <a:tcPr marL="6108" marR="6108" marT="5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a:t>
                      </a:r>
                    </a:p>
                  </a:txBody>
                  <a:tcPr marL="6108" marR="6108" marT="57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FR" sz="1200" b="1" i="0" u="none" strike="noStrike">
                          <a:solidFill>
                            <a:srgbClr val="000000"/>
                          </a:solidFill>
                          <a:latin typeface="Calibri"/>
                        </a:rPr>
                        <a:t>8 IL</a:t>
                      </a:r>
                    </a:p>
                  </a:txBody>
                  <a:tcPr marL="6108" marR="6108" marT="5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a:t>
                      </a:r>
                    </a:p>
                  </a:txBody>
                  <a:tcPr marL="6108" marR="6108" marT="57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fr-FR" sz="1200" b="1" i="0" u="none" strike="noStrike">
                          <a:solidFill>
                            <a:srgbClr val="000000"/>
                          </a:solidFill>
                          <a:latin typeface="Calibri"/>
                        </a:rPr>
                        <a:t>10 IL</a:t>
                      </a:r>
                    </a:p>
                  </a:txBody>
                  <a:tcPr marL="6108" marR="6108" marT="5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latin typeface="Calibri"/>
                        </a:rPr>
                        <a:t> </a:t>
                      </a:r>
                    </a:p>
                  </a:txBody>
                  <a:tcPr marL="6108" marR="6108" marT="57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r>
                        <a:rPr lang="fr-FR" sz="1200" b="1" i="1" u="none" strike="noStrike">
                          <a:solidFill>
                            <a:srgbClr val="000000"/>
                          </a:solidFill>
                          <a:latin typeface="Calibri"/>
                        </a:rPr>
                        <a:t>Sans filtre</a:t>
                      </a:r>
                    </a:p>
                  </a:txBody>
                  <a:tcPr marL="6108" marR="6108" marT="5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89">
                <a:tc vMerge="1">
                  <a:txBody>
                    <a:bodyPr/>
                    <a:lstStyle/>
                    <a:p>
                      <a:endParaRPr lang="fr-FR"/>
                    </a:p>
                  </a:txBody>
                  <a:tcPr/>
                </a:tc>
                <a:tc>
                  <a:txBody>
                    <a:bodyPr/>
                    <a:lstStyle/>
                    <a:p>
                      <a:pPr algn="ctr" fontAlgn="ctr"/>
                      <a:endParaRPr lang="fr-FR" sz="1200" b="0" i="0" u="none" strike="noStrike">
                        <a:solidFill>
                          <a:srgbClr val="000000"/>
                        </a:solidFill>
                        <a:latin typeface="Calibri"/>
                      </a:endParaRPr>
                    </a:p>
                  </a:txBody>
                  <a:tcPr marL="6108" marR="6108" marT="5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FFFFFF"/>
                          </a:solidFill>
                          <a:latin typeface="Calibri"/>
                        </a:rPr>
                        <a:t>ND 8</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endParaRPr lang="fr-FR" sz="1200" b="1" i="0" u="none" strike="noStrike" dirty="0">
                        <a:solidFill>
                          <a:srgbClr val="000000"/>
                        </a:solidFill>
                        <a:latin typeface="Calibri"/>
                      </a:endParaRPr>
                    </a:p>
                  </a:txBody>
                  <a:tcPr marL="6108" marR="6108" marT="57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FFFFFF"/>
                          </a:solidFill>
                          <a:latin typeface="Calibri"/>
                        </a:rPr>
                        <a:t>ND 65</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endParaRPr lang="fr-FR" sz="1200" b="1" i="0" u="none" strike="noStrike" dirty="0">
                        <a:solidFill>
                          <a:srgbClr val="000000"/>
                        </a:solidFill>
                        <a:latin typeface="Calibri"/>
                      </a:endParaRPr>
                    </a:p>
                  </a:txBody>
                  <a:tcPr marL="6108" marR="6108" marT="57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FFFFFF"/>
                          </a:solidFill>
                          <a:latin typeface="Calibri"/>
                        </a:rPr>
                        <a:t>ND 256</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FFFFFF"/>
                          </a:solidFill>
                          <a:latin typeface="Calibri"/>
                        </a:rPr>
                        <a:t>ND 1024</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fr-FR"/>
                    </a:p>
                  </a:txBody>
                  <a:tcPr/>
                </a:tc>
              </a:tr>
              <a:tr h="190589">
                <a:tc>
                  <a:txBody>
                    <a:bodyPr/>
                    <a:lstStyle/>
                    <a:p>
                      <a:pPr algn="ctr" fontAlgn="ctr"/>
                      <a:r>
                        <a:rPr lang="fr-FR" sz="1200" b="1" i="0" u="none" strike="noStrike">
                          <a:solidFill>
                            <a:srgbClr val="FFFFFF"/>
                          </a:solidFill>
                          <a:latin typeface="Calibri"/>
                        </a:rPr>
                        <a:t>1/500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1/60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1/8</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0,5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2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FFFFFF"/>
                          </a:solidFill>
                          <a:latin typeface="Calibri"/>
                        </a:rPr>
                        <a:t>1/500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90589">
                <a:tc>
                  <a:txBody>
                    <a:bodyPr/>
                    <a:lstStyle/>
                    <a:p>
                      <a:pPr algn="ctr" fontAlgn="ctr"/>
                      <a:r>
                        <a:rPr lang="fr-FR" sz="1200" b="1" i="0" u="none" strike="noStrike">
                          <a:solidFill>
                            <a:srgbClr val="000000"/>
                          </a:solidFill>
                          <a:latin typeface="Calibri"/>
                        </a:rPr>
                        <a:t>400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50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6</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0,6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2,5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dirty="0">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400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000000"/>
                          </a:solidFill>
                          <a:latin typeface="Calibri"/>
                        </a:rPr>
                        <a:t>320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40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5</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0,8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3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320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FFFFFF"/>
                          </a:solidFill>
                          <a:latin typeface="Calibri"/>
                        </a:rPr>
                        <a:t>1/250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1/30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1/4</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4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FFFFFF"/>
                          </a:solidFill>
                          <a:latin typeface="Calibri"/>
                        </a:rPr>
                        <a:t>1/250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90589">
                <a:tc>
                  <a:txBody>
                    <a:bodyPr/>
                    <a:lstStyle/>
                    <a:p>
                      <a:pPr algn="ctr" fontAlgn="ctr"/>
                      <a:r>
                        <a:rPr lang="fr-FR" sz="1200" b="1" i="0" u="none" strike="noStrike">
                          <a:solidFill>
                            <a:srgbClr val="000000"/>
                          </a:solidFill>
                          <a:latin typeface="Calibri"/>
                        </a:rPr>
                        <a:t>200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25</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0,3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1,3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5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200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000000"/>
                          </a:solidFill>
                          <a:latin typeface="Calibri"/>
                        </a:rPr>
                        <a:t>160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0,4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1,6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6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160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FFFFFF"/>
                          </a:solidFill>
                          <a:latin typeface="Calibri"/>
                        </a:rPr>
                        <a:t>1/125</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1/15</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0,5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2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8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FFFFFF"/>
                          </a:solidFill>
                          <a:latin typeface="Calibri"/>
                        </a:rPr>
                        <a:t>1/125</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90589">
                <a:tc>
                  <a:txBody>
                    <a:bodyPr/>
                    <a:lstStyle/>
                    <a:p>
                      <a:pPr algn="ctr" fontAlgn="ctr"/>
                      <a:r>
                        <a:rPr lang="fr-FR" sz="1200" b="1" i="0" u="none" strike="noStrike">
                          <a:solidFill>
                            <a:srgbClr val="000000"/>
                          </a:solidFill>
                          <a:latin typeface="Calibri"/>
                        </a:rPr>
                        <a:t>100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11</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0,6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2,5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10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100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000000"/>
                          </a:solidFill>
                          <a:latin typeface="Calibri"/>
                        </a:rPr>
                        <a:t>80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0,8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3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13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80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FFFFFF"/>
                          </a:solidFill>
                          <a:latin typeface="Calibri"/>
                        </a:rPr>
                        <a:t>1/60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1/8</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4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endParaRPr lang="fr-FR" sz="1200" b="1" i="0" u="none" strike="noStrike" dirty="0">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16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FFFFFF"/>
                          </a:solidFill>
                          <a:latin typeface="Calibri"/>
                        </a:rPr>
                        <a:t>1/60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90589">
                <a:tc>
                  <a:txBody>
                    <a:bodyPr/>
                    <a:lstStyle/>
                    <a:p>
                      <a:pPr algn="ctr" fontAlgn="ctr"/>
                      <a:r>
                        <a:rPr lang="fr-FR" sz="1200" b="1" i="0" u="none" strike="noStrike">
                          <a:solidFill>
                            <a:srgbClr val="000000"/>
                          </a:solidFill>
                          <a:latin typeface="Calibri"/>
                        </a:rPr>
                        <a:t>50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6</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1,3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5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20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50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000000"/>
                          </a:solidFill>
                          <a:latin typeface="Calibri"/>
                        </a:rPr>
                        <a:t>40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5</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1,6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6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25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40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FFFFFF"/>
                          </a:solidFill>
                          <a:latin typeface="Calibri"/>
                        </a:rPr>
                        <a:t>1/30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1/4</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8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32 s</a:t>
                      </a:r>
                    </a:p>
                  </a:txBody>
                  <a:tcPr marL="6108" marR="6108" marT="5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FFFFFF"/>
                          </a:solidFill>
                          <a:latin typeface="Calibri"/>
                        </a:rPr>
                        <a:t>1/30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90589">
                <a:tc>
                  <a:txBody>
                    <a:bodyPr/>
                    <a:lstStyle/>
                    <a:p>
                      <a:pPr algn="ctr" fontAlgn="ctr"/>
                      <a:r>
                        <a:rPr lang="fr-FR" sz="1200" b="1" i="0" u="none" strike="noStrike">
                          <a:solidFill>
                            <a:srgbClr val="000000"/>
                          </a:solidFill>
                          <a:latin typeface="Calibri"/>
                        </a:rPr>
                        <a:t>25</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0,3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2,5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40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25</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000000"/>
                          </a:solidFill>
                          <a:latin typeface="Calibri"/>
                        </a:rPr>
                        <a:t>20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0,4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3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13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50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20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FFFFFF"/>
                          </a:solidFill>
                          <a:latin typeface="Calibri"/>
                        </a:rPr>
                        <a:t>1/15</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0,5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4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16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1 m 4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FFFFFF"/>
                          </a:solidFill>
                          <a:latin typeface="Calibri"/>
                        </a:rPr>
                        <a:t>1/15</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90589">
                <a:tc>
                  <a:txBody>
                    <a:bodyPr/>
                    <a:lstStyle/>
                    <a:p>
                      <a:pPr algn="ctr" fontAlgn="ctr"/>
                      <a:r>
                        <a:rPr lang="fr-FR" sz="1200" b="1" i="0" u="none" strike="noStrike">
                          <a:solidFill>
                            <a:srgbClr val="000000"/>
                          </a:solidFill>
                          <a:latin typeface="Calibri"/>
                        </a:rPr>
                        <a:t>13</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0,6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5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 m 20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13</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000000"/>
                          </a:solidFill>
                          <a:latin typeface="Calibri"/>
                        </a:rPr>
                        <a:t>10</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0,8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6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25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1 m 40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10</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FFFFFF"/>
                          </a:solidFill>
                          <a:latin typeface="Calibri"/>
                        </a:rPr>
                        <a:t>1/8</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8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32 s</a:t>
                      </a:r>
                    </a:p>
                  </a:txBody>
                  <a:tcPr marL="6108" marR="6108" marT="5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fr-FR" sz="1200" b="1" i="0" u="none" strike="noStrike">
                        <a:solidFill>
                          <a:srgbClr val="000000"/>
                        </a:solidFill>
                        <a:latin typeface="Calibri"/>
                      </a:endParaRP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2 m 8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FFFFFF"/>
                          </a:solidFill>
                          <a:latin typeface="Calibri"/>
                        </a:rPr>
                        <a:t>1/8</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90589">
                <a:tc>
                  <a:txBody>
                    <a:bodyPr/>
                    <a:lstStyle/>
                    <a:p>
                      <a:pPr algn="ctr" fontAlgn="ctr"/>
                      <a:r>
                        <a:rPr lang="fr-FR" sz="1200" b="1" i="0" u="none" strike="noStrike">
                          <a:solidFill>
                            <a:srgbClr val="000000"/>
                          </a:solidFill>
                          <a:latin typeface="Calibri"/>
                        </a:rPr>
                        <a:t>6</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1,3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40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2 m 40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6</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000000"/>
                          </a:solidFill>
                          <a:latin typeface="Calibri"/>
                        </a:rPr>
                        <a:t>5</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1,6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13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50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3 m 30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5</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FFFFFF"/>
                          </a:solidFill>
                          <a:latin typeface="Calibri"/>
                        </a:rPr>
                        <a:t>1/4</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16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 m 4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4 m 16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FFFFFF"/>
                          </a:solidFill>
                          <a:latin typeface="Calibri"/>
                        </a:rPr>
                        <a:t>1/4</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90589">
                <a:tc>
                  <a:txBody>
                    <a:bodyPr/>
                    <a:lstStyle/>
                    <a:p>
                      <a:pPr algn="ctr" fontAlgn="ctr"/>
                      <a:r>
                        <a:rPr lang="fr-FR" sz="1200" b="1" i="0" u="none" strike="noStrike">
                          <a:solidFill>
                            <a:srgbClr val="000000"/>
                          </a:solidFill>
                          <a:latin typeface="Calibri"/>
                        </a:rPr>
                        <a:t>0,3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2,5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 m 20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5 m 20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0,3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000000"/>
                          </a:solidFill>
                          <a:latin typeface="Calibri"/>
                        </a:rPr>
                        <a:t>0,4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3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25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 m 40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6 m 24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dirty="0">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0,4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FFFFFF"/>
                          </a:solidFill>
                          <a:latin typeface="Calibri"/>
                        </a:rPr>
                        <a:t>0,5 s </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4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32 s</a:t>
                      </a:r>
                    </a:p>
                  </a:txBody>
                  <a:tcPr marL="6108" marR="6108" marT="5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fr-FR" sz="1200" b="1" i="0" u="none" strike="noStrike">
                        <a:solidFill>
                          <a:srgbClr val="000000"/>
                        </a:solidFill>
                        <a:latin typeface="Calibri"/>
                      </a:endParaRP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 m 8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8 m 32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endParaRPr lang="fr-FR" sz="1200" b="0" i="0" u="none" strike="noStrike" dirty="0">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FFFFFF"/>
                          </a:solidFill>
                          <a:latin typeface="Calibri"/>
                        </a:rPr>
                        <a:t>0,5 s </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90589">
                <a:tc>
                  <a:txBody>
                    <a:bodyPr/>
                    <a:lstStyle/>
                    <a:p>
                      <a:pPr algn="ctr" fontAlgn="ctr"/>
                      <a:r>
                        <a:rPr lang="fr-FR" sz="1200" b="1" i="0" u="none" strike="noStrike">
                          <a:solidFill>
                            <a:srgbClr val="000000"/>
                          </a:solidFill>
                          <a:latin typeface="Calibri"/>
                        </a:rPr>
                        <a:t>0,6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5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40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 m 40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dirty="0">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10 m 40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dirty="0">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0,6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000000"/>
                          </a:solidFill>
                          <a:latin typeface="Calibri"/>
                        </a:rPr>
                        <a:t>0,8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6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50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3 m 30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13 m 16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dirty="0">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0,8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FFFFFF"/>
                          </a:solidFill>
                          <a:latin typeface="Calibri"/>
                        </a:rPr>
                        <a:t>1 s </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8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 m 4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4 m 16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17 m</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endParaRPr lang="fr-FR" sz="1200" b="0" i="0" u="none" strike="noStrike" dirty="0">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FFFFFF"/>
                          </a:solidFill>
                          <a:latin typeface="Calibri"/>
                        </a:rPr>
                        <a:t>1 s </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90589">
                <a:tc>
                  <a:txBody>
                    <a:bodyPr/>
                    <a:lstStyle/>
                    <a:p>
                      <a:pPr algn="ctr" fontAlgn="ctr"/>
                      <a:r>
                        <a:rPr lang="fr-FR" sz="1200" b="1" i="0" u="none" strike="noStrike">
                          <a:solidFill>
                            <a:srgbClr val="000000"/>
                          </a:solidFill>
                          <a:latin typeface="Calibri"/>
                        </a:rPr>
                        <a:t>1,3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10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 m 20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5 m 20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 </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dirty="0">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1,3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000000"/>
                          </a:solidFill>
                          <a:latin typeface="Calibri"/>
                        </a:rPr>
                        <a:t>1,6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13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 m 40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6 m 24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 </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1,6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FFFFFF"/>
                          </a:solidFill>
                          <a:latin typeface="Calibri"/>
                        </a:rPr>
                        <a:t>2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16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 m 8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8 m 32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 </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FFFFFF"/>
                          </a:solidFill>
                          <a:latin typeface="Calibri"/>
                        </a:rPr>
                        <a:t>2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90589">
                <a:tc>
                  <a:txBody>
                    <a:bodyPr/>
                    <a:lstStyle/>
                    <a:p>
                      <a:pPr algn="ctr" fontAlgn="ctr"/>
                      <a:r>
                        <a:rPr lang="fr-FR" sz="1200" b="1" i="0" u="none" strike="noStrike">
                          <a:solidFill>
                            <a:srgbClr val="000000"/>
                          </a:solidFill>
                          <a:latin typeface="Calibri"/>
                        </a:rPr>
                        <a:t>2,5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20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 m 40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10 m 40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 </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2,5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000000"/>
                          </a:solidFill>
                          <a:latin typeface="Calibri"/>
                        </a:rPr>
                        <a:t>3 s </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25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3 m 30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a:solidFill>
                            <a:srgbClr val="000000"/>
                          </a:solidFill>
                          <a:latin typeface="Calibri"/>
                        </a:rPr>
                        <a:t>13 m 16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200" b="1" i="0" u="none" strike="noStrike">
                        <a:solidFill>
                          <a:srgbClr val="000000"/>
                        </a:solidFill>
                        <a:latin typeface="Calibri"/>
                      </a:endParaRP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 </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200" b="1" i="0" u="none" strike="noStrike" dirty="0">
                          <a:solidFill>
                            <a:srgbClr val="000000"/>
                          </a:solidFill>
                          <a:latin typeface="Calibri"/>
                        </a:rPr>
                        <a:t>3 s </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89">
                <a:tc>
                  <a:txBody>
                    <a:bodyPr/>
                    <a:lstStyle/>
                    <a:p>
                      <a:pPr algn="ctr" fontAlgn="ctr"/>
                      <a:r>
                        <a:rPr lang="fr-FR" sz="1200" b="1" i="0" u="none" strike="noStrike">
                          <a:solidFill>
                            <a:srgbClr val="FFFFFF"/>
                          </a:solidFill>
                          <a:latin typeface="Calibri"/>
                        </a:rPr>
                        <a:t>4 s</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1200" b="0" i="0" u="none" strike="noStrike">
                          <a:solidFill>
                            <a:srgbClr val="000000"/>
                          </a:solidFill>
                          <a:latin typeface="Calibri"/>
                        </a:rPr>
                        <a:t> </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latin typeface="Calibri"/>
                        </a:rPr>
                        <a:t>32 s</a:t>
                      </a:r>
                    </a:p>
                  </a:txBody>
                  <a:tcPr marL="6108" marR="6108" marT="5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200" b="1" i="0" u="none" strike="noStrike">
                          <a:solidFill>
                            <a:srgbClr val="000000"/>
                          </a:solidFill>
                          <a:latin typeface="Calibri"/>
                        </a:rPr>
                        <a:t> </a:t>
                      </a:r>
                    </a:p>
                  </a:txBody>
                  <a:tcPr marL="6108" marR="6108" marT="5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latin typeface="Calibri"/>
                        </a:rPr>
                        <a:t>4 m 16 s</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1200" b="1" i="0" u="none" strike="noStrike">
                          <a:solidFill>
                            <a:srgbClr val="000000"/>
                          </a:solidFill>
                          <a:latin typeface="Calibri"/>
                        </a:rPr>
                        <a:t> </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latin typeface="Calibri"/>
                        </a:rPr>
                        <a:t>17 m</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fr-FR" sz="1200" b="1" i="0" u="none" strike="noStrike">
                          <a:solidFill>
                            <a:srgbClr val="000000"/>
                          </a:solidFill>
                          <a:latin typeface="Calibri"/>
                        </a:rPr>
                        <a:t> </a:t>
                      </a:r>
                    </a:p>
                  </a:txBody>
                  <a:tcPr marL="6108" marR="6108" marT="5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FR" sz="1200" b="1" i="0" u="none" strike="noStrike" dirty="0">
                          <a:solidFill>
                            <a:srgbClr val="000000"/>
                          </a:solidFill>
                          <a:latin typeface="Calibri"/>
                        </a:rPr>
                        <a:t> </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latin typeface="Calibri"/>
                        </a:rPr>
                        <a:t> </a:t>
                      </a:r>
                    </a:p>
                  </a:txBody>
                  <a:tcPr marL="6108" marR="6108" marT="57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FR" sz="1200" b="1" i="0" u="none" strike="noStrike" dirty="0">
                          <a:solidFill>
                            <a:srgbClr val="FFFFFF"/>
                          </a:solidFill>
                          <a:latin typeface="Calibri"/>
                        </a:rPr>
                        <a:t>4 s</a:t>
                      </a:r>
                    </a:p>
                  </a:txBody>
                  <a:tcPr marL="6108" marR="6108" marT="5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7" name="ZoneTexte 6"/>
          <p:cNvSpPr txBox="1"/>
          <p:nvPr>
            <p:custDataLst>
              <p:tags r:id="rId4"/>
            </p:custDataLst>
          </p:nvPr>
        </p:nvSpPr>
        <p:spPr>
          <a:xfrm>
            <a:off x="9106125" y="7088708"/>
            <a:ext cx="1086056" cy="351546"/>
          </a:xfrm>
          <a:prstGeom prst="rect">
            <a:avLst/>
          </a:prstGeom>
          <a:noFill/>
        </p:spPr>
        <p:txBody>
          <a:bodyPr wrap="square" lIns="104306" tIns="52153" rIns="104306" bIns="52153" rtlCol="0">
            <a:spAutoFit/>
          </a:bodyPr>
          <a:lstStyle/>
          <a:p>
            <a:r>
              <a:rPr lang="fr-FR" sz="1600" b="1" i="1" dirty="0" smtClean="0">
                <a:hlinkClick r:id="rId8" action="ppaction://hlinksldjump"/>
              </a:rPr>
              <a:t>RETOUR</a:t>
            </a:r>
            <a:endParaRPr lang="fr-FR" sz="1600" b="1" i="1" dirty="0"/>
          </a:p>
        </p:txBody>
      </p:sp>
      <p:cxnSp>
        <p:nvCxnSpPr>
          <p:cNvPr id="8" name="Connecteur droit 7"/>
          <p:cNvCxnSpPr/>
          <p:nvPr>
            <p:custDataLst>
              <p:tags r:id="rId5"/>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p:cNvSpPr txBox="1"/>
          <p:nvPr>
            <p:custDataLst>
              <p:tags r:id="rId6"/>
            </p:custDataLst>
          </p:nvPr>
        </p:nvSpPr>
        <p:spPr>
          <a:xfrm>
            <a:off x="571760" y="137293"/>
            <a:ext cx="4774940" cy="382324"/>
          </a:xfrm>
          <a:prstGeom prst="rect">
            <a:avLst/>
          </a:prstGeom>
          <a:noFill/>
        </p:spPr>
        <p:txBody>
          <a:bodyPr wrap="square" lIns="104306" tIns="52153" rIns="104306" bIns="52153" rtlCol="0">
            <a:spAutoFit/>
          </a:bodyPr>
          <a:lstStyle>
            <a:defPPr>
              <a:defRPr lang="fr-FR"/>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pPr indent="-391146" defTabSz="1043056"/>
            <a:r>
              <a:rPr lang="fr-FR" sz="1800" b="1" i="1" dirty="0" smtClean="0">
                <a:solidFill>
                  <a:srgbClr val="FF0000"/>
                </a:solidFill>
                <a:effectLst>
                  <a:outerShdw blurRad="38100" dist="38100" dir="2700000" algn="tl">
                    <a:srgbClr val="000000">
                      <a:alpha val="43137"/>
                    </a:srgbClr>
                  </a:outerShdw>
                </a:effectLst>
              </a:rPr>
              <a:t>Méthode avec les filtres ND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custDataLst>
              <p:tags r:id="rId1"/>
            </p:custDataLst>
          </p:nvPr>
        </p:nvGraphicFramePr>
        <p:xfrm>
          <a:off x="2194331" y="315029"/>
          <a:ext cx="3029797" cy="3360560"/>
        </p:xfrm>
        <a:graphic>
          <a:graphicData uri="http://schemas.openxmlformats.org/drawingml/2006/table">
            <a:tbl>
              <a:tblPr/>
              <a:tblGrid>
                <a:gridCol w="890026"/>
                <a:gridCol w="192839"/>
                <a:gridCol w="890026"/>
                <a:gridCol w="166880"/>
                <a:gridCol w="890026"/>
              </a:tblGrid>
              <a:tr h="210035">
                <a:tc>
                  <a:txBody>
                    <a:bodyPr/>
                    <a:lstStyle/>
                    <a:p>
                      <a:pPr algn="ctr" fontAlgn="b"/>
                      <a:r>
                        <a:rPr lang="fr-FR" sz="1200" b="1" i="0" u="none" strike="noStrike" dirty="0">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035">
                <a:tc>
                  <a:txBody>
                    <a:bodyPr/>
                    <a:lstStyle/>
                    <a:p>
                      <a:pPr algn="ctr" fontAlgn="b"/>
                      <a:r>
                        <a:rPr lang="fr-FR" sz="1200" b="1" i="0" u="none" strike="noStrike" dirty="0">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2,8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rgbClr val="000000"/>
                          </a:solidFill>
                          <a:latin typeface="Calibri"/>
                        </a:rPr>
                        <a:t>1/2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800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rgbClr val="000000"/>
                          </a:solidFill>
                          <a:latin typeface="Calibri"/>
                        </a:rPr>
                        <a:t>1/4</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a:solidFill>
                            <a:srgbClr val="000000"/>
                          </a:solidFill>
                          <a:latin typeface="Calibri"/>
                        </a:rPr>
                        <a:t>5,6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1600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a:txBody>
                    <a:bodyPr/>
                    <a:lstStyle/>
                    <a:p>
                      <a:pPr algn="ctr" fontAlgn="b"/>
                      <a:r>
                        <a:rPr lang="fr-FR" sz="1200" b="1" i="0" u="none" strike="noStrike" dirty="0">
                          <a:solidFill>
                            <a:schemeClr val="tx1"/>
                          </a:solidFill>
                          <a:latin typeface="Calibri"/>
                        </a:rPr>
                        <a:t>1/8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8</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3200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1/15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6400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10035">
                <a:tc>
                  <a:txBody>
                    <a:bodyPr/>
                    <a:lstStyle/>
                    <a:p>
                      <a:pPr algn="ctr" fontAlgn="b"/>
                      <a:r>
                        <a:rPr lang="fr-FR" sz="1200" b="1" i="0" u="none" strike="noStrike" dirty="0">
                          <a:solidFill>
                            <a:schemeClr val="tx1"/>
                          </a:solidFill>
                          <a:latin typeface="Calibri"/>
                        </a:rPr>
                        <a:t>1/30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chemeClr val="tx1"/>
                          </a:solidFill>
                          <a:latin typeface="Calibri"/>
                        </a:rPr>
                        <a:t>16</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1"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r>
              <a:tr h="210035">
                <a:tc>
                  <a:txBody>
                    <a:bodyPr/>
                    <a:lstStyle/>
                    <a:p>
                      <a:pPr algn="ctr" fontAlgn="b"/>
                      <a:r>
                        <a:rPr lang="fr-FR" sz="1200" b="1" i="0" u="none" strike="noStrike" dirty="0">
                          <a:solidFill>
                            <a:schemeClr val="tx1"/>
                          </a:solidFill>
                          <a:latin typeface="Calibri"/>
                        </a:rPr>
                        <a:t>1/60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1200" b="1" i="0" u="none" strike="noStrike" dirty="0">
                          <a:solidFill>
                            <a:srgbClr val="000000"/>
                          </a:solidFill>
                          <a:latin typeface="Calibri"/>
                        </a:rPr>
                        <a:t>22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1" i="0" u="none" strike="noStrike" dirty="0">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200" b="1"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chemeClr val="tx1"/>
                          </a:solidFill>
                          <a:effectLst/>
                          <a:latin typeface="Calibri"/>
                        </a:rPr>
                        <a:t>1/125</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dirty="0">
                        <a:solidFill>
                          <a:srgbClr val="000000"/>
                        </a:solidFill>
                        <a:effectLst>
                          <a:outerShdw blurRad="38100" dist="38100" dir="2700000" algn="tl">
                            <a:srgbClr val="000000">
                              <a:alpha val="43137"/>
                            </a:srgbClr>
                          </a:outerShdw>
                        </a:effectLst>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dirty="0">
                        <a:solidFill>
                          <a:srgbClr val="000000"/>
                        </a:solidFill>
                        <a:latin typeface="Calibri"/>
                      </a:endParaRP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dirty="0">
                          <a:solidFill>
                            <a:srgbClr val="000000"/>
                          </a:solidFill>
                          <a:latin typeface="Calibri"/>
                        </a:rPr>
                        <a:t>1/250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1/500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1/1000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1/2000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1/4000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r>
              <a:tr h="210035">
                <a:tc>
                  <a:txBody>
                    <a:bodyPr/>
                    <a:lstStyle/>
                    <a:p>
                      <a:pPr algn="ctr" fontAlgn="b"/>
                      <a:r>
                        <a:rPr lang="fr-FR" sz="1200" b="1" i="0" u="none" strike="noStrike">
                          <a:solidFill>
                            <a:srgbClr val="000000"/>
                          </a:solidFill>
                          <a:latin typeface="Calibri"/>
                        </a:rPr>
                        <a:t>1/8000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11139" marR="11139" marT="1050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a:solidFill>
                          <a:srgbClr val="000000"/>
                        </a:solidFill>
                        <a:latin typeface="Calibri"/>
                      </a:endParaRPr>
                    </a:p>
                  </a:txBody>
                  <a:tcPr marL="11139" marR="11139" marT="10502" marB="0" anchor="b">
                    <a:lnL>
                      <a:noFill/>
                    </a:lnL>
                    <a:lnR>
                      <a:noFill/>
                    </a:lnR>
                    <a:lnT>
                      <a:noFill/>
                    </a:lnT>
                    <a:lnB>
                      <a:noFill/>
                    </a:lnB>
                  </a:tcPr>
                </a:tc>
                <a:tc>
                  <a:txBody>
                    <a:bodyPr/>
                    <a:lstStyle/>
                    <a:p>
                      <a:pPr algn="l" fontAlgn="b"/>
                      <a:endParaRPr lang="fr-FR" sz="1200" b="0" i="0" u="none" strike="noStrike" dirty="0">
                        <a:solidFill>
                          <a:srgbClr val="000000"/>
                        </a:solidFill>
                        <a:latin typeface="Calibri"/>
                      </a:endParaRPr>
                    </a:p>
                  </a:txBody>
                  <a:tcPr marL="11139" marR="11139" marT="10502" marB="0" anchor="b">
                    <a:lnL>
                      <a:noFill/>
                    </a:lnL>
                    <a:lnR>
                      <a:noFill/>
                    </a:lnR>
                    <a:lnT>
                      <a:noFill/>
                    </a:lnT>
                    <a:lnB>
                      <a:noFill/>
                    </a:lnB>
                  </a:tcPr>
                </a:tc>
              </a:tr>
            </a:tbl>
          </a:graphicData>
        </a:graphic>
      </p:graphicFrame>
      <p:graphicFrame>
        <p:nvGraphicFramePr>
          <p:cNvPr id="5" name="Tableau 4"/>
          <p:cNvGraphicFramePr>
            <a:graphicFrameLocks noGrp="1"/>
          </p:cNvGraphicFramePr>
          <p:nvPr>
            <p:custDataLst>
              <p:tags r:id="rId2"/>
            </p:custDataLst>
          </p:nvPr>
        </p:nvGraphicFramePr>
        <p:xfrm>
          <a:off x="3219099" y="2441649"/>
          <a:ext cx="1915902" cy="630105"/>
        </p:xfrm>
        <a:graphic>
          <a:graphicData uri="http://schemas.openxmlformats.org/drawingml/2006/table">
            <a:tbl>
              <a:tblPr/>
              <a:tblGrid>
                <a:gridCol w="371299"/>
                <a:gridCol w="371299"/>
                <a:gridCol w="430706"/>
                <a:gridCol w="371299"/>
                <a:gridCol w="371299"/>
              </a:tblGrid>
              <a:tr h="210035">
                <a:tc>
                  <a:txBody>
                    <a:bodyPr/>
                    <a:lstStyle/>
                    <a:p>
                      <a:pPr algn="ctr" fontAlgn="b"/>
                      <a:r>
                        <a:rPr lang="fr-FR" sz="1200" b="1" i="0" u="none" strike="noStrike">
                          <a:solidFill>
                            <a:srgbClr val="000000"/>
                          </a:solidFill>
                          <a:latin typeface="Calibri"/>
                        </a:rPr>
                        <a:t>- 2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- 1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0</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1</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latin typeface="Calibri"/>
                        </a:rPr>
                        <a:t>2</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035">
                <a:tc gridSpan="2">
                  <a:txBody>
                    <a:bodyPr/>
                    <a:lstStyle/>
                    <a:p>
                      <a:pPr algn="ctr" fontAlgn="b"/>
                      <a:r>
                        <a:rPr lang="fr-FR" sz="1200" b="1" i="0" u="none" strike="noStrike">
                          <a:solidFill>
                            <a:srgbClr val="000000"/>
                          </a:solidFill>
                          <a:latin typeface="Calibri"/>
                        </a:rPr>
                        <a:t>MOINS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b"/>
                      <a:r>
                        <a:rPr lang="fr-FR" sz="1200" b="1" i="0" u="none" strike="noStrike">
                          <a:solidFill>
                            <a:srgbClr val="000000"/>
                          </a:solidFill>
                          <a:latin typeface="Calibri"/>
                        </a:rPr>
                        <a:t>ZERO</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fr-FR" sz="1200" b="1" i="0" u="none" strike="noStrike">
                          <a:solidFill>
                            <a:srgbClr val="000000"/>
                          </a:solidFill>
                          <a:latin typeface="Calibri"/>
                        </a:rPr>
                        <a:t>PLUS</a:t>
                      </a:r>
                    </a:p>
                  </a:txBody>
                  <a:tcPr marL="11139" marR="11139" marT="10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r>
              <a:tr h="210035">
                <a:tc gridSpan="2">
                  <a:txBody>
                    <a:bodyPr/>
                    <a:lstStyle/>
                    <a:p>
                      <a:pPr algn="ctr" fontAlgn="b"/>
                      <a:r>
                        <a:rPr lang="fr-FR" sz="1200" b="1" i="0" u="none" strike="noStrike">
                          <a:solidFill>
                            <a:srgbClr val="000000"/>
                          </a:solidFill>
                          <a:latin typeface="Calibri"/>
                        </a:rPr>
                        <a:t>FONCE</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fontAlgn="b"/>
                      <a:r>
                        <a:rPr lang="fr-FR" sz="1200" b="1" i="0" u="none" strike="noStrike">
                          <a:solidFill>
                            <a:srgbClr val="000000"/>
                          </a:solidFill>
                          <a:latin typeface="Calibri"/>
                        </a:rPr>
                        <a:t>GRIS</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fr-FR" sz="1200" b="1" i="0" u="none" strike="noStrike" dirty="0">
                          <a:solidFill>
                            <a:srgbClr val="000000"/>
                          </a:solidFill>
                          <a:latin typeface="Calibri"/>
                        </a:rPr>
                        <a:t>CLAIR</a:t>
                      </a:r>
                    </a:p>
                  </a:txBody>
                  <a:tcPr marL="11139" marR="11139" marT="1050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FR"/>
                    </a:p>
                  </a:txBody>
                  <a:tcPr/>
                </a:tc>
              </a:tr>
            </a:tbl>
          </a:graphicData>
        </a:graphic>
      </p:graphicFrame>
      <p:sp>
        <p:nvSpPr>
          <p:cNvPr id="6" name="ZoneTexte 5"/>
          <p:cNvSpPr txBox="1"/>
          <p:nvPr>
            <p:custDataLst>
              <p:tags r:id="rId3"/>
            </p:custDataLst>
          </p:nvPr>
        </p:nvSpPr>
        <p:spPr>
          <a:xfrm>
            <a:off x="584762" y="2284121"/>
            <a:ext cx="1754398" cy="1767318"/>
          </a:xfrm>
          <a:prstGeom prst="rect">
            <a:avLst/>
          </a:prstGeom>
          <a:noFill/>
        </p:spPr>
        <p:txBody>
          <a:bodyPr wrap="square" lIns="104306" tIns="52153" rIns="104306" bIns="52153" rtlCol="0">
            <a:spAutoFit/>
          </a:bodyPr>
          <a:lstStyle/>
          <a:p>
            <a:r>
              <a:rPr lang="fr-FR" b="1" dirty="0" smtClean="0">
                <a:solidFill>
                  <a:srgbClr val="0066FF"/>
                </a:solidFill>
                <a:effectLst>
                  <a:outerShdw blurRad="38100" dist="38100" dir="2700000" algn="tl">
                    <a:srgbClr val="000000">
                      <a:alpha val="43137"/>
                    </a:srgbClr>
                  </a:outerShdw>
                </a:effectLst>
              </a:rPr>
              <a:t>TRIPODE</a:t>
            </a:r>
          </a:p>
          <a:p>
            <a:endParaRPr lang="fr-FR" b="1" dirty="0" smtClean="0">
              <a:solidFill>
                <a:srgbClr val="0066FF"/>
              </a:solidFill>
              <a:effectLst>
                <a:outerShdw blurRad="38100" dist="38100" dir="2700000" algn="tl">
                  <a:srgbClr val="000000">
                    <a:alpha val="43137"/>
                  </a:srgbClr>
                </a:outerShdw>
              </a:effectLst>
            </a:endParaRPr>
          </a:p>
          <a:p>
            <a:r>
              <a:rPr lang="fr-FR" b="1" dirty="0" smtClean="0">
                <a:solidFill>
                  <a:srgbClr val="0066FF"/>
                </a:solidFill>
                <a:effectLst>
                  <a:outerShdw blurRad="38100" dist="38100" dir="2700000" algn="tl">
                    <a:srgbClr val="000000">
                      <a:alpha val="43137"/>
                    </a:srgbClr>
                  </a:outerShdw>
                </a:effectLst>
              </a:rPr>
              <a:t>FOCALE  </a:t>
            </a:r>
            <a:r>
              <a:rPr lang="fr-FR" b="1" dirty="0" smtClean="0">
                <a:solidFill>
                  <a:srgbClr val="FF0000"/>
                </a:solidFill>
                <a:effectLst>
                  <a:outerShdw blurRad="38100" dist="38100" dir="2700000" algn="tl">
                    <a:srgbClr val="000000">
                      <a:alpha val="43137"/>
                    </a:srgbClr>
                  </a:outerShdw>
                </a:effectLst>
              </a:rPr>
              <a:t> </a:t>
            </a:r>
            <a:r>
              <a:rPr lang="fr-FR" b="1" dirty="0" smtClean="0"/>
              <a:t>De 15 à 200 mm</a:t>
            </a:r>
          </a:p>
          <a:p>
            <a:endParaRPr lang="fr-FR" b="1" dirty="0" smtClean="0">
              <a:solidFill>
                <a:srgbClr val="FF0000"/>
              </a:solidFill>
              <a:effectLst>
                <a:outerShdw blurRad="38100" dist="38100" dir="2700000" algn="tl">
                  <a:srgbClr val="000000">
                    <a:alpha val="43137"/>
                  </a:srgbClr>
                </a:outerShdw>
              </a:effectLst>
            </a:endParaRPr>
          </a:p>
          <a:p>
            <a:endParaRPr lang="fr-FR" sz="300" b="1" dirty="0" smtClean="0"/>
          </a:p>
        </p:txBody>
      </p:sp>
      <p:sp>
        <p:nvSpPr>
          <p:cNvPr id="7" name="ZoneTexte 6"/>
          <p:cNvSpPr txBox="1"/>
          <p:nvPr>
            <p:custDataLst>
              <p:tags r:id="rId4"/>
            </p:custDataLst>
          </p:nvPr>
        </p:nvSpPr>
        <p:spPr>
          <a:xfrm>
            <a:off x="584762" y="236265"/>
            <a:ext cx="1670855" cy="2044317"/>
          </a:xfrm>
          <a:prstGeom prst="rect">
            <a:avLst/>
          </a:prstGeom>
          <a:noFill/>
        </p:spPr>
        <p:txBody>
          <a:bodyPr wrap="square" lIns="104306" tIns="52153" rIns="104306" bIns="52153" rtlCol="0">
            <a:spAutoFit/>
          </a:bodyPr>
          <a:lstStyle/>
          <a:p>
            <a:r>
              <a:rPr lang="fr-FR" b="1" dirty="0" smtClean="0">
                <a:solidFill>
                  <a:srgbClr val="FF0000"/>
                </a:solidFill>
                <a:effectLst>
                  <a:outerShdw blurRad="38100" dist="38100" dir="2700000" algn="tl">
                    <a:srgbClr val="000000">
                      <a:alpha val="43137"/>
                    </a:srgbClr>
                  </a:outerShdw>
                </a:effectLst>
              </a:rPr>
              <a:t>PAYSAGE</a:t>
            </a:r>
          </a:p>
          <a:p>
            <a:r>
              <a:rPr lang="fr-FR" b="1" dirty="0" smtClean="0">
                <a:solidFill>
                  <a:srgbClr val="FF0000"/>
                </a:solidFill>
                <a:effectLst>
                  <a:outerShdw blurRad="38100" dist="38100" dir="2700000" algn="tl">
                    <a:srgbClr val="000000">
                      <a:alpha val="43137"/>
                    </a:srgbClr>
                  </a:outerShdw>
                </a:effectLst>
              </a:rPr>
              <a:t>ARCHI.</a:t>
            </a:r>
          </a:p>
          <a:p>
            <a:r>
              <a:rPr lang="fr-FR" b="1" dirty="0" smtClean="0">
                <a:solidFill>
                  <a:srgbClr val="FF0000"/>
                </a:solidFill>
                <a:effectLst>
                  <a:outerShdw blurRad="38100" dist="38100" dir="2700000" algn="tl">
                    <a:srgbClr val="000000">
                      <a:alpha val="43137"/>
                    </a:srgbClr>
                  </a:outerShdw>
                </a:effectLst>
              </a:rPr>
              <a:t>NOCTURNE</a:t>
            </a:r>
          </a:p>
          <a:p>
            <a:endParaRPr lang="fr-FR" b="1" dirty="0" smtClean="0">
              <a:solidFill>
                <a:srgbClr val="FF0000"/>
              </a:solidFill>
              <a:effectLst>
                <a:outerShdw blurRad="38100" dist="38100" dir="2700000" algn="tl">
                  <a:srgbClr val="000000">
                    <a:alpha val="43137"/>
                  </a:srgbClr>
                </a:outerShdw>
              </a:effectLst>
            </a:endParaRPr>
          </a:p>
          <a:p>
            <a:r>
              <a:rPr lang="fr-FR" b="1" dirty="0" smtClean="0">
                <a:solidFill>
                  <a:srgbClr val="FF0000"/>
                </a:solidFill>
                <a:effectLst>
                  <a:outerShdw blurRad="38100" dist="38100" dir="2700000" algn="tl">
                    <a:srgbClr val="000000">
                      <a:alpha val="43137"/>
                    </a:srgbClr>
                  </a:outerShdw>
                </a:effectLst>
              </a:rPr>
              <a:t>INTERIEUR en ambiance</a:t>
            </a:r>
          </a:p>
        </p:txBody>
      </p:sp>
      <p:sp>
        <p:nvSpPr>
          <p:cNvPr id="8" name="ZoneTexte 7"/>
          <p:cNvSpPr txBox="1"/>
          <p:nvPr>
            <p:custDataLst>
              <p:tags r:id="rId5"/>
            </p:custDataLst>
          </p:nvPr>
        </p:nvSpPr>
        <p:spPr>
          <a:xfrm>
            <a:off x="668305" y="3735333"/>
            <a:ext cx="4761938" cy="3613977"/>
          </a:xfrm>
          <a:prstGeom prst="rect">
            <a:avLst/>
          </a:prstGeom>
          <a:noFill/>
        </p:spPr>
        <p:txBody>
          <a:bodyPr wrap="square" lIns="104306" tIns="52153" rIns="104306" bIns="52153" rtlCol="0">
            <a:spAutoFit/>
          </a:bodyPr>
          <a:lstStyle/>
          <a:p>
            <a:r>
              <a:rPr lang="fr-FR" sz="1600" b="1" dirty="0" smtClean="0">
                <a:solidFill>
                  <a:srgbClr val="FF0000"/>
                </a:solidFill>
                <a:effectLst>
                  <a:outerShdw blurRad="38100" dist="38100" dir="2700000" algn="tl">
                    <a:srgbClr val="000000">
                      <a:alpha val="43137"/>
                    </a:srgbClr>
                  </a:outerShdw>
                </a:effectLst>
              </a:rPr>
              <a:t>MODE AF </a:t>
            </a:r>
            <a:r>
              <a:rPr lang="fr-FR" sz="1600" b="1" dirty="0" smtClean="0"/>
              <a:t>= AF-S ou Manuel. </a:t>
            </a:r>
          </a:p>
          <a:p>
            <a:r>
              <a:rPr lang="fr-FR" sz="1600" b="1" dirty="0" smtClean="0">
                <a:solidFill>
                  <a:srgbClr val="FF0000"/>
                </a:solidFill>
                <a:effectLst>
                  <a:outerShdw blurRad="38100" dist="38100" dir="2700000" algn="tl">
                    <a:srgbClr val="000000">
                      <a:alpha val="43137"/>
                    </a:srgbClr>
                  </a:outerShdw>
                </a:effectLst>
              </a:rPr>
              <a:t>ENTRAINEMENT </a:t>
            </a:r>
            <a:r>
              <a:rPr lang="fr-FR" sz="1600" b="1" dirty="0" smtClean="0"/>
              <a:t>= Vue par vue.</a:t>
            </a:r>
          </a:p>
          <a:p>
            <a:r>
              <a:rPr lang="fr-FR" sz="1600" b="1" dirty="0" smtClean="0">
                <a:solidFill>
                  <a:srgbClr val="FF0000"/>
                </a:solidFill>
                <a:effectLst>
                  <a:outerShdw blurRad="38100" dist="38100" dir="2700000" algn="tl">
                    <a:srgbClr val="000000">
                      <a:alpha val="43137"/>
                    </a:srgbClr>
                  </a:outerShdw>
                </a:effectLst>
              </a:rPr>
              <a:t>BALANCE DES BLANCS : </a:t>
            </a:r>
            <a:r>
              <a:rPr lang="fr-FR" sz="1600" b="1" dirty="0" smtClean="0">
                <a:effectLst>
                  <a:outerShdw blurRad="38100" dist="38100" dir="2700000" algn="tl">
                    <a:srgbClr val="000000">
                      <a:alpha val="43137"/>
                    </a:srgbClr>
                  </a:outerShdw>
                </a:effectLst>
              </a:rPr>
              <a:t>Extérieur : </a:t>
            </a:r>
            <a:r>
              <a:rPr lang="fr-FR" sz="1600" b="1" dirty="0" smtClean="0"/>
              <a:t>L du jour.</a:t>
            </a:r>
          </a:p>
          <a:p>
            <a:r>
              <a:rPr lang="fr-FR" sz="1600" b="1" dirty="0" smtClean="0">
                <a:effectLst>
                  <a:outerShdw blurRad="38100" dist="38100" dir="2700000" algn="tl">
                    <a:srgbClr val="000000">
                      <a:alpha val="43137"/>
                    </a:srgbClr>
                  </a:outerShdw>
                </a:effectLst>
              </a:rPr>
              <a:t>Intérieur en ambiance </a:t>
            </a:r>
            <a:r>
              <a:rPr lang="fr-FR" sz="1600" b="1" dirty="0" smtClean="0"/>
              <a:t>: </a:t>
            </a:r>
            <a:r>
              <a:rPr lang="fr-FR" sz="1600" b="1" dirty="0" smtClean="0"/>
              <a:t>Multi-auto </a:t>
            </a:r>
            <a:r>
              <a:rPr lang="fr-FR" sz="1600" b="1" dirty="0" smtClean="0"/>
              <a:t>ou Manuelle.</a:t>
            </a:r>
            <a:endParaRPr lang="fr-FR" sz="1600" b="1" dirty="0" smtClean="0"/>
          </a:p>
          <a:p>
            <a:r>
              <a:rPr lang="fr-FR" sz="1600" b="1" dirty="0" smtClean="0">
                <a:solidFill>
                  <a:srgbClr val="FF0000"/>
                </a:solidFill>
                <a:effectLst>
                  <a:outerShdw blurRad="38100" dist="38100" dir="2700000" algn="tl">
                    <a:srgbClr val="000000">
                      <a:alpha val="43137"/>
                    </a:srgbClr>
                  </a:outerShdw>
                </a:effectLst>
              </a:rPr>
              <a:t>MODE EXPO = </a:t>
            </a:r>
            <a:r>
              <a:rPr lang="fr-FR" sz="1600" b="1" dirty="0" smtClean="0"/>
              <a:t>Priorité ouverture (A-Av). Manuel.</a:t>
            </a:r>
          </a:p>
          <a:p>
            <a:r>
              <a:rPr lang="fr-FR" sz="1600" b="1" dirty="0" smtClean="0">
                <a:solidFill>
                  <a:srgbClr val="FF0000"/>
                </a:solidFill>
                <a:effectLst>
                  <a:outerShdw blurRad="38100" dist="38100" dir="2700000" algn="tl">
                    <a:srgbClr val="000000">
                      <a:alpha val="43137"/>
                    </a:srgbClr>
                  </a:outerShdw>
                </a:effectLst>
              </a:rPr>
              <a:t>MODE DE MESURE = </a:t>
            </a:r>
            <a:r>
              <a:rPr lang="fr-FR" sz="1600" b="1" dirty="0" smtClean="0"/>
              <a:t>Multizone. (Spot sur lumières)</a:t>
            </a:r>
          </a:p>
          <a:p>
            <a:r>
              <a:rPr lang="fr-FR" sz="1600" b="1" dirty="0" smtClean="0">
                <a:solidFill>
                  <a:srgbClr val="FF0000"/>
                </a:solidFill>
                <a:effectLst>
                  <a:outerShdw blurRad="38100" dist="38100" dir="2700000" algn="tl">
                    <a:srgbClr val="000000">
                      <a:alpha val="43137"/>
                    </a:srgbClr>
                  </a:outerShdw>
                </a:effectLst>
              </a:rPr>
              <a:t>ISO = </a:t>
            </a:r>
            <a:r>
              <a:rPr lang="fr-FR" sz="1600" b="1" dirty="0" smtClean="0"/>
              <a:t>100 pour garantir la qualité d’image.</a:t>
            </a:r>
          </a:p>
          <a:p>
            <a:r>
              <a:rPr lang="fr-FR" sz="1600" b="1" dirty="0" smtClean="0">
                <a:solidFill>
                  <a:srgbClr val="FF0000"/>
                </a:solidFill>
                <a:effectLst>
                  <a:outerShdw blurRad="38100" dist="38100" dir="2700000" algn="tl">
                    <a:srgbClr val="000000">
                      <a:alpha val="43137"/>
                    </a:srgbClr>
                  </a:outerShdw>
                </a:effectLst>
              </a:rPr>
              <a:t>VITESSE : </a:t>
            </a:r>
            <a:r>
              <a:rPr lang="fr-FR" sz="1600" b="1" dirty="0" smtClean="0"/>
              <a:t>Le tripode permet d’employer des vitesses lentes en minimisant le risque de flou de bougé. Déclencheur à câble ou télécommande.</a:t>
            </a:r>
          </a:p>
          <a:p>
            <a:r>
              <a:rPr lang="fr-FR" sz="1600" b="1" dirty="0" smtClean="0"/>
              <a:t> </a:t>
            </a:r>
            <a:r>
              <a:rPr lang="fr-FR" sz="1600" b="1" dirty="0" smtClean="0">
                <a:solidFill>
                  <a:srgbClr val="FF0000"/>
                </a:solidFill>
                <a:effectLst>
                  <a:outerShdw blurRad="38100" dist="38100" dir="2700000" algn="tl">
                    <a:srgbClr val="000000">
                      <a:alpha val="43137"/>
                    </a:srgbClr>
                  </a:outerShdw>
                </a:effectLst>
              </a:rPr>
              <a:t>OUVERTURE = </a:t>
            </a:r>
            <a:r>
              <a:rPr lang="fr-FR" sz="1600" b="1" dirty="0" smtClean="0"/>
              <a:t>On recherche à obtenir tous les plans nets = f8 à f16. </a:t>
            </a:r>
            <a:r>
              <a:rPr lang="fr-FR" sz="1600" b="1" i="1" dirty="0" smtClean="0"/>
              <a:t>(A f16 les lampadaires s’étoilent)</a:t>
            </a:r>
          </a:p>
          <a:p>
            <a:endParaRPr lang="fr-FR" sz="300" b="1" dirty="0" smtClean="0">
              <a:solidFill>
                <a:srgbClr val="FF0000"/>
              </a:solidFill>
              <a:effectLst>
                <a:outerShdw blurRad="38100" dist="38100" dir="2700000" algn="tl">
                  <a:srgbClr val="000000">
                    <a:alpha val="43137"/>
                  </a:srgbClr>
                </a:outerShdw>
              </a:effectLst>
            </a:endParaRPr>
          </a:p>
          <a:p>
            <a:r>
              <a:rPr lang="fr-FR" sz="1600" b="1" dirty="0" smtClean="0">
                <a:solidFill>
                  <a:srgbClr val="FF0000"/>
                </a:solidFill>
                <a:effectLst>
                  <a:outerShdw blurRad="38100" dist="38100" dir="2700000" algn="tl">
                    <a:srgbClr val="000000">
                      <a:alpha val="43137"/>
                    </a:srgbClr>
                  </a:outerShdw>
                </a:effectLst>
              </a:rPr>
              <a:t>Variantes : </a:t>
            </a:r>
            <a:r>
              <a:rPr lang="fr-FR" sz="1600" b="1" dirty="0" smtClean="0"/>
              <a:t>Enregistrer les mouvements des lumières. Prise de vue pour le traitement HDR.</a:t>
            </a:r>
          </a:p>
        </p:txBody>
      </p:sp>
      <p:pic>
        <p:nvPicPr>
          <p:cNvPr id="11" name="Image 10" descr="1905HDR01_nb_v2.jpg"/>
          <p:cNvPicPr>
            <a:picLocks noChangeAspect="1"/>
          </p:cNvPicPr>
          <p:nvPr>
            <p:custDataLst>
              <p:tags r:id="rId6"/>
            </p:custDataLst>
          </p:nvPr>
        </p:nvPicPr>
        <p:blipFill>
          <a:blip r:embed="rId12" cstate="screen"/>
          <a:stretch>
            <a:fillRect/>
          </a:stretch>
        </p:blipFill>
        <p:spPr>
          <a:xfrm>
            <a:off x="6516299" y="4647033"/>
            <a:ext cx="3842968" cy="2422626"/>
          </a:xfrm>
          <a:prstGeom prst="rect">
            <a:avLst/>
          </a:prstGeom>
          <a:ln w="28575">
            <a:solidFill>
              <a:srgbClr val="FFC000"/>
            </a:solidFill>
          </a:ln>
        </p:spPr>
      </p:pic>
      <p:pic>
        <p:nvPicPr>
          <p:cNvPr id="12" name="Image 11" descr="MAISONGRANDE B NOEL.jpg"/>
          <p:cNvPicPr>
            <a:picLocks noChangeAspect="1"/>
          </p:cNvPicPr>
          <p:nvPr>
            <p:custDataLst>
              <p:tags r:id="rId7"/>
            </p:custDataLst>
          </p:nvPr>
        </p:nvPicPr>
        <p:blipFill>
          <a:blip r:embed="rId13" cstate="screen"/>
          <a:stretch>
            <a:fillRect/>
          </a:stretch>
        </p:blipFill>
        <p:spPr>
          <a:xfrm>
            <a:off x="5597328" y="315029"/>
            <a:ext cx="3895099" cy="2441675"/>
          </a:xfrm>
          <a:prstGeom prst="rect">
            <a:avLst/>
          </a:prstGeom>
          <a:ln w="28575">
            <a:solidFill>
              <a:srgbClr val="FFC000"/>
            </a:solidFill>
          </a:ln>
        </p:spPr>
      </p:pic>
      <p:pic>
        <p:nvPicPr>
          <p:cNvPr id="10" name="Image 9" descr="COMPO01.jpg"/>
          <p:cNvPicPr>
            <a:picLocks noChangeAspect="1"/>
          </p:cNvPicPr>
          <p:nvPr>
            <p:custDataLst>
              <p:tags r:id="rId8"/>
            </p:custDataLst>
          </p:nvPr>
        </p:nvPicPr>
        <p:blipFill>
          <a:blip r:embed="rId14" cstate="screen"/>
          <a:stretch>
            <a:fillRect/>
          </a:stretch>
        </p:blipFill>
        <p:spPr>
          <a:xfrm>
            <a:off x="5597327" y="3229286"/>
            <a:ext cx="2919883" cy="1837229"/>
          </a:xfrm>
          <a:prstGeom prst="rect">
            <a:avLst/>
          </a:prstGeom>
          <a:ln w="28575">
            <a:solidFill>
              <a:srgbClr val="FFC000"/>
            </a:solidFill>
          </a:ln>
        </p:spPr>
      </p:pic>
      <p:pic>
        <p:nvPicPr>
          <p:cNvPr id="13" name="Picture 2" descr="I:\PHOTOFER2018\MOUVEMENT18\MOUVEMENT\MAISONGRANDE FEUX DE NUIT.jpg"/>
          <p:cNvPicPr>
            <a:picLocks noChangeAspect="1" noChangeArrowheads="1"/>
          </p:cNvPicPr>
          <p:nvPr>
            <p:custDataLst>
              <p:tags r:id="rId9"/>
            </p:custDataLst>
          </p:nvPr>
        </p:nvPicPr>
        <p:blipFill>
          <a:blip r:embed="rId15" cstate="screen"/>
          <a:srcRect/>
          <a:stretch>
            <a:fillRect/>
          </a:stretch>
        </p:blipFill>
        <p:spPr bwMode="auto">
          <a:xfrm>
            <a:off x="7570286" y="2520411"/>
            <a:ext cx="2914296" cy="1831723"/>
          </a:xfrm>
          <a:prstGeom prst="rect">
            <a:avLst/>
          </a:prstGeom>
          <a:ln w="28575">
            <a:solidFill>
              <a:srgbClr val="FFC000"/>
            </a:solidFill>
          </a:ln>
        </p:spPr>
      </p:pic>
      <p:cxnSp>
        <p:nvCxnSpPr>
          <p:cNvPr id="14" name="Connecteur droit 13"/>
          <p:cNvCxnSpPr/>
          <p:nvPr>
            <p:custDataLst>
              <p:tags r:id="rId10"/>
            </p:custDataLst>
          </p:nvPr>
        </p:nvCxnSpPr>
        <p:spPr>
          <a:xfrm rot="5400000">
            <a:off x="1566069" y="3780578"/>
            <a:ext cx="7561263" cy="185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7"/>
</p:tagLst>
</file>

<file path=ppt/tags/tag116.xml><?xml version="1.0" encoding="utf-8"?>
<p:tagLst xmlns:a="http://schemas.openxmlformats.org/drawingml/2006/main" xmlns:r="http://schemas.openxmlformats.org/officeDocument/2006/relationships" xmlns:p="http://schemas.openxmlformats.org/presentationml/2006/main">
  <p:tag name="NUM" val="8"/>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7"/>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6"/>
</p:tagLst>
</file>

<file path=ppt/tags/tag138.xml><?xml version="1.0" encoding="utf-8"?>
<p:tagLst xmlns:a="http://schemas.openxmlformats.org/drawingml/2006/main" xmlns:r="http://schemas.openxmlformats.org/officeDocument/2006/relationships" xmlns:p="http://schemas.openxmlformats.org/presentationml/2006/main">
  <p:tag name="NUM" val="7"/>
</p:tagLst>
</file>

<file path=ppt/tags/tag139.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40.xml><?xml version="1.0" encoding="utf-8"?>
<p:tagLst xmlns:a="http://schemas.openxmlformats.org/drawingml/2006/main" xmlns:r="http://schemas.openxmlformats.org/officeDocument/2006/relationships" xmlns:p="http://schemas.openxmlformats.org/presentationml/2006/main">
  <p:tag name="NUM" val="9"/>
</p:tagLst>
</file>

<file path=ppt/tags/tag141.xml><?xml version="1.0" encoding="utf-8"?>
<p:tagLst xmlns:a="http://schemas.openxmlformats.org/drawingml/2006/main" xmlns:r="http://schemas.openxmlformats.org/officeDocument/2006/relationships" xmlns:p="http://schemas.openxmlformats.org/presentationml/2006/main">
  <p:tag name="NUM" val="10"/>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5"/>
</p:tagLst>
</file>

<file path=ppt/tags/tag147.xml><?xml version="1.0" encoding="utf-8"?>
<p:tagLst xmlns:a="http://schemas.openxmlformats.org/drawingml/2006/main" xmlns:r="http://schemas.openxmlformats.org/officeDocument/2006/relationships" xmlns:p="http://schemas.openxmlformats.org/presentationml/2006/main">
  <p:tag name="NUM" val="6"/>
</p:tagLst>
</file>

<file path=ppt/tags/tag148.xml><?xml version="1.0" encoding="utf-8"?>
<p:tagLst xmlns:a="http://schemas.openxmlformats.org/drawingml/2006/main" xmlns:r="http://schemas.openxmlformats.org/officeDocument/2006/relationships" xmlns:p="http://schemas.openxmlformats.org/presentationml/2006/main">
  <p:tag name="NUM" val="7"/>
</p:tagLst>
</file>

<file path=ppt/tags/tag149.xml><?xml version="1.0" encoding="utf-8"?>
<p:tagLst xmlns:a="http://schemas.openxmlformats.org/drawingml/2006/main" xmlns:r="http://schemas.openxmlformats.org/officeDocument/2006/relationships" xmlns:p="http://schemas.openxmlformats.org/presentationml/2006/main">
  <p:tag name="NUM" val="8"/>
</p:tagLst>
</file>

<file path=ppt/tags/tag15.xml><?xml version="1.0" encoding="utf-8"?>
<p:tagLst xmlns:a="http://schemas.openxmlformats.org/drawingml/2006/main" xmlns:r="http://schemas.openxmlformats.org/officeDocument/2006/relationships" xmlns:p="http://schemas.openxmlformats.org/presentationml/2006/main">
  <p:tag name="NUM" val="6"/>
</p:tagLst>
</file>

<file path=ppt/tags/tag150.xml><?xml version="1.0" encoding="utf-8"?>
<p:tagLst xmlns:a="http://schemas.openxmlformats.org/drawingml/2006/main" xmlns:r="http://schemas.openxmlformats.org/officeDocument/2006/relationships" xmlns:p="http://schemas.openxmlformats.org/presentationml/2006/main">
  <p:tag name="NUM" val="9"/>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4"/>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60.xml><?xml version="1.0" encoding="utf-8"?>
<p:tagLst xmlns:a="http://schemas.openxmlformats.org/drawingml/2006/main" xmlns:r="http://schemas.openxmlformats.org/officeDocument/2006/relationships" xmlns:p="http://schemas.openxmlformats.org/presentationml/2006/main">
  <p:tag name="NUM" val="6"/>
</p:tagLst>
</file>

<file path=ppt/tags/tag161.xml><?xml version="1.0" encoding="utf-8"?>
<p:tagLst xmlns:a="http://schemas.openxmlformats.org/drawingml/2006/main" xmlns:r="http://schemas.openxmlformats.org/officeDocument/2006/relationships" xmlns:p="http://schemas.openxmlformats.org/presentationml/2006/main">
  <p:tag name="NUM" val="7"/>
</p:tagLst>
</file>

<file path=ppt/tags/tag162.xml><?xml version="1.0" encoding="utf-8"?>
<p:tagLst xmlns:a="http://schemas.openxmlformats.org/drawingml/2006/main" xmlns:r="http://schemas.openxmlformats.org/officeDocument/2006/relationships" xmlns:p="http://schemas.openxmlformats.org/presentationml/2006/main">
  <p:tag name="NUM" val="8"/>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3"/>
</p:tagLst>
</file>

<file path=ppt/tags/tag169.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8"/>
</p:tagLst>
</file>

<file path=ppt/tags/tag170.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9"/>
</p:tagLst>
</file>

<file path=ppt/tags/tag19.xml><?xml version="1.0" encoding="utf-8"?>
<p:tagLst xmlns:a="http://schemas.openxmlformats.org/drawingml/2006/main" xmlns:r="http://schemas.openxmlformats.org/officeDocument/2006/relationships" xmlns:p="http://schemas.openxmlformats.org/presentationml/2006/main">
  <p:tag name="NUM" val="10"/>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8"/>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8"/>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8"/>
</p:tagLst>
</file>

<file path=ppt/tags/tag44.xml><?xml version="1.0" encoding="utf-8"?>
<p:tagLst xmlns:a="http://schemas.openxmlformats.org/drawingml/2006/main" xmlns:r="http://schemas.openxmlformats.org/officeDocument/2006/relationships" xmlns:p="http://schemas.openxmlformats.org/presentationml/2006/main">
  <p:tag name="NUM" val="9"/>
</p:tagLst>
</file>

<file path=ppt/tags/tag45.xml><?xml version="1.0" encoding="utf-8"?>
<p:tagLst xmlns:a="http://schemas.openxmlformats.org/drawingml/2006/main" xmlns:r="http://schemas.openxmlformats.org/officeDocument/2006/relationships" xmlns:p="http://schemas.openxmlformats.org/presentationml/2006/main">
  <p:tag name="NUM" val="10"/>
</p:tagLst>
</file>

<file path=ppt/tags/tag46.xml><?xml version="1.0" encoding="utf-8"?>
<p:tagLst xmlns:a="http://schemas.openxmlformats.org/drawingml/2006/main" xmlns:r="http://schemas.openxmlformats.org/officeDocument/2006/relationships" xmlns:p="http://schemas.openxmlformats.org/presentationml/2006/main">
  <p:tag name="NUM" val="11"/>
</p:tagLst>
</file>

<file path=ppt/tags/tag47.xml><?xml version="1.0" encoding="utf-8"?>
<p:tagLst xmlns:a="http://schemas.openxmlformats.org/drawingml/2006/main" xmlns:r="http://schemas.openxmlformats.org/officeDocument/2006/relationships" xmlns:p="http://schemas.openxmlformats.org/presentationml/2006/main">
  <p:tag name="NUM" val="12"/>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6"/>
</p:tagLst>
</file>

<file path=ppt/tags/tag54.xml><?xml version="1.0" encoding="utf-8"?>
<p:tagLst xmlns:a="http://schemas.openxmlformats.org/drawingml/2006/main" xmlns:r="http://schemas.openxmlformats.org/officeDocument/2006/relationships" xmlns:p="http://schemas.openxmlformats.org/presentationml/2006/main">
  <p:tag name="NUM" val="7"/>
</p:tagLst>
</file>

<file path=ppt/tags/tag55.xml><?xml version="1.0" encoding="utf-8"?>
<p:tagLst xmlns:a="http://schemas.openxmlformats.org/drawingml/2006/main" xmlns:r="http://schemas.openxmlformats.org/officeDocument/2006/relationships" xmlns:p="http://schemas.openxmlformats.org/presentationml/2006/main">
  <p:tag name="NUM" val="8"/>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9"/>
</p:tagLst>
</file>

<file path=ppt/tags/tag71.xml><?xml version="1.0" encoding="utf-8"?>
<p:tagLst xmlns:a="http://schemas.openxmlformats.org/drawingml/2006/main" xmlns:r="http://schemas.openxmlformats.org/officeDocument/2006/relationships" xmlns:p="http://schemas.openxmlformats.org/presentationml/2006/main">
  <p:tag name="NUM" val="10"/>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NUM" val="7"/>
</p:tagLst>
</file>

<file path=ppt/tags/tag79.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9"/>
</p:tagLst>
</file>

<file path=ppt/tags/tag81.xml><?xml version="1.0" encoding="utf-8"?>
<p:tagLst xmlns:a="http://schemas.openxmlformats.org/drawingml/2006/main" xmlns:r="http://schemas.openxmlformats.org/officeDocument/2006/relationships" xmlns:p="http://schemas.openxmlformats.org/presentationml/2006/main">
  <p:tag name="NUM" val="10"/>
</p:tagLst>
</file>

<file path=ppt/tags/tag82.xml><?xml version="1.0" encoding="utf-8"?>
<p:tagLst xmlns:a="http://schemas.openxmlformats.org/drawingml/2006/main" xmlns:r="http://schemas.openxmlformats.org/officeDocument/2006/relationships" xmlns:p="http://schemas.openxmlformats.org/presentationml/2006/main">
  <p:tag name="NUM" val="11"/>
</p:tagLst>
</file>

<file path=ppt/tags/tag83.xml><?xml version="1.0" encoding="utf-8"?>
<p:tagLst xmlns:a="http://schemas.openxmlformats.org/drawingml/2006/main" xmlns:r="http://schemas.openxmlformats.org/officeDocument/2006/relationships" xmlns:p="http://schemas.openxmlformats.org/presentationml/2006/main">
  <p:tag name="NUM" val="8"/>
</p:tagLst>
</file>

<file path=ppt/tags/tag84.xml><?xml version="1.0" encoding="utf-8"?>
<p:tagLst xmlns:a="http://schemas.openxmlformats.org/drawingml/2006/main" xmlns:r="http://schemas.openxmlformats.org/officeDocument/2006/relationships" xmlns:p="http://schemas.openxmlformats.org/presentationml/2006/main">
  <p:tag name="NUM" val="11"/>
</p:tagLst>
</file>

<file path=ppt/tags/tag85.xml><?xml version="1.0" encoding="utf-8"?>
<p:tagLst xmlns:a="http://schemas.openxmlformats.org/drawingml/2006/main" xmlns:r="http://schemas.openxmlformats.org/officeDocument/2006/relationships" xmlns:p="http://schemas.openxmlformats.org/presentationml/2006/main">
  <p:tag name="NUM" val="7"/>
</p:tagLst>
</file>

<file path=ppt/tags/tag86.xml><?xml version="1.0" encoding="utf-8"?>
<p:tagLst xmlns:a="http://schemas.openxmlformats.org/drawingml/2006/main" xmlns:r="http://schemas.openxmlformats.org/officeDocument/2006/relationships" xmlns:p="http://schemas.openxmlformats.org/presentationml/2006/main">
  <p:tag name="NUM" val="10"/>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9"/>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6"/>
</p:tagLst>
</file>

<file path=ppt/tags/tag95.xml><?xml version="1.0" encoding="utf-8"?>
<p:tagLst xmlns:a="http://schemas.openxmlformats.org/drawingml/2006/main" xmlns:r="http://schemas.openxmlformats.org/officeDocument/2006/relationships" xmlns:p="http://schemas.openxmlformats.org/presentationml/2006/main">
  <p:tag name="NUM" val="7"/>
</p:tagLst>
</file>

<file path=ppt/tags/tag96.xml><?xml version="1.0" encoding="utf-8"?>
<p:tagLst xmlns:a="http://schemas.openxmlformats.org/drawingml/2006/main" xmlns:r="http://schemas.openxmlformats.org/officeDocument/2006/relationships" xmlns:p="http://schemas.openxmlformats.org/presentationml/2006/main">
  <p:tag name="NUM" val="8"/>
</p:tagLst>
</file>

<file path=ppt/tags/tag97.xml><?xml version="1.0" encoding="utf-8"?>
<p:tagLst xmlns:a="http://schemas.openxmlformats.org/drawingml/2006/main" xmlns:r="http://schemas.openxmlformats.org/officeDocument/2006/relationships" xmlns:p="http://schemas.openxmlformats.org/presentationml/2006/main">
  <p:tag name="NUM" val="9"/>
</p:tagLst>
</file>

<file path=ppt/tags/tag98.xml><?xml version="1.0" encoding="utf-8"?>
<p:tagLst xmlns:a="http://schemas.openxmlformats.org/drawingml/2006/main" xmlns:r="http://schemas.openxmlformats.org/officeDocument/2006/relationships" xmlns:p="http://schemas.openxmlformats.org/presentationml/2006/main">
  <p:tag name="NUM" val="10"/>
</p:tagLst>
</file>

<file path=ppt/tags/tag99.xml><?xml version="1.0" encoding="utf-8"?>
<p:tagLst xmlns:a="http://schemas.openxmlformats.org/drawingml/2006/main" xmlns:r="http://schemas.openxmlformats.org/officeDocument/2006/relationships" xmlns:p="http://schemas.openxmlformats.org/presentationml/2006/main">
  <p:tag name="NUM" val="1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906</TotalTime>
  <Words>4685</Words>
  <Application>Microsoft Office PowerPoint</Application>
  <PresentationFormat>Personnalisé</PresentationFormat>
  <Paragraphs>1206</Paragraphs>
  <Slides>22</Slides>
  <Notes>0</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Bernard</dc:creator>
  <cp:lastModifiedBy>Bernard MAISONGRANDE</cp:lastModifiedBy>
  <cp:revision>234</cp:revision>
  <dcterms:created xsi:type="dcterms:W3CDTF">2021-11-08T19:59:06Z</dcterms:created>
  <dcterms:modified xsi:type="dcterms:W3CDTF">2022-02-13T17:12:17Z</dcterms:modified>
</cp:coreProperties>
</file>